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24.xml" ContentType="application/vnd.openxmlformats-officedocument.presentationml.slide+xml"/>
  <Override PartName="/ppt/slideMasters/slideMaster2.xml" ContentType="application/vnd.openxmlformats-officedocument.presentationml.slideMaster+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11.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12.xml" ContentType="application/vnd.openxmlformats-officedocument.presentationml.notesSlide+xml"/>
  <Override PartName="/ppt/slideLayouts/slideLayout17.xml" ContentType="application/vnd.openxmlformats-officedocument.presentationml.slideLayout+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7.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colors1.xml" ContentType="application/vnd.openxmlformats-officedocument.drawingml.diagramColors+xml"/>
  <Override PartName="/ppt/handoutMasters/handoutMaster1.xml" ContentType="application/vnd.openxmlformats-officedocument.presentationml.handout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 id="2147483849" r:id="rId2"/>
  </p:sldMasterIdLst>
  <p:notesMasterIdLst>
    <p:notesMasterId r:id="rId29"/>
  </p:notesMasterIdLst>
  <p:handoutMasterIdLst>
    <p:handoutMasterId r:id="rId30"/>
  </p:handoutMasterIdLst>
  <p:sldIdLst>
    <p:sldId id="257" r:id="rId3"/>
    <p:sldId id="650" r:id="rId4"/>
    <p:sldId id="651" r:id="rId5"/>
    <p:sldId id="652" r:id="rId6"/>
    <p:sldId id="653" r:id="rId7"/>
    <p:sldId id="654" r:id="rId8"/>
    <p:sldId id="655" r:id="rId9"/>
    <p:sldId id="640" r:id="rId10"/>
    <p:sldId id="656" r:id="rId11"/>
    <p:sldId id="657" r:id="rId12"/>
    <p:sldId id="658" r:id="rId13"/>
    <p:sldId id="659" r:id="rId14"/>
    <p:sldId id="597" r:id="rId15"/>
    <p:sldId id="660" r:id="rId16"/>
    <p:sldId id="599" r:id="rId17"/>
    <p:sldId id="645" r:id="rId18"/>
    <p:sldId id="580" r:id="rId19"/>
    <p:sldId id="661" r:id="rId20"/>
    <p:sldId id="662" r:id="rId21"/>
    <p:sldId id="663" r:id="rId22"/>
    <p:sldId id="664" r:id="rId23"/>
    <p:sldId id="665" r:id="rId24"/>
    <p:sldId id="666" r:id="rId25"/>
    <p:sldId id="667" r:id="rId26"/>
    <p:sldId id="668" r:id="rId27"/>
    <p:sldId id="648" r:id="rId28"/>
  </p:sldIdLst>
  <p:sldSz cx="9144000" cy="6858000" type="screen4x3"/>
  <p:notesSz cx="7010400" cy="9296400"/>
  <p:defaultTextStyle>
    <a:defPPr>
      <a:defRPr lang="en-US"/>
    </a:defPPr>
    <a:lvl1pPr algn="l" rtl="0" fontAlgn="base">
      <a:spcBef>
        <a:spcPct val="0"/>
      </a:spcBef>
      <a:spcAft>
        <a:spcPct val="0"/>
      </a:spcAft>
      <a:defRPr sz="2400" b="1" kern="1200">
        <a:solidFill>
          <a:schemeClr val="tx2"/>
        </a:solidFill>
        <a:latin typeface="Arial" pitchFamily="34" charset="0"/>
        <a:ea typeface="+mn-ea"/>
        <a:cs typeface="+mn-cs"/>
      </a:defRPr>
    </a:lvl1pPr>
    <a:lvl2pPr marL="457200" algn="l" rtl="0" fontAlgn="base">
      <a:spcBef>
        <a:spcPct val="0"/>
      </a:spcBef>
      <a:spcAft>
        <a:spcPct val="0"/>
      </a:spcAft>
      <a:defRPr sz="2400" b="1" kern="1200">
        <a:solidFill>
          <a:schemeClr val="tx2"/>
        </a:solidFill>
        <a:latin typeface="Arial" pitchFamily="34" charset="0"/>
        <a:ea typeface="+mn-ea"/>
        <a:cs typeface="+mn-cs"/>
      </a:defRPr>
    </a:lvl2pPr>
    <a:lvl3pPr marL="914400" algn="l" rtl="0" fontAlgn="base">
      <a:spcBef>
        <a:spcPct val="0"/>
      </a:spcBef>
      <a:spcAft>
        <a:spcPct val="0"/>
      </a:spcAft>
      <a:defRPr sz="2400" b="1" kern="1200">
        <a:solidFill>
          <a:schemeClr val="tx2"/>
        </a:solidFill>
        <a:latin typeface="Arial" pitchFamily="34" charset="0"/>
        <a:ea typeface="+mn-ea"/>
        <a:cs typeface="+mn-cs"/>
      </a:defRPr>
    </a:lvl3pPr>
    <a:lvl4pPr marL="1371600" algn="l" rtl="0" fontAlgn="base">
      <a:spcBef>
        <a:spcPct val="0"/>
      </a:spcBef>
      <a:spcAft>
        <a:spcPct val="0"/>
      </a:spcAft>
      <a:defRPr sz="2400" b="1" kern="1200">
        <a:solidFill>
          <a:schemeClr val="tx2"/>
        </a:solidFill>
        <a:latin typeface="Arial" pitchFamily="34" charset="0"/>
        <a:ea typeface="+mn-ea"/>
        <a:cs typeface="+mn-cs"/>
      </a:defRPr>
    </a:lvl4pPr>
    <a:lvl5pPr marL="1828800" algn="l" rtl="0" fontAlgn="base">
      <a:spcBef>
        <a:spcPct val="0"/>
      </a:spcBef>
      <a:spcAft>
        <a:spcPct val="0"/>
      </a:spcAft>
      <a:defRPr sz="2400" b="1" kern="1200">
        <a:solidFill>
          <a:schemeClr val="tx2"/>
        </a:solidFill>
        <a:latin typeface="Arial" pitchFamily="34" charset="0"/>
        <a:ea typeface="+mn-ea"/>
        <a:cs typeface="+mn-cs"/>
      </a:defRPr>
    </a:lvl5pPr>
    <a:lvl6pPr marL="2286000" algn="l" defTabSz="914400" rtl="0" eaLnBrk="1" latinLnBrk="0" hangingPunct="1">
      <a:defRPr sz="2400" b="1" kern="1200">
        <a:solidFill>
          <a:schemeClr val="tx2"/>
        </a:solidFill>
        <a:latin typeface="Arial" pitchFamily="34" charset="0"/>
        <a:ea typeface="+mn-ea"/>
        <a:cs typeface="+mn-cs"/>
      </a:defRPr>
    </a:lvl6pPr>
    <a:lvl7pPr marL="2743200" algn="l" defTabSz="914400" rtl="0" eaLnBrk="1" latinLnBrk="0" hangingPunct="1">
      <a:defRPr sz="2400" b="1" kern="1200">
        <a:solidFill>
          <a:schemeClr val="tx2"/>
        </a:solidFill>
        <a:latin typeface="Arial" pitchFamily="34" charset="0"/>
        <a:ea typeface="+mn-ea"/>
        <a:cs typeface="+mn-cs"/>
      </a:defRPr>
    </a:lvl7pPr>
    <a:lvl8pPr marL="3200400" algn="l" defTabSz="914400" rtl="0" eaLnBrk="1" latinLnBrk="0" hangingPunct="1">
      <a:defRPr sz="2400" b="1" kern="1200">
        <a:solidFill>
          <a:schemeClr val="tx2"/>
        </a:solidFill>
        <a:latin typeface="Arial" pitchFamily="34" charset="0"/>
        <a:ea typeface="+mn-ea"/>
        <a:cs typeface="+mn-cs"/>
      </a:defRPr>
    </a:lvl8pPr>
    <a:lvl9pPr marL="3657600" algn="l" defTabSz="914400" rtl="0" eaLnBrk="1" latinLnBrk="0" hangingPunct="1">
      <a:defRPr sz="2400" b="1" kern="1200">
        <a:solidFill>
          <a:schemeClr val="tx2"/>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9C9"/>
    <a:srgbClr val="C7C7F1"/>
    <a:srgbClr val="99FF99"/>
    <a:srgbClr val="FFFF66"/>
    <a:srgbClr val="FF0000"/>
    <a:srgbClr val="4D4D4D"/>
    <a:srgbClr val="777777"/>
    <a:srgbClr val="29292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88" autoAdjust="0"/>
    <p:restoredTop sz="55740" autoAdjust="0"/>
  </p:normalViewPr>
  <p:slideViewPr>
    <p:cSldViewPr snapToObjects="1">
      <p:cViewPr varScale="1">
        <p:scale>
          <a:sx n="37" d="100"/>
          <a:sy n="37" d="100"/>
        </p:scale>
        <p:origin x="2514" y="48"/>
      </p:cViewPr>
      <p:guideLst>
        <p:guide orient="horz" pos="2160"/>
        <p:guide pos="2880"/>
      </p:guideLst>
    </p:cSldViewPr>
  </p:slideViewPr>
  <p:outlineViewPr>
    <p:cViewPr>
      <p:scale>
        <a:sx n="33" d="100"/>
        <a:sy n="33" d="100"/>
      </p:scale>
      <p:origin x="0" y="0"/>
    </p:cViewPr>
    <p:sldLst>
      <p:sld r:id="rId1" collapse="1"/>
    </p:sldLst>
  </p:outlineViewPr>
  <p:notesTextViewPr>
    <p:cViewPr>
      <p:scale>
        <a:sx n="75" d="100"/>
        <a:sy n="75" d="100"/>
      </p:scale>
      <p:origin x="0" y="0"/>
    </p:cViewPr>
  </p:notesTextViewPr>
  <p:sorterViewPr>
    <p:cViewPr varScale="1">
      <p:scale>
        <a:sx n="1" d="1"/>
        <a:sy n="1" d="1"/>
      </p:scale>
      <p:origin x="0" y="0"/>
    </p:cViewPr>
  </p:sorterViewPr>
  <p:notesViewPr>
    <p:cSldViewPr snapToObjects="1">
      <p:cViewPr>
        <p:scale>
          <a:sx n="100" d="100"/>
          <a:sy n="100" d="100"/>
        </p:scale>
        <p:origin x="-73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488CE-B8DB-45BA-84A7-C855EC0773ED}" type="doc">
      <dgm:prSet loTypeId="urn:microsoft.com/office/officeart/2005/8/layout/arrow2" loCatId="process" qsTypeId="urn:microsoft.com/office/officeart/2005/8/quickstyle/simple1" qsCatId="simple" csTypeId="urn:microsoft.com/office/officeart/2005/8/colors/accent0_3" csCatId="mainScheme" phldr="1"/>
      <dgm:spPr/>
    </dgm:pt>
    <dgm:pt modelId="{FE245D27-2DFD-4D10-913C-F306411B4EC2}">
      <dgm:prSet phldrT="[Text]" custT="1"/>
      <dgm:spPr/>
      <dgm:t>
        <a:bodyPr/>
        <a:lstStyle/>
        <a:p>
          <a:r>
            <a:rPr lang="en-US" sz="1800" b="1">
              <a:latin typeface="Goudy Old Style" pitchFamily="18" charset="0"/>
            </a:rPr>
            <a:t>6-12</a:t>
          </a:r>
          <a:endParaRPr lang="en-US" sz="1800" b="1" dirty="0">
            <a:latin typeface="Goudy Old Style" pitchFamily="18" charset="0"/>
          </a:endParaRPr>
        </a:p>
      </dgm:t>
    </dgm:pt>
    <dgm:pt modelId="{4334C14E-8561-437A-B8E8-A43B0D1C70DE}" type="sibTrans" cxnId="{FD193423-C5FE-48D8-9F03-8731CAC188C1}">
      <dgm:prSet/>
      <dgm:spPr/>
      <dgm:t>
        <a:bodyPr/>
        <a:lstStyle/>
        <a:p>
          <a:endParaRPr lang="en-US"/>
        </a:p>
      </dgm:t>
    </dgm:pt>
    <dgm:pt modelId="{4919A48B-FD71-4AA9-A5F4-2D66EAA0E360}" type="parTrans" cxnId="{FD193423-C5FE-48D8-9F03-8731CAC188C1}">
      <dgm:prSet/>
      <dgm:spPr/>
      <dgm:t>
        <a:bodyPr/>
        <a:lstStyle/>
        <a:p>
          <a:endParaRPr lang="en-US"/>
        </a:p>
      </dgm:t>
    </dgm:pt>
    <dgm:pt modelId="{621BE1E1-61DB-4B09-A472-38BDD82A669B}">
      <dgm:prSet phldrT="[Text]" custT="1"/>
      <dgm:spPr/>
      <dgm:t>
        <a:bodyPr/>
        <a:lstStyle/>
        <a:p>
          <a:r>
            <a:rPr lang="en-US" sz="1800" b="1">
              <a:latin typeface="Goudy Old Style" pitchFamily="18" charset="0"/>
            </a:rPr>
            <a:t>0-6</a:t>
          </a:r>
          <a:endParaRPr lang="en-US" sz="1800" b="1" dirty="0">
            <a:latin typeface="Goudy Old Style" pitchFamily="18" charset="0"/>
          </a:endParaRPr>
        </a:p>
      </dgm:t>
    </dgm:pt>
    <dgm:pt modelId="{DC37421B-BFBB-436F-B606-3429F0EE3327}" type="sibTrans" cxnId="{2D66AF8A-8FA1-44B6-B182-0DD3F56D4D1E}">
      <dgm:prSet/>
      <dgm:spPr/>
      <dgm:t>
        <a:bodyPr/>
        <a:lstStyle/>
        <a:p>
          <a:endParaRPr lang="en-US"/>
        </a:p>
      </dgm:t>
    </dgm:pt>
    <dgm:pt modelId="{9DDB2C4F-089E-4D6E-9930-F56744E8D3FE}" type="parTrans" cxnId="{2D66AF8A-8FA1-44B6-B182-0DD3F56D4D1E}">
      <dgm:prSet/>
      <dgm:spPr/>
      <dgm:t>
        <a:bodyPr/>
        <a:lstStyle/>
        <a:p>
          <a:endParaRPr lang="en-US"/>
        </a:p>
      </dgm:t>
    </dgm:pt>
    <dgm:pt modelId="{A71A4457-D46A-4AB7-A425-41EE33FC1072}">
      <dgm:prSet phldrT="[Text]" custT="1"/>
      <dgm:spPr/>
      <dgm:t>
        <a:bodyPr/>
        <a:lstStyle/>
        <a:p>
          <a:r>
            <a:rPr lang="en-US" sz="1800" b="1">
              <a:latin typeface="Goudy Old Style" pitchFamily="18" charset="0"/>
            </a:rPr>
            <a:t>12 – 24</a:t>
          </a:r>
          <a:endParaRPr lang="en-US" sz="1800" b="1" dirty="0">
            <a:latin typeface="Goudy Old Style" pitchFamily="18" charset="0"/>
          </a:endParaRPr>
        </a:p>
      </dgm:t>
    </dgm:pt>
    <dgm:pt modelId="{9E931990-3B25-4D0B-9050-945CD1EC42CB}" type="parTrans" cxnId="{ABCDE845-747F-4827-A878-F6D3A627828D}">
      <dgm:prSet/>
      <dgm:spPr/>
      <dgm:t>
        <a:bodyPr/>
        <a:lstStyle/>
        <a:p>
          <a:endParaRPr lang="en-US"/>
        </a:p>
      </dgm:t>
    </dgm:pt>
    <dgm:pt modelId="{E75A0647-7292-4104-A279-4E10EA5C60B0}" type="sibTrans" cxnId="{ABCDE845-747F-4827-A878-F6D3A627828D}">
      <dgm:prSet/>
      <dgm:spPr/>
      <dgm:t>
        <a:bodyPr/>
        <a:lstStyle/>
        <a:p>
          <a:endParaRPr lang="en-US"/>
        </a:p>
      </dgm:t>
    </dgm:pt>
    <dgm:pt modelId="{A3F07639-F656-4A19-BE55-49813F372139}">
      <dgm:prSet phldrT="[Text]" custT="1"/>
      <dgm:spPr/>
      <dgm:t>
        <a:bodyPr/>
        <a:lstStyle/>
        <a:p>
          <a:r>
            <a:rPr lang="en-US" sz="1800" b="1" dirty="0">
              <a:latin typeface="Goudy Old Style" pitchFamily="18" charset="0"/>
            </a:rPr>
            <a:t>24 – 48</a:t>
          </a:r>
        </a:p>
      </dgm:t>
    </dgm:pt>
    <dgm:pt modelId="{8A5F7E5B-31C6-4357-966E-C78EC9F2AA09}" type="parTrans" cxnId="{D6B3B526-766D-4356-BB4E-3AC0821FD74D}">
      <dgm:prSet/>
      <dgm:spPr/>
      <dgm:t>
        <a:bodyPr/>
        <a:lstStyle/>
        <a:p>
          <a:endParaRPr lang="en-US"/>
        </a:p>
      </dgm:t>
    </dgm:pt>
    <dgm:pt modelId="{15EDE1F8-7251-46AA-8F03-D1F6D82425F0}" type="sibTrans" cxnId="{D6B3B526-766D-4356-BB4E-3AC0821FD74D}">
      <dgm:prSet/>
      <dgm:spPr/>
      <dgm:t>
        <a:bodyPr/>
        <a:lstStyle/>
        <a:p>
          <a:endParaRPr lang="en-US"/>
        </a:p>
      </dgm:t>
    </dgm:pt>
    <dgm:pt modelId="{39214170-584F-4D01-97D0-57EABBDE30C3}" type="pres">
      <dgm:prSet presAssocID="{ED5488CE-B8DB-45BA-84A7-C855EC0773ED}" presName="arrowDiagram" presStyleCnt="0">
        <dgm:presLayoutVars>
          <dgm:chMax val="5"/>
          <dgm:dir/>
          <dgm:resizeHandles val="exact"/>
        </dgm:presLayoutVars>
      </dgm:prSet>
      <dgm:spPr/>
    </dgm:pt>
    <dgm:pt modelId="{7A746AF7-70FD-4500-8BD5-2724022A2A02}" type="pres">
      <dgm:prSet presAssocID="{ED5488CE-B8DB-45BA-84A7-C855EC0773ED}" presName="arrow" presStyleLbl="bgShp" presStyleIdx="0" presStyleCnt="1"/>
      <dgm:spPr/>
    </dgm:pt>
    <dgm:pt modelId="{E62912AC-AA0E-4597-B6B7-82A9F2988F87}" type="pres">
      <dgm:prSet presAssocID="{ED5488CE-B8DB-45BA-84A7-C855EC0773ED}" presName="arrowDiagram4" presStyleCnt="0"/>
      <dgm:spPr/>
    </dgm:pt>
    <dgm:pt modelId="{01B43A2D-5094-464E-99EF-3C223568DABC}" type="pres">
      <dgm:prSet presAssocID="{621BE1E1-61DB-4B09-A472-38BDD82A669B}" presName="bullet4a" presStyleLbl="node1" presStyleIdx="0" presStyleCnt="4"/>
      <dgm:spPr/>
    </dgm:pt>
    <dgm:pt modelId="{0EBEE80C-154A-42F5-822D-525274391412}" type="pres">
      <dgm:prSet presAssocID="{621BE1E1-61DB-4B09-A472-38BDD82A669B}" presName="textBox4a" presStyleLbl="revTx" presStyleIdx="0" presStyleCnt="4">
        <dgm:presLayoutVars>
          <dgm:bulletEnabled val="1"/>
        </dgm:presLayoutVars>
      </dgm:prSet>
      <dgm:spPr/>
      <dgm:t>
        <a:bodyPr/>
        <a:lstStyle/>
        <a:p>
          <a:endParaRPr lang="en-US"/>
        </a:p>
      </dgm:t>
    </dgm:pt>
    <dgm:pt modelId="{2477465C-59B7-4374-811D-DB9F3A7263F0}" type="pres">
      <dgm:prSet presAssocID="{FE245D27-2DFD-4D10-913C-F306411B4EC2}" presName="bullet4b" presStyleLbl="node1" presStyleIdx="1" presStyleCnt="4"/>
      <dgm:spPr/>
    </dgm:pt>
    <dgm:pt modelId="{DE1058CB-114B-4CC5-B4A3-EE6B2BA0FA20}" type="pres">
      <dgm:prSet presAssocID="{FE245D27-2DFD-4D10-913C-F306411B4EC2}" presName="textBox4b" presStyleLbl="revTx" presStyleIdx="1" presStyleCnt="4">
        <dgm:presLayoutVars>
          <dgm:bulletEnabled val="1"/>
        </dgm:presLayoutVars>
      </dgm:prSet>
      <dgm:spPr/>
      <dgm:t>
        <a:bodyPr/>
        <a:lstStyle/>
        <a:p>
          <a:endParaRPr lang="en-US"/>
        </a:p>
      </dgm:t>
    </dgm:pt>
    <dgm:pt modelId="{5A7458BD-4ADD-46A8-9408-B11F379B8BEA}" type="pres">
      <dgm:prSet presAssocID="{A71A4457-D46A-4AB7-A425-41EE33FC1072}" presName="bullet4c" presStyleLbl="node1" presStyleIdx="2" presStyleCnt="4"/>
      <dgm:spPr/>
    </dgm:pt>
    <dgm:pt modelId="{01EBA678-36C7-4599-9C3C-8FFD2E461C42}" type="pres">
      <dgm:prSet presAssocID="{A71A4457-D46A-4AB7-A425-41EE33FC1072}" presName="textBox4c" presStyleLbl="revTx" presStyleIdx="2" presStyleCnt="4">
        <dgm:presLayoutVars>
          <dgm:bulletEnabled val="1"/>
        </dgm:presLayoutVars>
      </dgm:prSet>
      <dgm:spPr/>
      <dgm:t>
        <a:bodyPr/>
        <a:lstStyle/>
        <a:p>
          <a:endParaRPr lang="en-US"/>
        </a:p>
      </dgm:t>
    </dgm:pt>
    <dgm:pt modelId="{48C793FF-AC1C-48B2-9353-2E863DC01231}" type="pres">
      <dgm:prSet presAssocID="{A3F07639-F656-4A19-BE55-49813F372139}" presName="bullet4d" presStyleLbl="node1" presStyleIdx="3" presStyleCnt="4"/>
      <dgm:spPr/>
    </dgm:pt>
    <dgm:pt modelId="{DF89A7FE-7A3D-4510-B8E2-68D42F2A68AA}" type="pres">
      <dgm:prSet presAssocID="{A3F07639-F656-4A19-BE55-49813F372139}" presName="textBox4d" presStyleLbl="revTx" presStyleIdx="3" presStyleCnt="4">
        <dgm:presLayoutVars>
          <dgm:bulletEnabled val="1"/>
        </dgm:presLayoutVars>
      </dgm:prSet>
      <dgm:spPr/>
      <dgm:t>
        <a:bodyPr/>
        <a:lstStyle/>
        <a:p>
          <a:endParaRPr lang="en-US"/>
        </a:p>
      </dgm:t>
    </dgm:pt>
  </dgm:ptLst>
  <dgm:cxnLst>
    <dgm:cxn modelId="{D6B3B526-766D-4356-BB4E-3AC0821FD74D}" srcId="{ED5488CE-B8DB-45BA-84A7-C855EC0773ED}" destId="{A3F07639-F656-4A19-BE55-49813F372139}" srcOrd="3" destOrd="0" parTransId="{8A5F7E5B-31C6-4357-966E-C78EC9F2AA09}" sibTransId="{15EDE1F8-7251-46AA-8F03-D1F6D82425F0}"/>
    <dgm:cxn modelId="{ABCDE845-747F-4827-A878-F6D3A627828D}" srcId="{ED5488CE-B8DB-45BA-84A7-C855EC0773ED}" destId="{A71A4457-D46A-4AB7-A425-41EE33FC1072}" srcOrd="2" destOrd="0" parTransId="{9E931990-3B25-4D0B-9050-945CD1EC42CB}" sibTransId="{E75A0647-7292-4104-A279-4E10EA5C60B0}"/>
    <dgm:cxn modelId="{FD193423-C5FE-48D8-9F03-8731CAC188C1}" srcId="{ED5488CE-B8DB-45BA-84A7-C855EC0773ED}" destId="{FE245D27-2DFD-4D10-913C-F306411B4EC2}" srcOrd="1" destOrd="0" parTransId="{4919A48B-FD71-4AA9-A5F4-2D66EAA0E360}" sibTransId="{4334C14E-8561-437A-B8E8-A43B0D1C70DE}"/>
    <dgm:cxn modelId="{C58DAE00-AC01-45E9-A315-D794707F2419}" type="presOf" srcId="{A3F07639-F656-4A19-BE55-49813F372139}" destId="{DF89A7FE-7A3D-4510-B8E2-68D42F2A68AA}" srcOrd="0" destOrd="0" presId="urn:microsoft.com/office/officeart/2005/8/layout/arrow2"/>
    <dgm:cxn modelId="{85CF069A-352B-4ABA-A6DA-501A684C9092}" type="presOf" srcId="{ED5488CE-B8DB-45BA-84A7-C855EC0773ED}" destId="{39214170-584F-4D01-97D0-57EABBDE30C3}" srcOrd="0" destOrd="0" presId="urn:microsoft.com/office/officeart/2005/8/layout/arrow2"/>
    <dgm:cxn modelId="{976B74EA-673B-4F8C-BE0E-66E9D4C701A9}" type="presOf" srcId="{FE245D27-2DFD-4D10-913C-F306411B4EC2}" destId="{DE1058CB-114B-4CC5-B4A3-EE6B2BA0FA20}" srcOrd="0" destOrd="0" presId="urn:microsoft.com/office/officeart/2005/8/layout/arrow2"/>
    <dgm:cxn modelId="{2D66AF8A-8FA1-44B6-B182-0DD3F56D4D1E}" srcId="{ED5488CE-B8DB-45BA-84A7-C855EC0773ED}" destId="{621BE1E1-61DB-4B09-A472-38BDD82A669B}" srcOrd="0" destOrd="0" parTransId="{9DDB2C4F-089E-4D6E-9930-F56744E8D3FE}" sibTransId="{DC37421B-BFBB-436F-B606-3429F0EE3327}"/>
    <dgm:cxn modelId="{FDE59FCE-9B88-49C3-8821-E3FD8EE77097}" type="presOf" srcId="{A71A4457-D46A-4AB7-A425-41EE33FC1072}" destId="{01EBA678-36C7-4599-9C3C-8FFD2E461C42}" srcOrd="0" destOrd="0" presId="urn:microsoft.com/office/officeart/2005/8/layout/arrow2"/>
    <dgm:cxn modelId="{D87D25D5-4965-4FB6-9325-8DD58724C0C7}" type="presOf" srcId="{621BE1E1-61DB-4B09-A472-38BDD82A669B}" destId="{0EBEE80C-154A-42F5-822D-525274391412}" srcOrd="0" destOrd="0" presId="urn:microsoft.com/office/officeart/2005/8/layout/arrow2"/>
    <dgm:cxn modelId="{7073263D-274B-4E56-B3F5-6C65D716D0B2}" type="presParOf" srcId="{39214170-584F-4D01-97D0-57EABBDE30C3}" destId="{7A746AF7-70FD-4500-8BD5-2724022A2A02}" srcOrd="0" destOrd="0" presId="urn:microsoft.com/office/officeart/2005/8/layout/arrow2"/>
    <dgm:cxn modelId="{FF257197-5475-44B4-8419-0A6DA84568BB}" type="presParOf" srcId="{39214170-584F-4D01-97D0-57EABBDE30C3}" destId="{E62912AC-AA0E-4597-B6B7-82A9F2988F87}" srcOrd="1" destOrd="0" presId="urn:microsoft.com/office/officeart/2005/8/layout/arrow2"/>
    <dgm:cxn modelId="{22B8D9CF-EBB8-4BD7-8D83-2DE95F82372C}" type="presParOf" srcId="{E62912AC-AA0E-4597-B6B7-82A9F2988F87}" destId="{01B43A2D-5094-464E-99EF-3C223568DABC}" srcOrd="0" destOrd="0" presId="urn:microsoft.com/office/officeart/2005/8/layout/arrow2"/>
    <dgm:cxn modelId="{E2EDEDA2-F3ED-4A24-95A5-B5BFB8958192}" type="presParOf" srcId="{E62912AC-AA0E-4597-B6B7-82A9F2988F87}" destId="{0EBEE80C-154A-42F5-822D-525274391412}" srcOrd="1" destOrd="0" presId="urn:microsoft.com/office/officeart/2005/8/layout/arrow2"/>
    <dgm:cxn modelId="{0B835301-F8A0-47CA-A6FE-570AF1D24820}" type="presParOf" srcId="{E62912AC-AA0E-4597-B6B7-82A9F2988F87}" destId="{2477465C-59B7-4374-811D-DB9F3A7263F0}" srcOrd="2" destOrd="0" presId="urn:microsoft.com/office/officeart/2005/8/layout/arrow2"/>
    <dgm:cxn modelId="{20DE9A7F-CFF1-4C16-86E1-A9D99F4BCEE1}" type="presParOf" srcId="{E62912AC-AA0E-4597-B6B7-82A9F2988F87}" destId="{DE1058CB-114B-4CC5-B4A3-EE6B2BA0FA20}" srcOrd="3" destOrd="0" presId="urn:microsoft.com/office/officeart/2005/8/layout/arrow2"/>
    <dgm:cxn modelId="{9F1C2BF9-98C6-410C-97CD-A7335FEDF27C}" type="presParOf" srcId="{E62912AC-AA0E-4597-B6B7-82A9F2988F87}" destId="{5A7458BD-4ADD-46A8-9408-B11F379B8BEA}" srcOrd="4" destOrd="0" presId="urn:microsoft.com/office/officeart/2005/8/layout/arrow2"/>
    <dgm:cxn modelId="{1A689E95-521A-4032-BD8A-C9F2D8644E64}" type="presParOf" srcId="{E62912AC-AA0E-4597-B6B7-82A9F2988F87}" destId="{01EBA678-36C7-4599-9C3C-8FFD2E461C42}" srcOrd="5" destOrd="0" presId="urn:microsoft.com/office/officeart/2005/8/layout/arrow2"/>
    <dgm:cxn modelId="{D696F9AA-4A87-4F76-A560-69A3183D8E9D}" type="presParOf" srcId="{E62912AC-AA0E-4597-B6B7-82A9F2988F87}" destId="{48C793FF-AC1C-48B2-9353-2E863DC01231}" srcOrd="6" destOrd="0" presId="urn:microsoft.com/office/officeart/2005/8/layout/arrow2"/>
    <dgm:cxn modelId="{EB7E7472-63E9-43D2-9FFB-00ECE41234A8}" type="presParOf" srcId="{E62912AC-AA0E-4597-B6B7-82A9F2988F87}" destId="{DF89A7FE-7A3D-4510-B8E2-68D42F2A68AA}"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F805F7-7F13-41BA-8E9F-2F21A6F5F2A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28958D2-C006-44A3-A0E2-64F80D584D56}">
      <dgm:prSet phldrT="[Text]"/>
      <dgm:spPr/>
      <dgm:t>
        <a:bodyPr/>
        <a:lstStyle/>
        <a:p>
          <a:r>
            <a:rPr lang="en-US" dirty="0"/>
            <a:t>Model</a:t>
          </a:r>
        </a:p>
      </dgm:t>
    </dgm:pt>
    <dgm:pt modelId="{F8BFA913-ECF7-4947-970F-615C9DD1F103}" type="parTrans" cxnId="{DFE01C76-826A-4FAD-8AB4-18488B98A954}">
      <dgm:prSet/>
      <dgm:spPr/>
      <dgm:t>
        <a:bodyPr/>
        <a:lstStyle/>
        <a:p>
          <a:endParaRPr lang="en-US"/>
        </a:p>
      </dgm:t>
    </dgm:pt>
    <dgm:pt modelId="{AABBF645-E965-4B45-B3E6-3BB888B86304}" type="sibTrans" cxnId="{DFE01C76-826A-4FAD-8AB4-18488B98A954}">
      <dgm:prSet/>
      <dgm:spPr/>
      <dgm:t>
        <a:bodyPr/>
        <a:lstStyle/>
        <a:p>
          <a:endParaRPr lang="en-US"/>
        </a:p>
      </dgm:t>
    </dgm:pt>
    <dgm:pt modelId="{9FE8385E-171A-4953-AF1F-44716A7D85CC}">
      <dgm:prSet phldrT="[Text]"/>
      <dgm:spPr/>
      <dgm:t>
        <a:bodyPr/>
        <a:lstStyle/>
        <a:p>
          <a:r>
            <a:rPr lang="en-US" dirty="0"/>
            <a:t>Predictions</a:t>
          </a:r>
        </a:p>
      </dgm:t>
    </dgm:pt>
    <dgm:pt modelId="{43EC28A1-2CAC-44FE-B34F-598BAFE269E2}" type="parTrans" cxnId="{C6030B78-CBFF-41F1-A4DC-C15FB12F8FDC}">
      <dgm:prSet/>
      <dgm:spPr/>
      <dgm:t>
        <a:bodyPr/>
        <a:lstStyle/>
        <a:p>
          <a:endParaRPr lang="en-US"/>
        </a:p>
      </dgm:t>
    </dgm:pt>
    <dgm:pt modelId="{00D13657-5E26-4343-ACAE-F3C85DF55BE9}" type="sibTrans" cxnId="{C6030B78-CBFF-41F1-A4DC-C15FB12F8FDC}">
      <dgm:prSet/>
      <dgm:spPr/>
      <dgm:t>
        <a:bodyPr/>
        <a:lstStyle/>
        <a:p>
          <a:endParaRPr lang="en-US"/>
        </a:p>
      </dgm:t>
    </dgm:pt>
    <dgm:pt modelId="{F4043D99-C42D-4BA9-9D83-0204AEB4EEFB}">
      <dgm:prSet phldrT="[Text]"/>
      <dgm:spPr/>
      <dgm:t>
        <a:bodyPr/>
        <a:lstStyle/>
        <a:p>
          <a:r>
            <a:rPr lang="en-US" dirty="0"/>
            <a:t>Measure</a:t>
          </a:r>
        </a:p>
      </dgm:t>
    </dgm:pt>
    <dgm:pt modelId="{DC20B538-DDC0-4911-AB56-A0E33BA9885A}" type="parTrans" cxnId="{D3A3BCC4-D6B7-4A6C-9785-DCB2F0B10B11}">
      <dgm:prSet/>
      <dgm:spPr/>
      <dgm:t>
        <a:bodyPr/>
        <a:lstStyle/>
        <a:p>
          <a:endParaRPr lang="en-US"/>
        </a:p>
      </dgm:t>
    </dgm:pt>
    <dgm:pt modelId="{5C1037E9-88FA-4CEF-89C3-BEE0FAF83B79}" type="sibTrans" cxnId="{D3A3BCC4-D6B7-4A6C-9785-DCB2F0B10B11}">
      <dgm:prSet/>
      <dgm:spPr/>
      <dgm:t>
        <a:bodyPr/>
        <a:lstStyle/>
        <a:p>
          <a:endParaRPr lang="en-US"/>
        </a:p>
      </dgm:t>
    </dgm:pt>
    <dgm:pt modelId="{6E7B223D-9597-4F2E-9EDF-6ABC6565E756}">
      <dgm:prSet phldrT="[Text]"/>
      <dgm:spPr/>
      <dgm:t>
        <a:bodyPr/>
        <a:lstStyle/>
        <a:p>
          <a:r>
            <a:rPr lang="en-US" dirty="0"/>
            <a:t>Ground truth</a:t>
          </a:r>
        </a:p>
      </dgm:t>
    </dgm:pt>
    <dgm:pt modelId="{3880769D-5679-443B-8B45-0D2EC8AC2C8A}" type="parTrans" cxnId="{A155A4E9-89BB-4B9B-822A-72141581F820}">
      <dgm:prSet/>
      <dgm:spPr/>
      <dgm:t>
        <a:bodyPr/>
        <a:lstStyle/>
        <a:p>
          <a:endParaRPr lang="en-US"/>
        </a:p>
      </dgm:t>
    </dgm:pt>
    <dgm:pt modelId="{CB55896C-CE92-47BC-965A-EC190DC1313B}" type="sibTrans" cxnId="{A155A4E9-89BB-4B9B-822A-72141581F820}">
      <dgm:prSet/>
      <dgm:spPr/>
      <dgm:t>
        <a:bodyPr/>
        <a:lstStyle/>
        <a:p>
          <a:endParaRPr lang="en-US"/>
        </a:p>
      </dgm:t>
    </dgm:pt>
    <dgm:pt modelId="{3D650A1B-F942-4F82-B6F0-C6E725091B69}">
      <dgm:prSet phldrT="[Text]"/>
      <dgm:spPr/>
      <dgm:t>
        <a:bodyPr/>
        <a:lstStyle/>
        <a:p>
          <a:r>
            <a:rPr lang="en-US" dirty="0"/>
            <a:t>Refined decision making</a:t>
          </a:r>
        </a:p>
      </dgm:t>
    </dgm:pt>
    <dgm:pt modelId="{0E1E9181-F470-4161-8107-A0E7108FAC24}" type="parTrans" cxnId="{EC3FB2BC-2A6E-408F-B229-2D944A9512D1}">
      <dgm:prSet/>
      <dgm:spPr/>
      <dgm:t>
        <a:bodyPr/>
        <a:lstStyle/>
        <a:p>
          <a:endParaRPr lang="en-US"/>
        </a:p>
      </dgm:t>
    </dgm:pt>
    <dgm:pt modelId="{909173F1-6D87-416F-816D-FDC47E9CDFB3}" type="sibTrans" cxnId="{EC3FB2BC-2A6E-408F-B229-2D944A9512D1}">
      <dgm:prSet/>
      <dgm:spPr/>
      <dgm:t>
        <a:bodyPr/>
        <a:lstStyle/>
        <a:p>
          <a:endParaRPr lang="en-US"/>
        </a:p>
      </dgm:t>
    </dgm:pt>
    <dgm:pt modelId="{D6499208-66ED-4D1F-A9BF-90346FEE6240}">
      <dgm:prSet phldrT="[Text]"/>
      <dgm:spPr/>
      <dgm:t>
        <a:bodyPr/>
        <a:lstStyle/>
        <a:p>
          <a:r>
            <a:rPr lang="en-US" dirty="0"/>
            <a:t>Map</a:t>
          </a:r>
        </a:p>
      </dgm:t>
    </dgm:pt>
    <dgm:pt modelId="{B390B2F9-0EA4-41CC-9D57-418816CDE2A5}" type="parTrans" cxnId="{D89BBDE5-7677-43F9-897B-B87EC7AA9E05}">
      <dgm:prSet/>
      <dgm:spPr/>
      <dgm:t>
        <a:bodyPr/>
        <a:lstStyle/>
        <a:p>
          <a:endParaRPr lang="en-US"/>
        </a:p>
      </dgm:t>
    </dgm:pt>
    <dgm:pt modelId="{11BC1481-5B13-4DD4-B685-93297FA99144}" type="sibTrans" cxnId="{D89BBDE5-7677-43F9-897B-B87EC7AA9E05}">
      <dgm:prSet/>
      <dgm:spPr/>
      <dgm:t>
        <a:bodyPr/>
        <a:lstStyle/>
        <a:p>
          <a:endParaRPr lang="en-US"/>
        </a:p>
      </dgm:t>
    </dgm:pt>
    <dgm:pt modelId="{5449D8E4-DC3E-4241-A41D-2867CE7C19D7}">
      <dgm:prSet phldrT="[Text]"/>
      <dgm:spPr/>
      <dgm:t>
        <a:bodyPr/>
        <a:lstStyle/>
        <a:p>
          <a:r>
            <a:rPr lang="en-US" dirty="0"/>
            <a:t>Scale and scope</a:t>
          </a:r>
        </a:p>
      </dgm:t>
    </dgm:pt>
    <dgm:pt modelId="{3EEE94D9-CA44-49CA-ABD9-A071AFC2035A}" type="parTrans" cxnId="{BEA9B921-9656-4F96-8935-23768E4F3A10}">
      <dgm:prSet/>
      <dgm:spPr/>
      <dgm:t>
        <a:bodyPr/>
        <a:lstStyle/>
        <a:p>
          <a:endParaRPr lang="en-US"/>
        </a:p>
      </dgm:t>
    </dgm:pt>
    <dgm:pt modelId="{BEB141FD-06BE-46A0-83AB-018E31A4EECF}" type="sibTrans" cxnId="{BEA9B921-9656-4F96-8935-23768E4F3A10}">
      <dgm:prSet/>
      <dgm:spPr/>
      <dgm:t>
        <a:bodyPr/>
        <a:lstStyle/>
        <a:p>
          <a:endParaRPr lang="en-US"/>
        </a:p>
      </dgm:t>
    </dgm:pt>
    <dgm:pt modelId="{08E295F7-E28B-48DF-B978-B8975318C7CB}">
      <dgm:prSet phldrT="[Text]"/>
      <dgm:spPr/>
      <dgm:t>
        <a:bodyPr/>
        <a:lstStyle/>
        <a:p>
          <a:r>
            <a:rPr lang="en-US" dirty="0"/>
            <a:t>Early decision making</a:t>
          </a:r>
        </a:p>
      </dgm:t>
    </dgm:pt>
    <dgm:pt modelId="{9FF33209-DCA6-4F99-8788-03CD45DE6C40}" type="parTrans" cxnId="{84E797DD-B33B-4995-9056-C97667FE4130}">
      <dgm:prSet/>
      <dgm:spPr/>
      <dgm:t>
        <a:bodyPr/>
        <a:lstStyle/>
        <a:p>
          <a:endParaRPr lang="en-US"/>
        </a:p>
      </dgm:t>
    </dgm:pt>
    <dgm:pt modelId="{A2450B1C-F5BF-4DAC-957D-6943EEAE2CD0}" type="sibTrans" cxnId="{84E797DD-B33B-4995-9056-C97667FE4130}">
      <dgm:prSet/>
      <dgm:spPr/>
      <dgm:t>
        <a:bodyPr/>
        <a:lstStyle/>
        <a:p>
          <a:endParaRPr lang="en-US"/>
        </a:p>
      </dgm:t>
    </dgm:pt>
    <dgm:pt modelId="{F9BB6067-86A3-4E65-8E95-6930C5E3FDE9}" type="pres">
      <dgm:prSet presAssocID="{1FF805F7-7F13-41BA-8E9F-2F21A6F5F2A8}" presName="linearFlow" presStyleCnt="0">
        <dgm:presLayoutVars>
          <dgm:dir/>
          <dgm:animLvl val="lvl"/>
          <dgm:resizeHandles val="exact"/>
        </dgm:presLayoutVars>
      </dgm:prSet>
      <dgm:spPr/>
      <dgm:t>
        <a:bodyPr/>
        <a:lstStyle/>
        <a:p>
          <a:endParaRPr lang="en-US"/>
        </a:p>
      </dgm:t>
    </dgm:pt>
    <dgm:pt modelId="{8FDF8E45-BA4C-4494-8ACD-D9692DFDA888}" type="pres">
      <dgm:prSet presAssocID="{128958D2-C006-44A3-A0E2-64F80D584D56}" presName="composite" presStyleCnt="0"/>
      <dgm:spPr/>
    </dgm:pt>
    <dgm:pt modelId="{3E2DA419-7189-4F58-B17C-D899DB1AC409}" type="pres">
      <dgm:prSet presAssocID="{128958D2-C006-44A3-A0E2-64F80D584D56}" presName="parentText" presStyleLbl="alignNode1" presStyleIdx="0" presStyleCnt="3">
        <dgm:presLayoutVars>
          <dgm:chMax val="1"/>
          <dgm:bulletEnabled val="1"/>
        </dgm:presLayoutVars>
      </dgm:prSet>
      <dgm:spPr/>
      <dgm:t>
        <a:bodyPr/>
        <a:lstStyle/>
        <a:p>
          <a:endParaRPr lang="en-US"/>
        </a:p>
      </dgm:t>
    </dgm:pt>
    <dgm:pt modelId="{3666FD97-E4BF-4291-9343-A90297669607}" type="pres">
      <dgm:prSet presAssocID="{128958D2-C006-44A3-A0E2-64F80D584D56}" presName="descendantText" presStyleLbl="alignAcc1" presStyleIdx="0" presStyleCnt="3" custLinFactNeighborY="-7068">
        <dgm:presLayoutVars>
          <dgm:bulletEnabled val="1"/>
        </dgm:presLayoutVars>
      </dgm:prSet>
      <dgm:spPr/>
      <dgm:t>
        <a:bodyPr/>
        <a:lstStyle/>
        <a:p>
          <a:endParaRPr lang="en-US"/>
        </a:p>
      </dgm:t>
    </dgm:pt>
    <dgm:pt modelId="{56DD5AF4-8B65-496C-A0FF-187F3713303D}" type="pres">
      <dgm:prSet presAssocID="{AABBF645-E965-4B45-B3E6-3BB888B86304}" presName="sp" presStyleCnt="0"/>
      <dgm:spPr/>
    </dgm:pt>
    <dgm:pt modelId="{0A56D595-1748-4317-81A5-584BBA51D9D4}" type="pres">
      <dgm:prSet presAssocID="{F4043D99-C42D-4BA9-9D83-0204AEB4EEFB}" presName="composite" presStyleCnt="0"/>
      <dgm:spPr/>
    </dgm:pt>
    <dgm:pt modelId="{A43616C4-157A-49F0-AD48-761ACD42500C}" type="pres">
      <dgm:prSet presAssocID="{F4043D99-C42D-4BA9-9D83-0204AEB4EEFB}" presName="parentText" presStyleLbl="alignNode1" presStyleIdx="1" presStyleCnt="3">
        <dgm:presLayoutVars>
          <dgm:chMax val="1"/>
          <dgm:bulletEnabled val="1"/>
        </dgm:presLayoutVars>
      </dgm:prSet>
      <dgm:spPr/>
      <dgm:t>
        <a:bodyPr/>
        <a:lstStyle/>
        <a:p>
          <a:endParaRPr lang="en-US"/>
        </a:p>
      </dgm:t>
    </dgm:pt>
    <dgm:pt modelId="{33CF882B-C0A3-4B41-A2DE-AFD6498BC142}" type="pres">
      <dgm:prSet presAssocID="{F4043D99-C42D-4BA9-9D83-0204AEB4EEFB}" presName="descendantText" presStyleLbl="alignAcc1" presStyleIdx="1" presStyleCnt="3">
        <dgm:presLayoutVars>
          <dgm:bulletEnabled val="1"/>
        </dgm:presLayoutVars>
      </dgm:prSet>
      <dgm:spPr/>
      <dgm:t>
        <a:bodyPr/>
        <a:lstStyle/>
        <a:p>
          <a:endParaRPr lang="en-US"/>
        </a:p>
      </dgm:t>
    </dgm:pt>
    <dgm:pt modelId="{AB504B17-97D7-4F31-ADFC-00134BEB2ADE}" type="pres">
      <dgm:prSet presAssocID="{5C1037E9-88FA-4CEF-89C3-BEE0FAF83B79}" presName="sp" presStyleCnt="0"/>
      <dgm:spPr/>
    </dgm:pt>
    <dgm:pt modelId="{1E87AFA2-DE3A-454D-A628-3FDE75A5A009}" type="pres">
      <dgm:prSet presAssocID="{D6499208-66ED-4D1F-A9BF-90346FEE6240}" presName="composite" presStyleCnt="0"/>
      <dgm:spPr/>
    </dgm:pt>
    <dgm:pt modelId="{AB91C441-B6DE-48EA-87B4-B5C3D229DAF2}" type="pres">
      <dgm:prSet presAssocID="{D6499208-66ED-4D1F-A9BF-90346FEE6240}" presName="parentText" presStyleLbl="alignNode1" presStyleIdx="2" presStyleCnt="3">
        <dgm:presLayoutVars>
          <dgm:chMax val="1"/>
          <dgm:bulletEnabled val="1"/>
        </dgm:presLayoutVars>
      </dgm:prSet>
      <dgm:spPr/>
      <dgm:t>
        <a:bodyPr/>
        <a:lstStyle/>
        <a:p>
          <a:endParaRPr lang="en-US"/>
        </a:p>
      </dgm:t>
    </dgm:pt>
    <dgm:pt modelId="{8349CE9F-17F0-4BDA-AA5C-365125253131}" type="pres">
      <dgm:prSet presAssocID="{D6499208-66ED-4D1F-A9BF-90346FEE6240}" presName="descendantText" presStyleLbl="alignAcc1" presStyleIdx="2" presStyleCnt="3">
        <dgm:presLayoutVars>
          <dgm:bulletEnabled val="1"/>
        </dgm:presLayoutVars>
      </dgm:prSet>
      <dgm:spPr/>
      <dgm:t>
        <a:bodyPr/>
        <a:lstStyle/>
        <a:p>
          <a:endParaRPr lang="en-US"/>
        </a:p>
      </dgm:t>
    </dgm:pt>
  </dgm:ptLst>
  <dgm:cxnLst>
    <dgm:cxn modelId="{9320D0D9-2081-44A0-B517-18D65C9B62C0}" type="presOf" srcId="{F4043D99-C42D-4BA9-9D83-0204AEB4EEFB}" destId="{A43616C4-157A-49F0-AD48-761ACD42500C}" srcOrd="0" destOrd="0" presId="urn:microsoft.com/office/officeart/2005/8/layout/chevron2"/>
    <dgm:cxn modelId="{84E797DD-B33B-4995-9056-C97667FE4130}" srcId="{128958D2-C006-44A3-A0E2-64F80D584D56}" destId="{08E295F7-E28B-48DF-B978-B8975318C7CB}" srcOrd="1" destOrd="0" parTransId="{9FF33209-DCA6-4F99-8788-03CD45DE6C40}" sibTransId="{A2450B1C-F5BF-4DAC-957D-6943EEAE2CD0}"/>
    <dgm:cxn modelId="{EC3FB2BC-2A6E-408F-B229-2D944A9512D1}" srcId="{F4043D99-C42D-4BA9-9D83-0204AEB4EEFB}" destId="{3D650A1B-F942-4F82-B6F0-C6E725091B69}" srcOrd="1" destOrd="0" parTransId="{0E1E9181-F470-4161-8107-A0E7108FAC24}" sibTransId="{909173F1-6D87-416F-816D-FDC47E9CDFB3}"/>
    <dgm:cxn modelId="{258592BD-288F-4160-96D0-F446F3371F32}" type="presOf" srcId="{08E295F7-E28B-48DF-B978-B8975318C7CB}" destId="{3666FD97-E4BF-4291-9343-A90297669607}" srcOrd="0" destOrd="1" presId="urn:microsoft.com/office/officeart/2005/8/layout/chevron2"/>
    <dgm:cxn modelId="{AE98A52D-E081-4E58-B9AB-F88F09C523D0}" type="presOf" srcId="{128958D2-C006-44A3-A0E2-64F80D584D56}" destId="{3E2DA419-7189-4F58-B17C-D899DB1AC409}" srcOrd="0" destOrd="0" presId="urn:microsoft.com/office/officeart/2005/8/layout/chevron2"/>
    <dgm:cxn modelId="{3CA94D8A-5761-4CBB-AB6F-99AFC61FC60B}" type="presOf" srcId="{D6499208-66ED-4D1F-A9BF-90346FEE6240}" destId="{AB91C441-B6DE-48EA-87B4-B5C3D229DAF2}" srcOrd="0" destOrd="0" presId="urn:microsoft.com/office/officeart/2005/8/layout/chevron2"/>
    <dgm:cxn modelId="{0ABC7455-FDED-49E5-8909-56EC35E1F93A}" type="presOf" srcId="{1FF805F7-7F13-41BA-8E9F-2F21A6F5F2A8}" destId="{F9BB6067-86A3-4E65-8E95-6930C5E3FDE9}" srcOrd="0" destOrd="0" presId="urn:microsoft.com/office/officeart/2005/8/layout/chevron2"/>
    <dgm:cxn modelId="{976F8799-6F23-4DC6-9AFD-6FAE595F6520}" type="presOf" srcId="{5449D8E4-DC3E-4241-A41D-2867CE7C19D7}" destId="{8349CE9F-17F0-4BDA-AA5C-365125253131}" srcOrd="0" destOrd="0" presId="urn:microsoft.com/office/officeart/2005/8/layout/chevron2"/>
    <dgm:cxn modelId="{BEA9B921-9656-4F96-8935-23768E4F3A10}" srcId="{D6499208-66ED-4D1F-A9BF-90346FEE6240}" destId="{5449D8E4-DC3E-4241-A41D-2867CE7C19D7}" srcOrd="0" destOrd="0" parTransId="{3EEE94D9-CA44-49CA-ABD9-A071AFC2035A}" sibTransId="{BEB141FD-06BE-46A0-83AB-018E31A4EECF}"/>
    <dgm:cxn modelId="{A93167E3-3521-4DBC-8C99-A8C5461710C8}" type="presOf" srcId="{3D650A1B-F942-4F82-B6F0-C6E725091B69}" destId="{33CF882B-C0A3-4B41-A2DE-AFD6498BC142}" srcOrd="0" destOrd="1" presId="urn:microsoft.com/office/officeart/2005/8/layout/chevron2"/>
    <dgm:cxn modelId="{C6030B78-CBFF-41F1-A4DC-C15FB12F8FDC}" srcId="{128958D2-C006-44A3-A0E2-64F80D584D56}" destId="{9FE8385E-171A-4953-AF1F-44716A7D85CC}" srcOrd="0" destOrd="0" parTransId="{43EC28A1-2CAC-44FE-B34F-598BAFE269E2}" sibTransId="{00D13657-5E26-4343-ACAE-F3C85DF55BE9}"/>
    <dgm:cxn modelId="{41BEC1B1-FA1D-463C-81FF-35BB397CDC6B}" type="presOf" srcId="{9FE8385E-171A-4953-AF1F-44716A7D85CC}" destId="{3666FD97-E4BF-4291-9343-A90297669607}" srcOrd="0" destOrd="0" presId="urn:microsoft.com/office/officeart/2005/8/layout/chevron2"/>
    <dgm:cxn modelId="{D3A3BCC4-D6B7-4A6C-9785-DCB2F0B10B11}" srcId="{1FF805F7-7F13-41BA-8E9F-2F21A6F5F2A8}" destId="{F4043D99-C42D-4BA9-9D83-0204AEB4EEFB}" srcOrd="1" destOrd="0" parTransId="{DC20B538-DDC0-4911-AB56-A0E33BA9885A}" sibTransId="{5C1037E9-88FA-4CEF-89C3-BEE0FAF83B79}"/>
    <dgm:cxn modelId="{A155A4E9-89BB-4B9B-822A-72141581F820}" srcId="{F4043D99-C42D-4BA9-9D83-0204AEB4EEFB}" destId="{6E7B223D-9597-4F2E-9EDF-6ABC6565E756}" srcOrd="0" destOrd="0" parTransId="{3880769D-5679-443B-8B45-0D2EC8AC2C8A}" sibTransId="{CB55896C-CE92-47BC-965A-EC190DC1313B}"/>
    <dgm:cxn modelId="{D89BBDE5-7677-43F9-897B-B87EC7AA9E05}" srcId="{1FF805F7-7F13-41BA-8E9F-2F21A6F5F2A8}" destId="{D6499208-66ED-4D1F-A9BF-90346FEE6240}" srcOrd="2" destOrd="0" parTransId="{B390B2F9-0EA4-41CC-9D57-418816CDE2A5}" sibTransId="{11BC1481-5B13-4DD4-B685-93297FA99144}"/>
    <dgm:cxn modelId="{DFE01C76-826A-4FAD-8AB4-18488B98A954}" srcId="{1FF805F7-7F13-41BA-8E9F-2F21A6F5F2A8}" destId="{128958D2-C006-44A3-A0E2-64F80D584D56}" srcOrd="0" destOrd="0" parTransId="{F8BFA913-ECF7-4947-970F-615C9DD1F103}" sibTransId="{AABBF645-E965-4B45-B3E6-3BB888B86304}"/>
    <dgm:cxn modelId="{185BA23F-9E64-43D1-8A08-A33332BD31DC}" type="presOf" srcId="{6E7B223D-9597-4F2E-9EDF-6ABC6565E756}" destId="{33CF882B-C0A3-4B41-A2DE-AFD6498BC142}" srcOrd="0" destOrd="0" presId="urn:microsoft.com/office/officeart/2005/8/layout/chevron2"/>
    <dgm:cxn modelId="{4B270A40-0F32-40E2-908E-2FE3F4D4C7C0}" type="presParOf" srcId="{F9BB6067-86A3-4E65-8E95-6930C5E3FDE9}" destId="{8FDF8E45-BA4C-4494-8ACD-D9692DFDA888}" srcOrd="0" destOrd="0" presId="urn:microsoft.com/office/officeart/2005/8/layout/chevron2"/>
    <dgm:cxn modelId="{4F0E208C-B91C-472D-AB2A-FED356527972}" type="presParOf" srcId="{8FDF8E45-BA4C-4494-8ACD-D9692DFDA888}" destId="{3E2DA419-7189-4F58-B17C-D899DB1AC409}" srcOrd="0" destOrd="0" presId="urn:microsoft.com/office/officeart/2005/8/layout/chevron2"/>
    <dgm:cxn modelId="{189D2420-5EE9-4A75-A00F-06AB98CE4A47}" type="presParOf" srcId="{8FDF8E45-BA4C-4494-8ACD-D9692DFDA888}" destId="{3666FD97-E4BF-4291-9343-A90297669607}" srcOrd="1" destOrd="0" presId="urn:microsoft.com/office/officeart/2005/8/layout/chevron2"/>
    <dgm:cxn modelId="{3ACF254B-19D5-4BEA-9BF9-B8773F94367B}" type="presParOf" srcId="{F9BB6067-86A3-4E65-8E95-6930C5E3FDE9}" destId="{56DD5AF4-8B65-496C-A0FF-187F3713303D}" srcOrd="1" destOrd="0" presId="urn:microsoft.com/office/officeart/2005/8/layout/chevron2"/>
    <dgm:cxn modelId="{A56644BD-CF97-461A-8502-8750FC45CBBF}" type="presParOf" srcId="{F9BB6067-86A3-4E65-8E95-6930C5E3FDE9}" destId="{0A56D595-1748-4317-81A5-584BBA51D9D4}" srcOrd="2" destOrd="0" presId="urn:microsoft.com/office/officeart/2005/8/layout/chevron2"/>
    <dgm:cxn modelId="{19ACE702-2176-45DB-A357-58FA1CCF8273}" type="presParOf" srcId="{0A56D595-1748-4317-81A5-584BBA51D9D4}" destId="{A43616C4-157A-49F0-AD48-761ACD42500C}" srcOrd="0" destOrd="0" presId="urn:microsoft.com/office/officeart/2005/8/layout/chevron2"/>
    <dgm:cxn modelId="{BBB1D597-DE82-4AE8-B31D-44B7C7B83565}" type="presParOf" srcId="{0A56D595-1748-4317-81A5-584BBA51D9D4}" destId="{33CF882B-C0A3-4B41-A2DE-AFD6498BC142}" srcOrd="1" destOrd="0" presId="urn:microsoft.com/office/officeart/2005/8/layout/chevron2"/>
    <dgm:cxn modelId="{15D43AB7-734E-4CD5-A3DD-4B4BAB6F308A}" type="presParOf" srcId="{F9BB6067-86A3-4E65-8E95-6930C5E3FDE9}" destId="{AB504B17-97D7-4F31-ADFC-00134BEB2ADE}" srcOrd="3" destOrd="0" presId="urn:microsoft.com/office/officeart/2005/8/layout/chevron2"/>
    <dgm:cxn modelId="{F0AF562D-78F7-4D95-ADEE-9E684950EB54}" type="presParOf" srcId="{F9BB6067-86A3-4E65-8E95-6930C5E3FDE9}" destId="{1E87AFA2-DE3A-454D-A628-3FDE75A5A009}" srcOrd="4" destOrd="0" presId="urn:microsoft.com/office/officeart/2005/8/layout/chevron2"/>
    <dgm:cxn modelId="{FE015EEE-E665-413E-B950-BF4EA036408D}" type="presParOf" srcId="{1E87AFA2-DE3A-454D-A628-3FDE75A5A009}" destId="{AB91C441-B6DE-48EA-87B4-B5C3D229DAF2}" srcOrd="0" destOrd="0" presId="urn:microsoft.com/office/officeart/2005/8/layout/chevron2"/>
    <dgm:cxn modelId="{B33B1C38-E8EC-4637-995C-FA183A2E2373}" type="presParOf" srcId="{1E87AFA2-DE3A-454D-A628-3FDE75A5A009}" destId="{8349CE9F-17F0-4BDA-AA5C-3651252531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46AF7-70FD-4500-8BD5-2724022A2A02}">
      <dsp:nvSpPr>
        <dsp:cNvPr id="0" name=""/>
        <dsp:cNvSpPr/>
      </dsp:nvSpPr>
      <dsp:spPr>
        <a:xfrm>
          <a:off x="0" y="348885"/>
          <a:ext cx="4995218" cy="3122011"/>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43A2D-5094-464E-99EF-3C223568DABC}">
      <dsp:nvSpPr>
        <dsp:cNvPr id="0" name=""/>
        <dsp:cNvSpPr/>
      </dsp:nvSpPr>
      <dsp:spPr>
        <a:xfrm>
          <a:off x="492029" y="2670413"/>
          <a:ext cx="114890" cy="11489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BEE80C-154A-42F5-822D-525274391412}">
      <dsp:nvSpPr>
        <dsp:cNvPr id="0" name=""/>
        <dsp:cNvSpPr/>
      </dsp:nvSpPr>
      <dsp:spPr>
        <a:xfrm>
          <a:off x="549474" y="2727858"/>
          <a:ext cx="854182" cy="74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78" tIns="0" rIns="0" bIns="0" numCol="1" spcCol="1270" anchor="t" anchorCtr="0">
          <a:noAutofit/>
        </a:bodyPr>
        <a:lstStyle/>
        <a:p>
          <a:pPr lvl="0" algn="l" defTabSz="800100">
            <a:lnSpc>
              <a:spcPct val="90000"/>
            </a:lnSpc>
            <a:spcBef>
              <a:spcPct val="0"/>
            </a:spcBef>
            <a:spcAft>
              <a:spcPct val="35000"/>
            </a:spcAft>
          </a:pPr>
          <a:r>
            <a:rPr lang="en-US" sz="1800" b="1" kern="1200">
              <a:latin typeface="Goudy Old Style" pitchFamily="18" charset="0"/>
            </a:rPr>
            <a:t>0-6</a:t>
          </a:r>
          <a:endParaRPr lang="en-US" sz="1800" b="1" kern="1200" dirty="0">
            <a:latin typeface="Goudy Old Style" pitchFamily="18" charset="0"/>
          </a:endParaRPr>
        </a:p>
      </dsp:txBody>
      <dsp:txXfrm>
        <a:off x="549474" y="2727858"/>
        <a:ext cx="854182" cy="743038"/>
      </dsp:txXfrm>
    </dsp:sp>
    <dsp:sp modelId="{2477465C-59B7-4374-811D-DB9F3A7263F0}">
      <dsp:nvSpPr>
        <dsp:cNvPr id="0" name=""/>
        <dsp:cNvSpPr/>
      </dsp:nvSpPr>
      <dsp:spPr>
        <a:xfrm>
          <a:off x="1303752" y="1944233"/>
          <a:ext cx="199808" cy="19980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1058CB-114B-4CC5-B4A3-EE6B2BA0FA20}">
      <dsp:nvSpPr>
        <dsp:cNvPr id="0" name=""/>
        <dsp:cNvSpPr/>
      </dsp:nvSpPr>
      <dsp:spPr>
        <a:xfrm>
          <a:off x="1403656" y="2044137"/>
          <a:ext cx="1048995" cy="1426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75" tIns="0" rIns="0" bIns="0" numCol="1" spcCol="1270" anchor="t" anchorCtr="0">
          <a:noAutofit/>
        </a:bodyPr>
        <a:lstStyle/>
        <a:p>
          <a:pPr lvl="0" algn="l" defTabSz="800100">
            <a:lnSpc>
              <a:spcPct val="90000"/>
            </a:lnSpc>
            <a:spcBef>
              <a:spcPct val="0"/>
            </a:spcBef>
            <a:spcAft>
              <a:spcPct val="35000"/>
            </a:spcAft>
          </a:pPr>
          <a:r>
            <a:rPr lang="en-US" sz="1800" b="1" kern="1200">
              <a:latin typeface="Goudy Old Style" pitchFamily="18" charset="0"/>
            </a:rPr>
            <a:t>6-12</a:t>
          </a:r>
          <a:endParaRPr lang="en-US" sz="1800" b="1" kern="1200" dirty="0">
            <a:latin typeface="Goudy Old Style" pitchFamily="18" charset="0"/>
          </a:endParaRPr>
        </a:p>
      </dsp:txBody>
      <dsp:txXfrm>
        <a:off x="1403656" y="2044137"/>
        <a:ext cx="1048995" cy="1426759"/>
      </dsp:txXfrm>
    </dsp:sp>
    <dsp:sp modelId="{5A7458BD-4ADD-46A8-9408-B11F379B8BEA}">
      <dsp:nvSpPr>
        <dsp:cNvPr id="0" name=""/>
        <dsp:cNvSpPr/>
      </dsp:nvSpPr>
      <dsp:spPr>
        <a:xfrm>
          <a:off x="2340260" y="1409120"/>
          <a:ext cx="264746" cy="26474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BA678-36C7-4599-9C3C-8FFD2E461C42}">
      <dsp:nvSpPr>
        <dsp:cNvPr id="0" name=""/>
        <dsp:cNvSpPr/>
      </dsp:nvSpPr>
      <dsp:spPr>
        <a:xfrm>
          <a:off x="2472633" y="1541493"/>
          <a:ext cx="1048995" cy="1929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84" tIns="0" rIns="0" bIns="0" numCol="1" spcCol="1270" anchor="t" anchorCtr="0">
          <a:noAutofit/>
        </a:bodyPr>
        <a:lstStyle/>
        <a:p>
          <a:pPr lvl="0" algn="l" defTabSz="800100">
            <a:lnSpc>
              <a:spcPct val="90000"/>
            </a:lnSpc>
            <a:spcBef>
              <a:spcPct val="0"/>
            </a:spcBef>
            <a:spcAft>
              <a:spcPct val="35000"/>
            </a:spcAft>
          </a:pPr>
          <a:r>
            <a:rPr lang="en-US" sz="1800" b="1" kern="1200">
              <a:latin typeface="Goudy Old Style" pitchFamily="18" charset="0"/>
            </a:rPr>
            <a:t>12 – 24</a:t>
          </a:r>
          <a:endParaRPr lang="en-US" sz="1800" b="1" kern="1200" dirty="0">
            <a:latin typeface="Goudy Old Style" pitchFamily="18" charset="0"/>
          </a:endParaRPr>
        </a:p>
      </dsp:txBody>
      <dsp:txXfrm>
        <a:off x="2472633" y="1541493"/>
        <a:ext cx="1048995" cy="1929403"/>
      </dsp:txXfrm>
    </dsp:sp>
    <dsp:sp modelId="{48C793FF-AC1C-48B2-9353-2E863DC01231}">
      <dsp:nvSpPr>
        <dsp:cNvPr id="0" name=""/>
        <dsp:cNvSpPr/>
      </dsp:nvSpPr>
      <dsp:spPr>
        <a:xfrm>
          <a:off x="3469179" y="1055084"/>
          <a:ext cx="354660" cy="35466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9A7FE-7A3D-4510-B8E2-68D42F2A68AA}">
      <dsp:nvSpPr>
        <dsp:cNvPr id="0" name=""/>
        <dsp:cNvSpPr/>
      </dsp:nvSpPr>
      <dsp:spPr>
        <a:xfrm>
          <a:off x="3646509" y="1232414"/>
          <a:ext cx="1048995" cy="223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927" tIns="0" rIns="0" bIns="0" numCol="1" spcCol="1270" anchor="t" anchorCtr="0">
          <a:noAutofit/>
        </a:bodyPr>
        <a:lstStyle/>
        <a:p>
          <a:pPr lvl="0" algn="l" defTabSz="800100">
            <a:lnSpc>
              <a:spcPct val="90000"/>
            </a:lnSpc>
            <a:spcBef>
              <a:spcPct val="0"/>
            </a:spcBef>
            <a:spcAft>
              <a:spcPct val="35000"/>
            </a:spcAft>
          </a:pPr>
          <a:r>
            <a:rPr lang="en-US" sz="1800" b="1" kern="1200" dirty="0">
              <a:latin typeface="Goudy Old Style" pitchFamily="18" charset="0"/>
            </a:rPr>
            <a:t>24 – 48</a:t>
          </a:r>
        </a:p>
      </dsp:txBody>
      <dsp:txXfrm>
        <a:off x="3646509" y="1232414"/>
        <a:ext cx="1048995" cy="2238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DA419-7189-4F58-B17C-D899DB1AC409}">
      <dsp:nvSpPr>
        <dsp:cNvPr id="0" name=""/>
        <dsp:cNvSpPr/>
      </dsp:nvSpPr>
      <dsp:spPr>
        <a:xfrm rot="5400000">
          <a:off x="-257762" y="260505"/>
          <a:ext cx="1718419" cy="120289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Model</a:t>
          </a:r>
        </a:p>
      </dsp:txBody>
      <dsp:txXfrm rot="-5400000">
        <a:off x="2" y="604189"/>
        <a:ext cx="1202893" cy="515526"/>
      </dsp:txXfrm>
    </dsp:sp>
    <dsp:sp modelId="{3666FD97-E4BF-4291-9343-A90297669607}">
      <dsp:nvSpPr>
        <dsp:cNvPr id="0" name=""/>
        <dsp:cNvSpPr/>
      </dsp:nvSpPr>
      <dsp:spPr>
        <a:xfrm rot="5400000">
          <a:off x="3090960" y="-1888067"/>
          <a:ext cx="1116972" cy="48931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Predictions</a:t>
          </a:r>
        </a:p>
        <a:p>
          <a:pPr marL="285750" lvl="1" indent="-285750" algn="l" defTabSz="1377950">
            <a:lnSpc>
              <a:spcPct val="90000"/>
            </a:lnSpc>
            <a:spcBef>
              <a:spcPct val="0"/>
            </a:spcBef>
            <a:spcAft>
              <a:spcPct val="15000"/>
            </a:spcAft>
            <a:buChar char="••"/>
          </a:pPr>
          <a:r>
            <a:rPr lang="en-US" sz="3100" kern="1200" dirty="0"/>
            <a:t>Early decision making</a:t>
          </a:r>
        </a:p>
      </dsp:txBody>
      <dsp:txXfrm rot="-5400000">
        <a:off x="1202893" y="54526"/>
        <a:ext cx="4838580" cy="1007920"/>
      </dsp:txXfrm>
    </dsp:sp>
    <dsp:sp modelId="{A43616C4-157A-49F0-AD48-761ACD42500C}">
      <dsp:nvSpPr>
        <dsp:cNvPr id="0" name=""/>
        <dsp:cNvSpPr/>
      </dsp:nvSpPr>
      <dsp:spPr>
        <a:xfrm rot="5400000">
          <a:off x="-257762" y="1786153"/>
          <a:ext cx="1718419" cy="120289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Measure</a:t>
          </a:r>
        </a:p>
      </dsp:txBody>
      <dsp:txXfrm rot="-5400000">
        <a:off x="2" y="2129837"/>
        <a:ext cx="1202893" cy="515526"/>
      </dsp:txXfrm>
    </dsp:sp>
    <dsp:sp modelId="{33CF882B-C0A3-4B41-A2DE-AFD6498BC142}">
      <dsp:nvSpPr>
        <dsp:cNvPr id="0" name=""/>
        <dsp:cNvSpPr/>
      </dsp:nvSpPr>
      <dsp:spPr>
        <a:xfrm rot="5400000">
          <a:off x="3090960" y="-359676"/>
          <a:ext cx="1116972" cy="48931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Ground truth</a:t>
          </a:r>
        </a:p>
        <a:p>
          <a:pPr marL="285750" lvl="1" indent="-285750" algn="l" defTabSz="1377950">
            <a:lnSpc>
              <a:spcPct val="90000"/>
            </a:lnSpc>
            <a:spcBef>
              <a:spcPct val="0"/>
            </a:spcBef>
            <a:spcAft>
              <a:spcPct val="15000"/>
            </a:spcAft>
            <a:buChar char="••"/>
          </a:pPr>
          <a:r>
            <a:rPr lang="en-US" sz="3100" kern="1200" dirty="0"/>
            <a:t>Refined decision making</a:t>
          </a:r>
        </a:p>
      </dsp:txBody>
      <dsp:txXfrm rot="-5400000">
        <a:off x="1202893" y="1582917"/>
        <a:ext cx="4838580" cy="1007920"/>
      </dsp:txXfrm>
    </dsp:sp>
    <dsp:sp modelId="{AB91C441-B6DE-48EA-87B4-B5C3D229DAF2}">
      <dsp:nvSpPr>
        <dsp:cNvPr id="0" name=""/>
        <dsp:cNvSpPr/>
      </dsp:nvSpPr>
      <dsp:spPr>
        <a:xfrm rot="5400000">
          <a:off x="-257762" y="3311800"/>
          <a:ext cx="1718419" cy="120289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Map</a:t>
          </a:r>
        </a:p>
      </dsp:txBody>
      <dsp:txXfrm rot="-5400000">
        <a:off x="2" y="3655484"/>
        <a:ext cx="1202893" cy="515526"/>
      </dsp:txXfrm>
    </dsp:sp>
    <dsp:sp modelId="{8349CE9F-17F0-4BDA-AA5C-365125253131}">
      <dsp:nvSpPr>
        <dsp:cNvPr id="0" name=""/>
        <dsp:cNvSpPr/>
      </dsp:nvSpPr>
      <dsp:spPr>
        <a:xfrm rot="5400000">
          <a:off x="3090960" y="1165970"/>
          <a:ext cx="1116972" cy="48931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Scale and scope</a:t>
          </a:r>
        </a:p>
      </dsp:txBody>
      <dsp:txXfrm rot="-5400000">
        <a:off x="1202893" y="3108563"/>
        <a:ext cx="4838580" cy="100792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2415">
              <a:defRPr sz="1200" b="0">
                <a:solidFill>
                  <a:schemeClr val="tx1"/>
                </a:solidFill>
                <a:effectLst/>
                <a:latin typeface="Times New Roman" pitchFamily="18" charset="0"/>
              </a:defRPr>
            </a:lvl1pPr>
          </a:lstStyle>
          <a:p>
            <a:pPr>
              <a:defRPr/>
            </a:pPr>
            <a:endParaRPr lang="en-US"/>
          </a:p>
        </p:txBody>
      </p:sp>
      <p:sp>
        <p:nvSpPr>
          <p:cNvPr id="4710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2415">
              <a:defRPr sz="1200" b="0">
                <a:solidFill>
                  <a:schemeClr val="tx1"/>
                </a:solidFill>
                <a:effectLst/>
                <a:latin typeface="Times New Roman" pitchFamily="18" charset="0"/>
              </a:defRPr>
            </a:lvl1pPr>
          </a:lstStyle>
          <a:p>
            <a:pPr>
              <a:defRPr/>
            </a:pPr>
            <a:endParaRPr lang="en-US"/>
          </a:p>
        </p:txBody>
      </p:sp>
      <p:sp>
        <p:nvSpPr>
          <p:cNvPr id="4710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2415">
              <a:defRPr sz="1200" b="0">
                <a:solidFill>
                  <a:schemeClr val="tx1"/>
                </a:solidFill>
                <a:effectLst/>
                <a:latin typeface="Times New Roman" pitchFamily="18" charset="0"/>
              </a:defRPr>
            </a:lvl1pPr>
          </a:lstStyle>
          <a:p>
            <a:pPr>
              <a:defRPr/>
            </a:pPr>
            <a:endParaRPr lang="en-US"/>
          </a:p>
        </p:txBody>
      </p:sp>
      <p:sp>
        <p:nvSpPr>
          <p:cNvPr id="4710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2415">
              <a:defRPr sz="1200" b="0">
                <a:solidFill>
                  <a:schemeClr val="tx1"/>
                </a:solidFill>
                <a:effectLst/>
                <a:latin typeface="Times New Roman" pitchFamily="18" charset="0"/>
              </a:defRPr>
            </a:lvl1pPr>
          </a:lstStyle>
          <a:p>
            <a:pPr>
              <a:defRPr/>
            </a:pPr>
            <a:fld id="{8A4E3FE1-A2A6-4F90-86D1-11303D23DF55}" type="slidenum">
              <a:rPr lang="en-US"/>
              <a:pPr>
                <a:defRPr/>
              </a:pPr>
              <a:t>‹#›</a:t>
            </a:fld>
            <a:endParaRPr lang="en-US"/>
          </a:p>
        </p:txBody>
      </p:sp>
    </p:spTree>
    <p:extLst>
      <p:ext uri="{BB962C8B-B14F-4D97-AF65-F5344CB8AC3E}">
        <p14:creationId xmlns:p14="http://schemas.microsoft.com/office/powerpoint/2010/main" val="2386351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2415">
              <a:defRPr sz="1200" b="0">
                <a:solidFill>
                  <a:schemeClr val="tx1"/>
                </a:solidFill>
                <a:effectLst/>
                <a:latin typeface="Times New Roman" pitchFamily="18" charset="0"/>
              </a:defRPr>
            </a:lvl1pPr>
          </a:lstStyle>
          <a:p>
            <a:pPr>
              <a:defRPr/>
            </a:pPr>
            <a:endParaRPr lang="en-US"/>
          </a:p>
        </p:txBody>
      </p:sp>
      <p:sp>
        <p:nvSpPr>
          <p:cNvPr id="3277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2415">
              <a:defRPr sz="1200" b="0">
                <a:solidFill>
                  <a:schemeClr val="tx1"/>
                </a:solidFill>
                <a:effectLst/>
                <a:latin typeface="Times New Roman" pitchFamily="18"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2415">
              <a:defRPr sz="1200" b="0">
                <a:solidFill>
                  <a:schemeClr val="tx1"/>
                </a:solidFill>
                <a:effectLst/>
                <a:latin typeface="Times New Roman" pitchFamily="18" charset="0"/>
              </a:defRPr>
            </a:lvl1pPr>
          </a:lstStyle>
          <a:p>
            <a:pPr>
              <a:defRPr/>
            </a:pPr>
            <a:endParaRPr lang="en-US"/>
          </a:p>
        </p:txBody>
      </p:sp>
      <p:sp>
        <p:nvSpPr>
          <p:cNvPr id="3277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2415">
              <a:defRPr sz="1200" b="0">
                <a:solidFill>
                  <a:schemeClr val="tx1"/>
                </a:solidFill>
                <a:effectLst/>
                <a:latin typeface="Times New Roman" pitchFamily="18" charset="0"/>
              </a:defRPr>
            </a:lvl1pPr>
          </a:lstStyle>
          <a:p>
            <a:pPr>
              <a:defRPr/>
            </a:pPr>
            <a:fld id="{DA21A27B-B356-4AC6-B2FB-4E46F4EF36C4}" type="slidenum">
              <a:rPr lang="en-US"/>
              <a:pPr>
                <a:defRPr/>
              </a:pPr>
              <a:t>‹#›</a:t>
            </a:fld>
            <a:endParaRPr lang="en-US"/>
          </a:p>
        </p:txBody>
      </p:sp>
    </p:spTree>
    <p:extLst>
      <p:ext uri="{BB962C8B-B14F-4D97-AF65-F5344CB8AC3E}">
        <p14:creationId xmlns:p14="http://schemas.microsoft.com/office/powerpoint/2010/main" val="1124528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nnsa.energy.gov/aboutus/ourprograms/emergencyoperationscounterterrorism/respondingtoemergencies/consequencemanagem-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nnsa.energy.gov/aboutus/ourprograms/emergencyoperationscounterterrorism/respondingtoemergencies/consequencemanagem-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nnsa.energy.gov/aboutus/ourprograms/emergencyoperationscounterterrorism/respondingtoemergencies/consequencemanagem-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nnsa.energy.gov/aboutus/ourprograms/emergencyoperationscounterterrorism/respondingtoemergencies/consequencemanagem-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nnsa.energy.gov/aboutus/ourprograms/emergencyoperationscounterterrorism/respondingtoemergencies/consequencemanagem-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31863"/>
            <a:fld id="{BE44FE2C-2C26-42E7-A51F-FADAF7648C1B}" type="slidenum">
              <a:rPr lang="en-US" smtClean="0"/>
              <a:pPr defTabSz="931863"/>
              <a:t>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2237678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85000" lnSpcReduction="20000"/>
          </a:bodyPr>
          <a:lstStyle/>
          <a:p>
            <a:r>
              <a:rPr lang="en-US" dirty="0"/>
              <a:t>National Atmospheric Release Advisory Center (NARAC)</a:t>
            </a:r>
          </a:p>
          <a:p>
            <a:pPr lvl="1"/>
            <a:r>
              <a:rPr lang="en-US" dirty="0"/>
              <a:t>Overview:</a:t>
            </a:r>
          </a:p>
          <a:p>
            <a:pPr lvl="2"/>
            <a:r>
              <a:rPr lang="en-US" dirty="0"/>
              <a:t>The NARAC's mission is to provide timely and accurate real-time assessment advisories to emergency managers for rapid decision-making, during an emergency response involving a nuclear or chemical release.   The NARAC’s computer-based system provides realistic plots and maps of radiation dose and exposure assessments, and estimates the amount of radiation contaminants released into the environment. </a:t>
            </a:r>
          </a:p>
          <a:p>
            <a:pPr lvl="1"/>
            <a:r>
              <a:rPr lang="en-US" dirty="0"/>
              <a:t>What they provide:</a:t>
            </a:r>
          </a:p>
          <a:p>
            <a:pPr lvl="2"/>
            <a:r>
              <a:rPr lang="en-US" dirty="0"/>
              <a:t>Transport and diffusion models simulate the release and predict the extent of the hazard. </a:t>
            </a:r>
          </a:p>
          <a:p>
            <a:pPr lvl="2"/>
            <a:r>
              <a:rPr lang="en-US" dirty="0"/>
              <a:t>The NARAC uses a 3-D modeling system with continuous representation of terrain.</a:t>
            </a:r>
          </a:p>
          <a:p>
            <a:pPr lvl="2"/>
            <a:r>
              <a:rPr lang="en-US" dirty="0"/>
              <a:t>NARAC is able to combine the model with data collected from the field and real-time meteorological conditions to refine the model.  </a:t>
            </a:r>
          </a:p>
          <a:p>
            <a:pPr lvl="3"/>
            <a:r>
              <a:rPr lang="en-US" dirty="0"/>
              <a:t>This is an iterative process that will eventually end when the model represents the actual condition on the ground.</a:t>
            </a:r>
          </a:p>
          <a:p>
            <a:pPr lvl="1"/>
            <a:r>
              <a:rPr lang="en-US" dirty="0"/>
              <a:t>Rough number of responders:</a:t>
            </a:r>
          </a:p>
          <a:p>
            <a:pPr lvl="2"/>
            <a:r>
              <a:rPr lang="en-US" dirty="0"/>
              <a:t>As few as less than five responders and up to approximately twenty.</a:t>
            </a:r>
          </a:p>
          <a:p>
            <a:pPr lvl="1"/>
            <a:r>
              <a:rPr lang="en-US" dirty="0"/>
              <a:t>When they get there:</a:t>
            </a:r>
          </a:p>
          <a:p>
            <a:pPr lvl="2"/>
            <a:r>
              <a:rPr lang="en-US" dirty="0"/>
              <a:t>NARAC is a remote response asset.  They are available in the first hours of the response.</a:t>
            </a:r>
          </a:p>
          <a:p>
            <a:pPr lvl="1"/>
            <a:r>
              <a:rPr lang="en-US" dirty="0"/>
              <a:t>How they fit into the BIG picture:</a:t>
            </a:r>
          </a:p>
          <a:p>
            <a:pPr lvl="2"/>
            <a:r>
              <a:rPr lang="en-US" dirty="0"/>
              <a:t>NARAC folds into FRMAC operations.</a:t>
            </a:r>
          </a:p>
          <a:p>
            <a:pPr lvl="1"/>
            <a:r>
              <a:rPr lang="en-US" dirty="0"/>
              <a:t>Where to find more information:</a:t>
            </a:r>
          </a:p>
          <a:p>
            <a:pPr lvl="2"/>
            <a:r>
              <a:rPr lang="en-US" dirty="0">
                <a:hlinkClick r:id="rId3"/>
              </a:rPr>
              <a:t>http://nnsa.energy.gov/aboutus/ourprograms/emergencyoperationscounterterrorism/respondingtoemergencies/consequencemanagem-2</a:t>
            </a:r>
            <a:r>
              <a:rPr lang="en-US" dirty="0"/>
              <a:t> </a:t>
            </a:r>
          </a:p>
        </p:txBody>
      </p:sp>
      <p:sp>
        <p:nvSpPr>
          <p:cNvPr id="4" name="Slide Number Placeholder 3"/>
          <p:cNvSpPr>
            <a:spLocks noGrp="1"/>
          </p:cNvSpPr>
          <p:nvPr>
            <p:ph type="sldNum" sz="quarter" idx="10"/>
          </p:nvPr>
        </p:nvSpPr>
        <p:spPr/>
        <p:txBody>
          <a:bodyPr/>
          <a:lstStyle/>
          <a:p>
            <a:pPr>
              <a:defRPr/>
            </a:pPr>
            <a:fld id="{2D0BC255-17BF-48FD-A59B-B6CE8A183C6B}" type="slidenum">
              <a:rPr lang="en-US" smtClean="0"/>
              <a:pPr>
                <a:defRPr/>
              </a:pPr>
              <a:t>10</a:t>
            </a:fld>
            <a:endParaRPr lang="en-US"/>
          </a:p>
        </p:txBody>
      </p:sp>
    </p:spTree>
    <p:extLst>
      <p:ext uri="{BB962C8B-B14F-4D97-AF65-F5344CB8AC3E}">
        <p14:creationId xmlns:p14="http://schemas.microsoft.com/office/powerpoint/2010/main" val="2888605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49" name="Rectangle 7"/>
          <p:cNvSpPr>
            <a:spLocks noGrp="1" noChangeArrowheads="1"/>
          </p:cNvSpPr>
          <p:nvPr>
            <p:ph type="sldNum" sz="quarter" idx="5"/>
          </p:nvPr>
        </p:nvSpPr>
        <p:spPr>
          <a:noFill/>
        </p:spPr>
        <p:txBody>
          <a:bodyPr/>
          <a:lstStyle/>
          <a:p>
            <a:fld id="{518B6BCF-7062-44D8-9027-3E8E9931B4BE}" type="slidenum">
              <a:rPr lang="en-US" smtClean="0"/>
              <a:pPr/>
              <a:t>11</a:t>
            </a:fld>
            <a:endParaRPr lang="en-US" dirty="0"/>
          </a:p>
        </p:txBody>
      </p:sp>
      <p:sp>
        <p:nvSpPr>
          <p:cNvPr id="1154050" name="Rectangle 2"/>
          <p:cNvSpPr>
            <a:spLocks noGrp="1" noRot="1" noChangeAspect="1" noChangeArrowheads="1" noTextEdit="1"/>
          </p:cNvSpPr>
          <p:nvPr>
            <p:ph type="sldImg"/>
          </p:nvPr>
        </p:nvSpPr>
        <p:spPr>
          <a:xfrm>
            <a:off x="1182688" y="698500"/>
            <a:ext cx="4648200" cy="3486150"/>
          </a:xfrm>
          <a:ln/>
        </p:spPr>
      </p:sp>
      <p:sp>
        <p:nvSpPr>
          <p:cNvPr id="1154051" name="Rectangle 3"/>
          <p:cNvSpPr>
            <a:spLocks noGrp="1" noChangeArrowheads="1"/>
          </p:cNvSpPr>
          <p:nvPr>
            <p:ph type="body" idx="1"/>
          </p:nvPr>
        </p:nvSpPr>
        <p:spPr>
          <a:xfrm>
            <a:off x="936625" y="4416425"/>
            <a:ext cx="5137150" cy="4181475"/>
          </a:xfrm>
          <a:noFill/>
          <a:ln/>
        </p:spPr>
        <p:txBody>
          <a:bodyPr/>
          <a:lstStyle/>
          <a:p>
            <a:pPr eaLnBrk="1" hangingPunct="1"/>
            <a:endParaRPr lang="en-US" dirty="0"/>
          </a:p>
        </p:txBody>
      </p:sp>
    </p:spTree>
    <p:extLst>
      <p:ext uri="{BB962C8B-B14F-4D97-AF65-F5344CB8AC3E}">
        <p14:creationId xmlns:p14="http://schemas.microsoft.com/office/powerpoint/2010/main" val="1230076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Aerial Measuring Systems (AMS)</a:t>
            </a:r>
          </a:p>
          <a:p>
            <a:pPr lvl="1"/>
            <a:r>
              <a:rPr lang="en-US" dirty="0"/>
              <a:t>Overview:</a:t>
            </a:r>
          </a:p>
          <a:p>
            <a:pPr lvl="2"/>
            <a:r>
              <a:rPr lang="en-US" dirty="0"/>
              <a:t>AMS provides specialized airborne radiation detection systems to provide real-time measurements of low levels of air and ground contamination.</a:t>
            </a:r>
          </a:p>
          <a:p>
            <a:pPr lvl="1"/>
            <a:r>
              <a:rPr lang="en-US" dirty="0"/>
              <a:t>What they provide:</a:t>
            </a:r>
          </a:p>
          <a:p>
            <a:pPr lvl="2"/>
            <a:r>
              <a:rPr lang="en-US" dirty="0"/>
              <a:t>The fixed-wing aircraft is deployed with the radiation detection system to collect information and determine the location of ground contamination. </a:t>
            </a:r>
          </a:p>
          <a:p>
            <a:pPr lvl="2"/>
            <a:r>
              <a:rPr lang="en-US" dirty="0"/>
              <a:t>The helicopters are used to perform detailed surveys of ground contamination. </a:t>
            </a:r>
          </a:p>
          <a:p>
            <a:pPr lvl="2"/>
            <a:r>
              <a:rPr lang="en-US" dirty="0"/>
              <a:t>Scientists are then able to rapidly develop maps of the radiological materials deposited on the ground and the potential radiation exposure to personnel in the affected areas.  </a:t>
            </a:r>
          </a:p>
          <a:p>
            <a:pPr lvl="1"/>
            <a:r>
              <a:rPr lang="en-US" dirty="0"/>
              <a:t>Rough number of responders:</a:t>
            </a:r>
          </a:p>
          <a:p>
            <a:pPr lvl="2"/>
            <a:r>
              <a:rPr lang="en-US" dirty="0"/>
              <a:t>As few as three responders and up to approximately twenty.</a:t>
            </a:r>
          </a:p>
          <a:p>
            <a:pPr lvl="1"/>
            <a:r>
              <a:rPr lang="en-US" dirty="0"/>
              <a:t>When they get there:</a:t>
            </a:r>
          </a:p>
          <a:p>
            <a:pPr lvl="2"/>
            <a:r>
              <a:rPr lang="en-US" dirty="0"/>
              <a:t>The fixed wing aircraft could be onsite during the first day, and the rotary wing would follow (potentially could arrive on day two).</a:t>
            </a:r>
          </a:p>
          <a:p>
            <a:pPr lvl="1"/>
            <a:r>
              <a:rPr lang="en-US" dirty="0"/>
              <a:t>How they fit into the BIG picture:</a:t>
            </a:r>
          </a:p>
          <a:p>
            <a:pPr lvl="2"/>
            <a:r>
              <a:rPr lang="en-US" dirty="0"/>
              <a:t>AMS folds into FRMAC operations.</a:t>
            </a:r>
          </a:p>
          <a:p>
            <a:pPr lvl="1"/>
            <a:r>
              <a:rPr lang="en-US" dirty="0"/>
              <a:t>Where to find more information:</a:t>
            </a:r>
          </a:p>
          <a:p>
            <a:pPr lvl="2"/>
            <a:r>
              <a:rPr lang="en-US" dirty="0">
                <a:hlinkClick r:id="rId3"/>
              </a:rPr>
              <a:t>http://nnsa.energy.gov/aboutus/ourprograms/emergencyoperationscounterterrorism/respondingtoemergencies/consequencemanagem-0</a:t>
            </a:r>
            <a:r>
              <a:rPr lang="en-US" dirty="0"/>
              <a:t> </a:t>
            </a:r>
          </a:p>
          <a:p>
            <a:endParaRPr lang="en-US" dirty="0"/>
          </a:p>
        </p:txBody>
      </p:sp>
      <p:sp>
        <p:nvSpPr>
          <p:cNvPr id="4" name="Slide Number Placeholder 3"/>
          <p:cNvSpPr>
            <a:spLocks noGrp="1"/>
          </p:cNvSpPr>
          <p:nvPr>
            <p:ph type="sldNum" sz="quarter" idx="10"/>
          </p:nvPr>
        </p:nvSpPr>
        <p:spPr/>
        <p:txBody>
          <a:bodyPr/>
          <a:lstStyle/>
          <a:p>
            <a:fld id="{F56C1577-A7DF-40D6-B48D-54C1C5479BD3}" type="slidenum">
              <a:rPr lang="en-US" smtClean="0"/>
              <a:t>12</a:t>
            </a:fld>
            <a:endParaRPr lang="en-US"/>
          </a:p>
        </p:txBody>
      </p:sp>
    </p:spTree>
    <p:extLst>
      <p:ext uri="{BB962C8B-B14F-4D97-AF65-F5344CB8AC3E}">
        <p14:creationId xmlns:p14="http://schemas.microsoft.com/office/powerpoint/2010/main" val="2862384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Consequence Management Response Team (CMRT)</a:t>
            </a:r>
          </a:p>
          <a:p>
            <a:pPr lvl="1"/>
            <a:r>
              <a:rPr lang="en-US" dirty="0"/>
              <a:t>Overview:</a:t>
            </a:r>
          </a:p>
          <a:p>
            <a:pPr lvl="2"/>
            <a:r>
              <a:rPr lang="en-US" dirty="0"/>
              <a:t>CMRT consists of technical and management personnel that provide support with radiation sampling and monitoring as well as analysis of data collected.</a:t>
            </a:r>
          </a:p>
          <a:p>
            <a:pPr lvl="1"/>
            <a:r>
              <a:rPr lang="en-US" dirty="0"/>
              <a:t>What they provide:</a:t>
            </a:r>
          </a:p>
          <a:p>
            <a:pPr lvl="2"/>
            <a:r>
              <a:rPr lang="en-US" sz="2300" dirty="0"/>
              <a:t>Assessment scientists to assist in creating data products</a:t>
            </a:r>
          </a:p>
          <a:p>
            <a:pPr lvl="2"/>
            <a:r>
              <a:rPr lang="en-US" sz="2300" dirty="0"/>
              <a:t>Geographical Information Systems (GIS) equipment and personnel for creating map products </a:t>
            </a:r>
          </a:p>
          <a:p>
            <a:pPr lvl="2"/>
            <a:r>
              <a:rPr lang="en-US" sz="2300" dirty="0"/>
              <a:t>Health &amp; Safety for supporting the FRMAC responders</a:t>
            </a:r>
          </a:p>
          <a:p>
            <a:pPr lvl="2"/>
            <a:r>
              <a:rPr lang="en-US" sz="2300" dirty="0"/>
              <a:t>Monitoring &amp; Sampling personnel and equipment to support FRMAC field teams.</a:t>
            </a:r>
          </a:p>
          <a:p>
            <a:pPr lvl="2"/>
            <a:r>
              <a:rPr lang="en-US" sz="2300" dirty="0"/>
              <a:t>Laboratory Analysis equipment and personnel</a:t>
            </a:r>
          </a:p>
          <a:p>
            <a:pPr lvl="2"/>
            <a:r>
              <a:rPr lang="en-US" sz="2300" dirty="0"/>
              <a:t>Logistics support for FRMAC teams.</a:t>
            </a:r>
          </a:p>
          <a:p>
            <a:pPr lvl="1"/>
            <a:r>
              <a:rPr lang="en-US" dirty="0"/>
              <a:t>Rough number of responders:</a:t>
            </a:r>
          </a:p>
          <a:p>
            <a:pPr lvl="2"/>
            <a:r>
              <a:rPr lang="en-US" dirty="0"/>
              <a:t>CMRT, like all of the FRMAC components, is scalable.  As few as 25, and more than 100 (with augmentation) could support a response.</a:t>
            </a:r>
          </a:p>
          <a:p>
            <a:pPr lvl="1"/>
            <a:r>
              <a:rPr lang="en-US" dirty="0"/>
              <a:t>When they get there:</a:t>
            </a:r>
          </a:p>
          <a:p>
            <a:pPr lvl="2"/>
            <a:r>
              <a:rPr lang="en-US" dirty="0"/>
              <a:t>CMRT is activated in several phases.  </a:t>
            </a:r>
          </a:p>
          <a:p>
            <a:pPr lvl="3"/>
            <a:r>
              <a:rPr lang="en-US" dirty="0"/>
              <a:t>Phase I deploys within 4 hours</a:t>
            </a:r>
          </a:p>
          <a:p>
            <a:pPr lvl="3"/>
            <a:r>
              <a:rPr lang="en-US" dirty="0"/>
              <a:t>Phase II can deploy within 12 hours</a:t>
            </a:r>
          </a:p>
          <a:p>
            <a:pPr lvl="3"/>
            <a:r>
              <a:rPr lang="en-US" dirty="0"/>
              <a:t>Augmentation would follow as needed.</a:t>
            </a:r>
          </a:p>
          <a:p>
            <a:pPr lvl="1"/>
            <a:r>
              <a:rPr lang="en-US" dirty="0"/>
              <a:t>How they fit into the BIG picture:</a:t>
            </a:r>
          </a:p>
          <a:p>
            <a:pPr lvl="2"/>
            <a:r>
              <a:rPr lang="en-US" dirty="0"/>
              <a:t>CMRT folds into FRMAC operations.</a:t>
            </a:r>
          </a:p>
          <a:p>
            <a:pPr lvl="1"/>
            <a:r>
              <a:rPr lang="en-US" dirty="0"/>
              <a:t>Where to find more information:</a:t>
            </a:r>
          </a:p>
          <a:p>
            <a:pPr lvl="2"/>
            <a:r>
              <a:rPr lang="en-US" dirty="0">
                <a:hlinkClick r:id="rId3"/>
              </a:rPr>
              <a:t>http://nnsa.energy.gov/aboutus/ourprograms/emergencyoperationscounterterrorism/respondingtoemergencies/consequencemanagem-1</a:t>
            </a:r>
            <a:r>
              <a:rPr lang="en-US" dirty="0"/>
              <a:t> </a:t>
            </a:r>
          </a:p>
          <a:p>
            <a:endParaRPr lang="en-US" dirty="0"/>
          </a:p>
        </p:txBody>
      </p:sp>
      <p:sp>
        <p:nvSpPr>
          <p:cNvPr id="4" name="Slide Number Placeholder 3"/>
          <p:cNvSpPr>
            <a:spLocks noGrp="1"/>
          </p:cNvSpPr>
          <p:nvPr>
            <p:ph type="sldNum" sz="quarter" idx="10"/>
          </p:nvPr>
        </p:nvSpPr>
        <p:spPr/>
        <p:txBody>
          <a:bodyPr/>
          <a:lstStyle/>
          <a:p>
            <a:fld id="{F56C1577-A7DF-40D6-B48D-54C1C5479BD3}" type="slidenum">
              <a:rPr lang="en-US" smtClean="0"/>
              <a:t>13</a:t>
            </a:fld>
            <a:endParaRPr lang="en-US"/>
          </a:p>
        </p:txBody>
      </p:sp>
    </p:spTree>
    <p:extLst>
      <p:ext uri="{BB962C8B-B14F-4D97-AF65-F5344CB8AC3E}">
        <p14:creationId xmlns:p14="http://schemas.microsoft.com/office/powerpoint/2010/main" val="214767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Consequence Management Home Team (CMHT)</a:t>
            </a:r>
          </a:p>
          <a:p>
            <a:pPr lvl="1"/>
            <a:r>
              <a:rPr lang="en-US" dirty="0"/>
              <a:t>Overview:</a:t>
            </a:r>
          </a:p>
          <a:p>
            <a:pPr lvl="2"/>
            <a:r>
              <a:rPr lang="en-US" sz="1200" kern="1200" dirty="0">
                <a:solidFill>
                  <a:schemeClr val="tx1"/>
                </a:solidFill>
                <a:latin typeface="+mn-lt"/>
                <a:ea typeface="+mn-ea"/>
                <a:cs typeface="+mn-cs"/>
              </a:rPr>
              <a:t>CMHT assists other NNSA field assets in the support of federal, state, tribal, and local response organizations with modeling, radiological operations planning, field monitoring techniques, and the analysis, interpretation and distribution of radiological data.</a:t>
            </a:r>
          </a:p>
          <a:p>
            <a:pPr lvl="2"/>
            <a:r>
              <a:rPr lang="en-US" sz="1200" kern="1200" dirty="0">
                <a:solidFill>
                  <a:schemeClr val="tx1"/>
                </a:solidFill>
                <a:latin typeface="+mn-lt"/>
                <a:ea typeface="+mn-ea"/>
                <a:cs typeface="+mn-cs"/>
              </a:rPr>
              <a:t>CMHT folds into FRMAC operations.</a:t>
            </a:r>
          </a:p>
          <a:p>
            <a:pPr lvl="1"/>
            <a:r>
              <a:rPr lang="en-US" dirty="0"/>
              <a:t>What they provide:</a:t>
            </a:r>
          </a:p>
          <a:p>
            <a:pPr lvl="2"/>
            <a:r>
              <a:rPr lang="en-US" dirty="0"/>
              <a:t>Conference line to coordinate communications</a:t>
            </a:r>
          </a:p>
          <a:p>
            <a:pPr lvl="2"/>
            <a:r>
              <a:rPr lang="en-US" dirty="0"/>
              <a:t>Technical guidance</a:t>
            </a:r>
          </a:p>
          <a:p>
            <a:pPr lvl="2"/>
            <a:r>
              <a:rPr lang="en-US" dirty="0"/>
              <a:t>Data and GIS map products that give meaning to the current and projected radiological conditions</a:t>
            </a:r>
          </a:p>
          <a:p>
            <a:pPr lvl="2"/>
            <a:r>
              <a:rPr lang="en-US" dirty="0"/>
              <a:t>Atmospheric  plume and deposition modeling (via NARAC)</a:t>
            </a:r>
          </a:p>
          <a:p>
            <a:pPr lvl="2"/>
            <a:r>
              <a:rPr lang="en-US" dirty="0"/>
              <a:t>Event status, logistics, and contact information to authorized personnel</a:t>
            </a:r>
          </a:p>
          <a:p>
            <a:pPr lvl="1"/>
            <a:r>
              <a:rPr lang="en-US" dirty="0"/>
              <a:t>Rough number of responders:</a:t>
            </a:r>
          </a:p>
          <a:p>
            <a:pPr lvl="2"/>
            <a:r>
              <a:rPr lang="en-US" dirty="0"/>
              <a:t>CMHT can be scaled to the response.  There can be as few as two or three team members and, in a large response, up to around one hundred (with support from across the country).</a:t>
            </a:r>
          </a:p>
          <a:p>
            <a:pPr lvl="1"/>
            <a:r>
              <a:rPr lang="en-US" dirty="0"/>
              <a:t>When they get there:</a:t>
            </a:r>
          </a:p>
          <a:p>
            <a:pPr lvl="2"/>
            <a:r>
              <a:rPr lang="en-US" dirty="0"/>
              <a:t>CMHT is a remote response asset.  They are available in the first hours of the response.</a:t>
            </a:r>
          </a:p>
          <a:p>
            <a:pPr lvl="1"/>
            <a:r>
              <a:rPr lang="en-US" dirty="0"/>
              <a:t>How they fit into the BIG picture:</a:t>
            </a:r>
          </a:p>
          <a:p>
            <a:pPr lvl="2"/>
            <a:r>
              <a:rPr lang="en-US" dirty="0"/>
              <a:t>CMHT supports all of the various components of the response.  This includes headquarters, the FRMAC responders in the field, all of the other federal agencies, and the state and locals, among others.  They provide access to data and create products.  They also provide a central bridge line        for coordinating communications with responders that may be in many locations.</a:t>
            </a:r>
          </a:p>
          <a:p>
            <a:pPr lvl="1"/>
            <a:r>
              <a:rPr lang="en-US" dirty="0"/>
              <a:t>Where to find more information:</a:t>
            </a:r>
          </a:p>
          <a:p>
            <a:pPr lvl="2"/>
            <a:r>
              <a:rPr lang="en-US" dirty="0">
                <a:hlinkClick r:id="rId3"/>
              </a:rPr>
              <a:t>http://nnsa.energy.gov/aboutus/ourprograms/emergencyoperationscounterterrorism/respondingtoemergencies/consequencemanagem-1</a:t>
            </a:r>
            <a:r>
              <a:rPr lang="en-US" dirty="0"/>
              <a:t> </a:t>
            </a:r>
          </a:p>
          <a:p>
            <a:endParaRPr lang="en-US" dirty="0"/>
          </a:p>
        </p:txBody>
      </p:sp>
      <p:sp>
        <p:nvSpPr>
          <p:cNvPr id="4" name="Slide Number Placeholder 3"/>
          <p:cNvSpPr>
            <a:spLocks noGrp="1"/>
          </p:cNvSpPr>
          <p:nvPr>
            <p:ph type="sldNum" sz="quarter" idx="10"/>
          </p:nvPr>
        </p:nvSpPr>
        <p:spPr/>
        <p:txBody>
          <a:bodyPr/>
          <a:lstStyle/>
          <a:p>
            <a:fld id="{F56C1577-A7DF-40D6-B48D-54C1C5479BD3}" type="slidenum">
              <a:rPr lang="en-US" smtClean="0"/>
              <a:t>14</a:t>
            </a:fld>
            <a:endParaRPr lang="en-US"/>
          </a:p>
        </p:txBody>
      </p:sp>
    </p:spTree>
    <p:extLst>
      <p:ext uri="{BB962C8B-B14F-4D97-AF65-F5344CB8AC3E}">
        <p14:creationId xmlns:p14="http://schemas.microsoft.com/office/powerpoint/2010/main" val="272830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77500" lnSpcReduction="20000"/>
          </a:bodyPr>
          <a:lstStyle/>
          <a:p>
            <a:r>
              <a:rPr lang="en-US" dirty="0"/>
              <a:t>Radiation Emergency Assistance Center/Training Site (REAC/TS)</a:t>
            </a:r>
          </a:p>
          <a:p>
            <a:pPr lvl="1"/>
            <a:r>
              <a:rPr lang="en-US" dirty="0"/>
              <a:t>Overview:</a:t>
            </a:r>
          </a:p>
          <a:p>
            <a:pPr lvl="2"/>
            <a:r>
              <a:rPr lang="en-US" dirty="0"/>
              <a:t>REAC/TS’s mission is to maintain 24 hour response operations to provide assistance and/or deploy personnel and equipment for provision of direct medical care in support of a radiological emergency.  In addition, they provide consultative services over the telephone or via email (reacts@orau.gov).  The team supports federal, state, and local government organizations</a:t>
            </a:r>
          </a:p>
          <a:p>
            <a:pPr lvl="1"/>
            <a:r>
              <a:rPr lang="en-US" dirty="0"/>
              <a:t>What they provide:</a:t>
            </a:r>
          </a:p>
          <a:p>
            <a:pPr lvl="2"/>
            <a:r>
              <a:rPr lang="en-US" dirty="0"/>
              <a:t>Advice and possible medical care in cases of human radiation exposure. </a:t>
            </a:r>
          </a:p>
          <a:p>
            <a:pPr lvl="2"/>
            <a:r>
              <a:rPr lang="en-US" dirty="0"/>
              <a:t>Facilitating and creating a network of available equipment and staff specializing in human </a:t>
            </a:r>
            <a:r>
              <a:rPr lang="en-US" dirty="0" err="1"/>
              <a:t>radiopathology</a:t>
            </a:r>
            <a:r>
              <a:rPr lang="en-US" dirty="0"/>
              <a:t>. </a:t>
            </a:r>
          </a:p>
          <a:p>
            <a:pPr lvl="2"/>
            <a:r>
              <a:rPr lang="en-US" dirty="0"/>
              <a:t>Operating the REAC/TS Cytogenetic </a:t>
            </a:r>
            <a:r>
              <a:rPr lang="en-US" dirty="0" err="1"/>
              <a:t>Biodosimetry</a:t>
            </a:r>
            <a:r>
              <a:rPr lang="en-US" dirty="0"/>
              <a:t> Laboratory (REAC/TS CBL) </a:t>
            </a:r>
          </a:p>
          <a:p>
            <a:pPr lvl="2"/>
            <a:r>
              <a:rPr lang="en-US" dirty="0"/>
              <a:t>Assisting in the development of medical emergency plans to address large-scale radiation incidents. </a:t>
            </a:r>
          </a:p>
          <a:p>
            <a:pPr lvl="2"/>
            <a:r>
              <a:rPr lang="en-US" dirty="0"/>
              <a:t>Assisting in the preparation of relevant documents and guidelines. </a:t>
            </a:r>
          </a:p>
          <a:p>
            <a:pPr lvl="2"/>
            <a:r>
              <a:rPr lang="en-US" dirty="0"/>
              <a:t>Maintaining a stockpile and registry of internal dose countermeasures. </a:t>
            </a:r>
          </a:p>
          <a:p>
            <a:pPr lvl="2"/>
            <a:r>
              <a:rPr lang="en-US" dirty="0"/>
              <a:t>Maintaining a radiation accident registry pertaining to the medical response and treatment of victims.</a:t>
            </a:r>
          </a:p>
          <a:p>
            <a:pPr lvl="1"/>
            <a:r>
              <a:rPr lang="en-US" dirty="0"/>
              <a:t>Rough number of responders:</a:t>
            </a:r>
          </a:p>
          <a:p>
            <a:pPr lvl="2"/>
            <a:r>
              <a:rPr lang="en-US" dirty="0"/>
              <a:t>The responders to the scene could be less than five people and expand as needed.</a:t>
            </a:r>
          </a:p>
          <a:p>
            <a:pPr lvl="1"/>
            <a:r>
              <a:rPr lang="en-US" dirty="0"/>
              <a:t>When they get there:</a:t>
            </a:r>
          </a:p>
          <a:p>
            <a:pPr lvl="2"/>
            <a:r>
              <a:rPr lang="en-US" dirty="0"/>
              <a:t>REAC/TS can be onsite during the first day of the response.</a:t>
            </a:r>
          </a:p>
          <a:p>
            <a:pPr lvl="1"/>
            <a:r>
              <a:rPr lang="en-US" dirty="0"/>
              <a:t>How they fit into the BIG picture:</a:t>
            </a:r>
          </a:p>
          <a:p>
            <a:pPr lvl="2"/>
            <a:r>
              <a:rPr lang="en-US" dirty="0"/>
              <a:t>REAC/TS folds into FRMAC operations.</a:t>
            </a:r>
          </a:p>
          <a:p>
            <a:pPr lvl="1"/>
            <a:r>
              <a:rPr lang="en-US" dirty="0"/>
              <a:t>Where to find more information:</a:t>
            </a:r>
          </a:p>
          <a:p>
            <a:pPr lvl="2"/>
            <a:r>
              <a:rPr lang="en-US" dirty="0">
                <a:hlinkClick r:id="rId3"/>
              </a:rPr>
              <a:t>http://nnsa.energy.gov/aboutus/ourprograms/emergencyoperationscounterterrorism/respondingtoemergencies/consequencemanagem-3</a:t>
            </a:r>
            <a:r>
              <a:rPr lang="en-US" dirty="0"/>
              <a:t> </a:t>
            </a:r>
          </a:p>
        </p:txBody>
      </p:sp>
      <p:sp>
        <p:nvSpPr>
          <p:cNvPr id="4" name="Slide Number Placeholder 3"/>
          <p:cNvSpPr>
            <a:spLocks noGrp="1"/>
          </p:cNvSpPr>
          <p:nvPr>
            <p:ph type="sldNum" sz="quarter" idx="10"/>
          </p:nvPr>
        </p:nvSpPr>
        <p:spPr/>
        <p:txBody>
          <a:bodyPr/>
          <a:lstStyle/>
          <a:p>
            <a:pPr>
              <a:defRPr/>
            </a:pPr>
            <a:fld id="{2D0BC255-17BF-48FD-A59B-B6CE8A183C6B}" type="slidenum">
              <a:rPr lang="en-US" smtClean="0"/>
              <a:pPr>
                <a:defRPr/>
              </a:pPr>
              <a:t>15</a:t>
            </a:fld>
            <a:endParaRPr lang="en-US"/>
          </a:p>
        </p:txBody>
      </p:sp>
    </p:spTree>
    <p:extLst>
      <p:ext uri="{BB962C8B-B14F-4D97-AF65-F5344CB8AC3E}">
        <p14:creationId xmlns:p14="http://schemas.microsoft.com/office/powerpoint/2010/main" val="3237582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Radiological Monitoring and Assessment Center (FRMAC) is responsible for coordinating all federal ground and aviation-based environmental radiological monitoring, sampling, assessment, and product dissemination for nuclear/radiological incident response. The FRMAC is a DOE-managed interagency asset that is available on request to respond to nuclear/radiological incidents. DOE leads the FRMAC for the initial response, then transitions leadership to the EPA when the continued response shifts predominantly to remediation and/or recovery. The FRMAC is established at or near the incident location in coordination with FEMA, the federal agency with primary authority, other federal agencies, and state and local governments. The FRMAC normally includes representation from DOE, EPA, DOC (through the NOAA), DOD (specialized assets such as the Air Force Radiation Assessment Team and the Armed Forces Radiobiology Research Institute), HHS (Centers for Disease Control and Prevention [CDC]), and other federal agencies, as needed. The FRMAC will be activated on request of the Federal Agency with Primary Authority for Federal Response (Table 1), when requested by state or local authorities with primary responsibility for the response to the incident, or any time a Stafford Act declaration is made, which requires a radiological response. EPA, USCG, DOD, and DOE On-Scene Coordinators under the National Oil and Hazardous Substances Pollution Contingency Plan may request a FRMAC activation through their headquarters response coordination structure. When the FRMAC activates, DOE coordinates all federal environmental and agricultural radiological monitoring and assessment activities, including assessment product and data distribution, for the initial phases of the response, regardless of the primary authority, through the DOE Consequence Management Home Team or the deployed FRMAC.</a:t>
            </a:r>
          </a:p>
          <a:p>
            <a:endParaRPr lang="en-US" dirty="0"/>
          </a:p>
          <a:p>
            <a:r>
              <a:rPr lang="en-US" dirty="0"/>
              <a:t>The IMAAC is an interagency coordination element responsible for production, coordination, and dissemination of federal atmospheric dispersion modeling and hazard predictions for an airborne portion of a hazardous material release. The IMAAC provides the single federal consensus on atmospheric predictions of hazardous material concentration to all levels of the Incident Command and national response organizations. This is achieved through a partnership between DHS, DOC (NOAA), DOD, DOE (NNSA), EPA, HHS, and the NRC. Through plume modeling analysis, the IMAAC provides emergency responders with predictions of hazards associated with atmospheric releases to aid in the decision making process to protect the public and environment. The NARAC is the primary provider of the modeling for nuclear/radiological incidents for the IMAAC. </a:t>
            </a:r>
          </a:p>
          <a:p>
            <a:endParaRPr lang="en-US" dirty="0"/>
          </a:p>
          <a:p>
            <a:r>
              <a:rPr lang="en-US" dirty="0"/>
              <a:t>Advisory Team for Environment, Food, and Health The Advisory Team (A-Team) for Environment, Food, and Health includes representatives from the EPA, USDA, HHS (FDA), the CDC, and other federal agencies as needed. The A-Team, supported by the Federal Radiological Preparedness Coordinating Committee, develops coordinated advice and recommendations on environmental, food, health, and animal health matters for the Incident Command/Unified Command, the Joint Field Office, the UCG, the federal agency with primary authority, and/or state and local governments, as appropriate. The A-Team uses information provided by the IMAAC, FRMAC, and other relevant sources. The </a:t>
            </a:r>
            <a:r>
              <a:rPr lang="en-US" dirty="0" err="1"/>
              <a:t>ATeam</a:t>
            </a:r>
            <a:r>
              <a:rPr lang="en-US" dirty="0"/>
              <a:t> makes protective action recommendations not decisions; provides coordinated technical and scientific advice through the state and federal agency with primary authority; and bases its recommendations on science and best practices. The A-Team is a coordinated asset that must be officially requested before it becomes activated. This advisory team is activated whenever the FRMAC is activated or its assistance can be activated via a telephone call to one of the core federal agencies’ Emergency Operations Center (HHS, USDA, or EPA). The call can be from any local, state, federal, or tribal entity. The A-Team provides federal advice in matters related to— • Environmental assessments (field monitoring) required for developing recommendations with advice from state and local governments and/or the FRMAC. • Protective Action Guides and their application to the emergency. • Protective Action Recommendations using data and assessment from FRMAC. • Measures to prevent or minimize contamination of milk, food, and water. • Recommendations for minimizing losses of agricultural resources from contamination. • Recommendations regarding the health; management and disposition of livestock, poultry, pets, and other animals; and the disposition of contaminated foods, especially perishable commodities (e.g., meat in processing plants). • Availability of food, animal feed, and water supply inspection programs to ensure wholesomeness. • Relocation, reentry, and other radiation protection measures. • Recommendations for recovery, return, and remediation issues. • Health and safety advice or information for the public and for workers. • Estimated effects of radioactive releases on human health and the environment; and • Other matters, as requested by the Incident Command or the federal agency with primary authority. The NRITF is an interagency group that convenes within the National Response Coordination Center to provide standardized nuclear/radiological subject matter expertise in support of national level incident planning and Whole Community core capability delivery. The mission of the NRITF is to recommend answers to executive decision points in this annex regarding technical insight, consequence management support, and other radiological and nuclear critical considerations as needed to inform response/recovery operations and future planning. 37 The task force is scalable, based on the size, scale, and type of incident, and comprised of but not limited to the following entities who will provide support during a nuclear/radiological incident: • A-Team • DOC/NOAA • DOD • DOE/NNSA • DOL • EPA • FEMA • HHS-ASPR • NRC • USDA Other federal agencies, organizations (e.g., private companies or nongovernmental organizations), and liaisons, may support the NRITF on an ad hoc basis depending on the shifting needs surrounding the nuclear/radiological incident. The NRITF will include a recovery liaison staffed by FEMA or a Recovery Support Function coordinating, supporting, or primary agency. The task force does not take the place of any ESF, Recovery Support Function, or federal agency; rather it augments capabilities to focus on specific priorities defined by leadership. It is recognized that a number of interagency organizations already exist to provide nuclear/radiological subject matter expertise in order to fulfill a mandate by the appropriate authorities or specified agency requirements. The NRITF will ensure to not duplicate efforts, but rather conduct its primary mission within the National Response Coordination Center complementary to other nuclear/radiological subject matter expert organizations. The NRITF can be activated, based on the scale and need, in two ways. When the Lead Federal Agency for a nuclear/radiological incident requests the NRITF be activated or, the FEMA Administrator, or his or her delegate activates the NRCC in anticipation of or in response to a nuclear/radiological incident activates the NRITF.</a:t>
            </a:r>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16</a:t>
            </a:fld>
            <a:endParaRPr lang="en-US"/>
          </a:p>
        </p:txBody>
      </p:sp>
    </p:spTree>
    <p:extLst>
      <p:ext uri="{BB962C8B-B14F-4D97-AF65-F5344CB8AC3E}">
        <p14:creationId xmlns:p14="http://schemas.microsoft.com/office/powerpoint/2010/main" val="3730013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47500" lnSpcReduction="20000"/>
          </a:bodyPr>
          <a:lstStyle/>
          <a:p>
            <a:r>
              <a:rPr lang="en-US" dirty="0"/>
              <a:t>Give general</a:t>
            </a:r>
            <a:r>
              <a:rPr lang="en-US" baseline="0" dirty="0"/>
              <a:t> overview of timeline</a:t>
            </a:r>
          </a:p>
          <a:p>
            <a:r>
              <a:rPr lang="en-US" baseline="0" dirty="0"/>
              <a:t>Define the teams at each level (names and a general description of each)</a:t>
            </a:r>
          </a:p>
          <a:p>
            <a:r>
              <a:rPr lang="en-US" baseline="0" dirty="0"/>
              <a:t>CMHT </a:t>
            </a:r>
          </a:p>
          <a:p>
            <a:r>
              <a:rPr lang="en-US" baseline="0" dirty="0"/>
              <a:t>Consequence Management Home Team – staffed by technical and logistics personnel from DOE.  Responsible for deploying other DOE CM assets to support a FRMAC and/or RAP.  Responds within 1 – 2 hours after notification and capable of providing:</a:t>
            </a:r>
          </a:p>
          <a:p>
            <a:pPr>
              <a:buFont typeface="Arial" charset="0"/>
              <a:buChar char="•"/>
            </a:pPr>
            <a:r>
              <a:rPr lang="en-US" baseline="0" dirty="0"/>
              <a:t>Radiation dose assessment</a:t>
            </a:r>
          </a:p>
          <a:p>
            <a:pPr>
              <a:buFont typeface="Arial" charset="0"/>
              <a:buChar char="•"/>
            </a:pPr>
            <a:r>
              <a:rPr lang="en-US" baseline="0" dirty="0"/>
              <a:t>Atmospheric modeling via NARAC (who will be described in more detail shortly)</a:t>
            </a:r>
          </a:p>
          <a:p>
            <a:pPr>
              <a:buFont typeface="Arial" charset="0"/>
              <a:buChar char="•"/>
            </a:pPr>
            <a:r>
              <a:rPr lang="en-US" baseline="0" dirty="0"/>
              <a:t>Map product support</a:t>
            </a:r>
          </a:p>
          <a:p>
            <a:pPr>
              <a:buFont typeface="Arial" charset="0"/>
              <a:buChar char="•"/>
            </a:pPr>
            <a:r>
              <a:rPr lang="en-US" baseline="0" dirty="0"/>
              <a:t>Aerial data </a:t>
            </a:r>
            <a:r>
              <a:rPr lang="en-US" baseline="0" dirty="0" err="1"/>
              <a:t>reachback</a:t>
            </a:r>
            <a:r>
              <a:rPr lang="en-US" baseline="0" dirty="0"/>
              <a:t> support</a:t>
            </a:r>
          </a:p>
          <a:p>
            <a:pPr>
              <a:buFont typeface="Arial" charset="0"/>
              <a:buChar char="•"/>
            </a:pPr>
            <a:r>
              <a:rPr lang="en-US" baseline="0" dirty="0"/>
              <a:t>Connectivity with other federal home teams </a:t>
            </a:r>
          </a:p>
          <a:p>
            <a:pPr>
              <a:buFont typeface="Arial" charset="0"/>
              <a:buNone/>
            </a:pPr>
            <a:r>
              <a:rPr lang="en-US" baseline="0" dirty="0"/>
              <a:t>Advisory Team for the Environment, Food, and Health (A-Team)</a:t>
            </a:r>
          </a:p>
          <a:p>
            <a:pPr>
              <a:buFont typeface="Arial" charset="0"/>
              <a:buChar char="•"/>
            </a:pPr>
            <a:r>
              <a:rPr lang="en-US" baseline="0" dirty="0"/>
              <a:t>Combination of federal agencies who authored several regulatory and guidance documents</a:t>
            </a:r>
          </a:p>
          <a:p>
            <a:pPr lvl="1">
              <a:buFont typeface="Arial" charset="0"/>
              <a:buChar char="•"/>
            </a:pPr>
            <a:r>
              <a:rPr lang="en-US" baseline="0" dirty="0"/>
              <a:t>FDA</a:t>
            </a:r>
          </a:p>
          <a:p>
            <a:pPr lvl="1">
              <a:buFont typeface="Arial" charset="0"/>
              <a:buChar char="•"/>
            </a:pPr>
            <a:r>
              <a:rPr lang="en-US" baseline="0" dirty="0"/>
              <a:t>USDA</a:t>
            </a:r>
          </a:p>
          <a:p>
            <a:pPr lvl="1">
              <a:buFont typeface="Arial" charset="0"/>
              <a:buChar char="•"/>
            </a:pPr>
            <a:r>
              <a:rPr lang="en-US" baseline="0" dirty="0"/>
              <a:t>CDC</a:t>
            </a:r>
          </a:p>
          <a:p>
            <a:pPr lvl="1">
              <a:buFont typeface="Arial" charset="0"/>
              <a:buChar char="•"/>
            </a:pPr>
            <a:r>
              <a:rPr lang="en-US" baseline="0" dirty="0"/>
              <a:t>EPA</a:t>
            </a:r>
          </a:p>
          <a:p>
            <a:pPr lvl="0">
              <a:buFont typeface="Arial" charset="0"/>
              <a:buChar char="•"/>
            </a:pPr>
            <a:r>
              <a:rPr lang="en-US" baseline="0" dirty="0"/>
              <a:t>Can provide recommendations to the states and locals for their decision making processes</a:t>
            </a:r>
          </a:p>
          <a:p>
            <a:pPr lvl="0">
              <a:buFont typeface="Arial" charset="0"/>
              <a:buChar char="•"/>
            </a:pPr>
            <a:r>
              <a:rPr lang="en-US" baseline="0" dirty="0"/>
              <a:t>CMHT can </a:t>
            </a:r>
            <a:r>
              <a:rPr lang="en-US" baseline="0" dirty="0" err="1"/>
              <a:t>reachback</a:t>
            </a:r>
            <a:r>
              <a:rPr lang="en-US" baseline="0" dirty="0"/>
              <a:t> to the A-Team to connect responders with additional guidance until the on-site team arrives or in the case there are not enough A-Team staffers to support every operations center involved in a response</a:t>
            </a:r>
          </a:p>
          <a:p>
            <a:pPr lvl="0">
              <a:buFont typeface="Arial" charset="0"/>
              <a:buNone/>
            </a:pPr>
            <a:r>
              <a:rPr lang="en-US" baseline="0" dirty="0"/>
              <a:t>REAC/TS</a:t>
            </a:r>
          </a:p>
          <a:p>
            <a:pPr lvl="0">
              <a:buFont typeface="Arial" charset="0"/>
              <a:buNone/>
            </a:pPr>
            <a:r>
              <a:rPr lang="en-US" baseline="0" dirty="0"/>
              <a:t>Radiation Emergency Assistance Center/Training Site – group  out of Oak Ridge, TN who serve as medical advisors during radiological emergencies.  REAC/TS members are trained physicians, nurses, and other medical professionals who can provide guidance related to prophylactic medications available to potential victims of contamination and treatment for overly exposed individuals.</a:t>
            </a:r>
          </a:p>
          <a:p>
            <a:pPr lvl="0">
              <a:buFont typeface="Arial" charset="0"/>
              <a:buNone/>
            </a:pPr>
            <a:endParaRPr lang="en-US" baseline="0" dirty="0"/>
          </a:p>
          <a:p>
            <a:pPr lvl="0">
              <a:buFont typeface="Arial" charset="0"/>
              <a:buNone/>
            </a:pPr>
            <a:r>
              <a:rPr lang="en-US" baseline="0" dirty="0"/>
              <a:t>RAP – Radiological Assistance Program (will be covered later)</a:t>
            </a:r>
          </a:p>
          <a:p>
            <a:pPr lvl="0">
              <a:buFont typeface="Arial" charset="0"/>
              <a:buNone/>
            </a:pPr>
            <a:endParaRPr lang="en-US" baseline="0" dirty="0"/>
          </a:p>
          <a:p>
            <a:pPr lvl="0">
              <a:buFont typeface="Arial" charset="0"/>
              <a:buNone/>
            </a:pPr>
            <a:r>
              <a:rPr lang="en-US" baseline="0" dirty="0"/>
              <a:t>CST</a:t>
            </a:r>
          </a:p>
          <a:p>
            <a:pPr lvl="0">
              <a:buFont typeface="Arial" charset="0"/>
              <a:buNone/>
            </a:pPr>
            <a:r>
              <a:rPr lang="en-US" baseline="0" dirty="0"/>
              <a:t>Civil Support Teams – National Guard teams who receive specialized training in WMD response.  These are state assets which can be called upon to support at the request of a governor.  Can work with FRMAC teams if allowed.</a:t>
            </a:r>
          </a:p>
          <a:p>
            <a:pPr lvl="0">
              <a:buFont typeface="Arial" charset="0"/>
              <a:buNone/>
            </a:pPr>
            <a:endParaRPr lang="en-US" baseline="0" dirty="0"/>
          </a:p>
          <a:p>
            <a:pPr lvl="0">
              <a:buFont typeface="Arial" charset="0"/>
              <a:buNone/>
            </a:pPr>
            <a:r>
              <a:rPr lang="en-US" baseline="0" dirty="0"/>
              <a:t>CMRT I/II</a:t>
            </a:r>
          </a:p>
          <a:p>
            <a:pPr lvl="0">
              <a:buFont typeface="Arial"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a:t>Consequence Response Teams I and II – these are DOE response teams deployed from Las Vegas, NV and are the on-site version of the CMHT. They maintain a full complement of field team support and equipment as well as laboratory analysis and sample collection resources.  Phase I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a:t>25 personnel (management team, field team members (up to 5 teams), GIS, assessment scientists, and database specialists. With a few thousand pounds of equipment.  Wheels up within 4 hours of request.  This team is on recall 24/7/365.</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a:t>Phase II</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a:t>38 personnel (augmentation of the above mentioned staff plus lab analysis and hotline support)</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a:t>20,000 lbs of equipment</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a:t>Can be recalled and wheels up within 12 hours.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a:t>CERFP and HRF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err="1"/>
              <a:t>DoD</a:t>
            </a:r>
            <a:r>
              <a:rPr lang="en-US" baseline="0" dirty="0"/>
              <a:t> support assets which boasts a number of field assets as well as additional command control staffers</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a:t>EPA</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a:t>Environmental Protection Agency – responsible for radiation support as well as other hazards during the event (consider Fukushima: near the plant there were several other large production companies along the coast whose materials were at risk.  Chemical and other fuels potentially could have been carried away in flood waters creating additional hazards.)</a:t>
            </a:r>
          </a:p>
        </p:txBody>
      </p:sp>
      <p:sp>
        <p:nvSpPr>
          <p:cNvPr id="4" name="Slide Number Placeholder 3"/>
          <p:cNvSpPr>
            <a:spLocks noGrp="1"/>
          </p:cNvSpPr>
          <p:nvPr>
            <p:ph type="sldNum" sz="quarter" idx="10"/>
          </p:nvPr>
        </p:nvSpPr>
        <p:spPr/>
        <p:txBody>
          <a:bodyPr/>
          <a:lstStyle/>
          <a:p>
            <a:fld id="{7F954A2E-8C18-4DF1-B833-53D88467A2A1}" type="slidenum">
              <a:rPr lang="en-US" smtClean="0"/>
              <a:pPr/>
              <a:t>17</a:t>
            </a:fld>
            <a:endParaRPr lang="en-US" dirty="0"/>
          </a:p>
        </p:txBody>
      </p:sp>
    </p:spTree>
    <p:extLst>
      <p:ext uri="{BB962C8B-B14F-4D97-AF65-F5344CB8AC3E}">
        <p14:creationId xmlns:p14="http://schemas.microsoft.com/office/powerpoint/2010/main" val="3048861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18</a:t>
            </a:fld>
            <a:endParaRPr lang="en-US"/>
          </a:p>
        </p:txBody>
      </p:sp>
    </p:spTree>
    <p:extLst>
      <p:ext uri="{BB962C8B-B14F-4D97-AF65-F5344CB8AC3E}">
        <p14:creationId xmlns:p14="http://schemas.microsoft.com/office/powerpoint/2010/main" val="869832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19</a:t>
            </a:fld>
            <a:endParaRPr lang="en-US"/>
          </a:p>
        </p:txBody>
      </p:sp>
    </p:spTree>
    <p:extLst>
      <p:ext uri="{BB962C8B-B14F-4D97-AF65-F5344CB8AC3E}">
        <p14:creationId xmlns:p14="http://schemas.microsoft.com/office/powerpoint/2010/main" val="148331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2</a:t>
            </a:fld>
            <a:endParaRPr lang="en-US"/>
          </a:p>
        </p:txBody>
      </p:sp>
    </p:spTree>
    <p:extLst>
      <p:ext uri="{BB962C8B-B14F-4D97-AF65-F5344CB8AC3E}">
        <p14:creationId xmlns:p14="http://schemas.microsoft.com/office/powerpoint/2010/main" val="817978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20</a:t>
            </a:fld>
            <a:endParaRPr lang="en-US"/>
          </a:p>
        </p:txBody>
      </p:sp>
    </p:spTree>
    <p:extLst>
      <p:ext uri="{BB962C8B-B14F-4D97-AF65-F5344CB8AC3E}">
        <p14:creationId xmlns:p14="http://schemas.microsoft.com/office/powerpoint/2010/main" val="3647170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national standard and Whole Community solution for the management of radiological data.</a:t>
            </a:r>
          </a:p>
          <a:p>
            <a:pPr lvl="1"/>
            <a:r>
              <a:rPr lang="en-US" dirty="0"/>
              <a:t>collaboration between Federal Emergency Management Agency (FEMA), Department of Energy (DOE) / National Nuclear Security Administration (NNSA), and the Environmental Protection Agency (EPA)</a:t>
            </a:r>
          </a:p>
          <a:p>
            <a:pPr lvl="1"/>
            <a:r>
              <a:rPr lang="en-US" dirty="0"/>
              <a:t>flexible architecture enables organizations to rapidly and securely record, share and aggregate large quantities of data while managing their equipment, personnel, interagency partnerships, and multijurisdictional event space. </a:t>
            </a:r>
          </a:p>
          <a:p>
            <a:pPr lvl="1"/>
            <a:r>
              <a:rPr lang="en-US" dirty="0"/>
              <a:t>Can be accessed on smartphones, tablets, and via the web</a:t>
            </a:r>
          </a:p>
          <a:p>
            <a:endParaRPr lang="en-US" dirty="0"/>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21</a:t>
            </a:fld>
            <a:endParaRPr lang="en-US"/>
          </a:p>
        </p:txBody>
      </p:sp>
    </p:spTree>
    <p:extLst>
      <p:ext uri="{BB962C8B-B14F-4D97-AF65-F5344CB8AC3E}">
        <p14:creationId xmlns:p14="http://schemas.microsoft.com/office/powerpoint/2010/main" val="96267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Data ownership:</a:t>
            </a:r>
          </a:p>
          <a:p>
            <a:pPr>
              <a:buFont typeface="Arial" charset="0"/>
              <a:buChar char="•"/>
            </a:pPr>
            <a:r>
              <a:rPr lang="en-US" baseline="0" dirty="0"/>
              <a:t>DOE will collect the data</a:t>
            </a:r>
          </a:p>
          <a:p>
            <a:pPr>
              <a:buFont typeface="Arial" charset="0"/>
              <a:buChar char="•"/>
            </a:pPr>
            <a:r>
              <a:rPr lang="en-US" baseline="0" dirty="0"/>
              <a:t>The state/local organizations are ultimate owners and have say about sharing on the local level</a:t>
            </a:r>
          </a:p>
          <a:p>
            <a:pPr>
              <a:buFont typeface="Arial" charset="0"/>
              <a:buChar char="•"/>
            </a:pPr>
            <a:endParaRPr lang="en-US" baseline="0" dirty="0"/>
          </a:p>
          <a:p>
            <a:pPr>
              <a:buFont typeface="Arial" charset="0"/>
              <a:buNone/>
            </a:pPr>
            <a:r>
              <a:rPr lang="en-US" baseline="0" dirty="0"/>
              <a:t>Markings/Classification</a:t>
            </a:r>
          </a:p>
          <a:p>
            <a:pPr>
              <a:buFont typeface="Arial" charset="0"/>
              <a:buChar char="•"/>
            </a:pPr>
            <a:r>
              <a:rPr lang="en-US" baseline="0" dirty="0"/>
              <a:t>In most cases CM responses are unclassified </a:t>
            </a:r>
          </a:p>
          <a:p>
            <a:pPr>
              <a:buFont typeface="Arial" charset="0"/>
              <a:buChar char="•"/>
            </a:pPr>
            <a:r>
              <a:rPr lang="en-US" baseline="0" dirty="0"/>
              <a:t>In the rare cases where an upgrade of classification must be made considerations must be given about how to protect the data</a:t>
            </a:r>
          </a:p>
        </p:txBody>
      </p:sp>
      <p:sp>
        <p:nvSpPr>
          <p:cNvPr id="4" name="Slide Number Placeholder 3"/>
          <p:cNvSpPr>
            <a:spLocks noGrp="1"/>
          </p:cNvSpPr>
          <p:nvPr>
            <p:ph type="sldNum" sz="quarter" idx="10"/>
          </p:nvPr>
        </p:nvSpPr>
        <p:spPr/>
        <p:txBody>
          <a:bodyPr/>
          <a:lstStyle/>
          <a:p>
            <a:fld id="{7F954A2E-8C18-4DF1-B833-53D88467A2A1}" type="slidenum">
              <a:rPr lang="en-US" smtClean="0"/>
              <a:pPr/>
              <a:t>23</a:t>
            </a:fld>
            <a:endParaRPr lang="en-US" dirty="0"/>
          </a:p>
        </p:txBody>
      </p:sp>
    </p:spTree>
    <p:extLst>
      <p:ext uri="{BB962C8B-B14F-4D97-AF65-F5344CB8AC3E}">
        <p14:creationId xmlns:p14="http://schemas.microsoft.com/office/powerpoint/2010/main" val="3944720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All paths lead to FRMAC, there is no “right” or “wrong” way here</a:t>
            </a:r>
          </a:p>
        </p:txBody>
      </p:sp>
      <p:sp>
        <p:nvSpPr>
          <p:cNvPr id="4" name="Slide Number Placeholder 3"/>
          <p:cNvSpPr>
            <a:spLocks noGrp="1"/>
          </p:cNvSpPr>
          <p:nvPr>
            <p:ph type="sldNum" sz="quarter" idx="10"/>
          </p:nvPr>
        </p:nvSpPr>
        <p:spPr/>
        <p:txBody>
          <a:bodyPr/>
          <a:lstStyle/>
          <a:p>
            <a:fld id="{7F954A2E-8C18-4DF1-B833-53D88467A2A1}" type="slidenum">
              <a:rPr lang="en-US" smtClean="0"/>
              <a:pPr/>
              <a:t>24</a:t>
            </a:fld>
            <a:endParaRPr lang="en-US" dirty="0"/>
          </a:p>
        </p:txBody>
      </p:sp>
    </p:spTree>
    <p:extLst>
      <p:ext uri="{BB962C8B-B14F-4D97-AF65-F5344CB8AC3E}">
        <p14:creationId xmlns:p14="http://schemas.microsoft.com/office/powerpoint/2010/main" val="1902070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25</a:t>
            </a:fld>
            <a:endParaRPr lang="en-US"/>
          </a:p>
        </p:txBody>
      </p:sp>
    </p:spTree>
    <p:extLst>
      <p:ext uri="{BB962C8B-B14F-4D97-AF65-F5344CB8AC3E}">
        <p14:creationId xmlns:p14="http://schemas.microsoft.com/office/powerpoint/2010/main" val="73970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 DOE/NNSA makes full use of all the resources at its disposal to fulfill its Nuclear Threat Reduction mission by:</a:t>
            </a:r>
          </a:p>
          <a:p>
            <a:r>
              <a:rPr lang="en-US" sz="1200" kern="1200" dirty="0">
                <a:solidFill>
                  <a:schemeClr val="tx1"/>
                </a:solidFill>
                <a:effectLst/>
                <a:latin typeface="Times New Roman" pitchFamily="18" charset="0"/>
                <a:ea typeface="+mn-ea"/>
                <a:cs typeface="+mn-cs"/>
              </a:rPr>
              <a:t>  </a:t>
            </a:r>
          </a:p>
          <a:p>
            <a:pPr lvl="0"/>
            <a:r>
              <a:rPr lang="en-US" sz="1200" kern="1200" dirty="0">
                <a:solidFill>
                  <a:schemeClr val="tx1"/>
                </a:solidFill>
                <a:effectLst/>
                <a:latin typeface="Times New Roman" pitchFamily="18" charset="0"/>
                <a:ea typeface="+mn-ea"/>
                <a:cs typeface="+mn-cs"/>
              </a:rPr>
              <a:t>Developing and implementing policy and technical solutions to eliminate proliferation-sensitive materials and limit or prevent the spread of materials, technology, and expertise related to nuclear and radiological weapons and programs around the world.</a:t>
            </a:r>
          </a:p>
          <a:p>
            <a:pPr lvl="0"/>
            <a:endParaRPr lang="en-US" sz="1200" kern="1200" dirty="0">
              <a:solidFill>
                <a:schemeClr val="tx1"/>
              </a:solidFill>
              <a:effectLst/>
              <a:latin typeface="Times New Roman" pitchFamily="18" charset="0"/>
              <a:ea typeface="+mn-ea"/>
              <a:cs typeface="+mn-cs"/>
            </a:endParaRPr>
          </a:p>
          <a:p>
            <a:pPr lvl="0"/>
            <a:r>
              <a:rPr lang="en-US" sz="1200" kern="1200" dirty="0">
                <a:solidFill>
                  <a:schemeClr val="tx1"/>
                </a:solidFill>
                <a:effectLst/>
                <a:latin typeface="Times New Roman" pitchFamily="18" charset="0"/>
                <a:ea typeface="+mn-ea"/>
                <a:cs typeface="+mn-cs"/>
              </a:rPr>
              <a:t>Providing expertise, practical tools, and technically informed policy recommendations required to advance U.S. nuclear counterterrorism and </a:t>
            </a:r>
            <a:r>
              <a:rPr lang="en-US" sz="1200" kern="1200" dirty="0" err="1">
                <a:solidFill>
                  <a:schemeClr val="tx1"/>
                </a:solidFill>
                <a:effectLst/>
                <a:latin typeface="Times New Roman" pitchFamily="18" charset="0"/>
                <a:ea typeface="+mn-ea"/>
                <a:cs typeface="+mn-cs"/>
              </a:rPr>
              <a:t>counterproliferation</a:t>
            </a:r>
            <a:r>
              <a:rPr lang="en-US" sz="1200" kern="1200" dirty="0">
                <a:solidFill>
                  <a:schemeClr val="tx1"/>
                </a:solidFill>
                <a:effectLst/>
                <a:latin typeface="Times New Roman" pitchFamily="18" charset="0"/>
                <a:ea typeface="+mn-ea"/>
                <a:cs typeface="+mn-cs"/>
              </a:rPr>
              <a:t> objectives.</a:t>
            </a:r>
          </a:p>
          <a:p>
            <a:pPr lvl="0"/>
            <a:endParaRPr lang="en-US" sz="1200" kern="1200" dirty="0">
              <a:solidFill>
                <a:schemeClr val="tx1"/>
              </a:solidFill>
              <a:effectLst/>
              <a:latin typeface="Times New Roman" pitchFamily="18" charset="0"/>
              <a:ea typeface="+mn-ea"/>
              <a:cs typeface="+mn-cs"/>
            </a:endParaRPr>
          </a:p>
          <a:p>
            <a:pPr lvl="0"/>
            <a:r>
              <a:rPr lang="en-US" sz="1200" kern="1200" dirty="0">
                <a:solidFill>
                  <a:schemeClr val="tx1"/>
                </a:solidFill>
                <a:effectLst/>
                <a:latin typeface="Times New Roman" pitchFamily="18" charset="0"/>
                <a:ea typeface="+mn-ea"/>
                <a:cs typeface="+mn-cs"/>
              </a:rPr>
              <a:t>Maintaining essential components of the U.S. capability to respond to nuclear or radiological crises and manage the consequences (domestically or internationally) of civilian radiation exposure resulting from a nuclear or radiological incident, especially those involving terrorism.</a:t>
            </a:r>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3</a:t>
            </a:fld>
            <a:endParaRPr lang="en-US"/>
          </a:p>
        </p:txBody>
      </p:sp>
    </p:spTree>
    <p:extLst>
      <p:ext uri="{BB962C8B-B14F-4D97-AF65-F5344CB8AC3E}">
        <p14:creationId xmlns:p14="http://schemas.microsoft.com/office/powerpoint/2010/main" val="154745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DOE/NNSA applies its nuclear nonproliferation, counterterrorism, </a:t>
            </a:r>
            <a:r>
              <a:rPr lang="en-US" sz="1200" kern="1200" dirty="0" err="1">
                <a:solidFill>
                  <a:schemeClr val="tx1"/>
                </a:solidFill>
                <a:effectLst/>
                <a:latin typeface="Times New Roman" pitchFamily="18" charset="0"/>
                <a:ea typeface="+mn-ea"/>
                <a:cs typeface="+mn-cs"/>
              </a:rPr>
              <a:t>counterproliferation</a:t>
            </a:r>
            <a:r>
              <a:rPr lang="en-US" sz="1200" kern="1200" dirty="0">
                <a:solidFill>
                  <a:schemeClr val="tx1"/>
                </a:solidFill>
                <a:effectLst/>
                <a:latin typeface="Times New Roman" pitchFamily="18" charset="0"/>
                <a:ea typeface="+mn-ea"/>
                <a:cs typeface="+mn-cs"/>
              </a:rPr>
              <a:t>, and emergency response capabilities across the entire nuclear threat spectrum, from intent through crisis response, by following three general philosophies :</a:t>
            </a:r>
          </a:p>
          <a:p>
            <a:pPr lvl="0"/>
            <a:endParaRPr lang="en-US" sz="1200" b="1" u="sng" kern="1200" dirty="0">
              <a:solidFill>
                <a:schemeClr val="tx1"/>
              </a:solidFill>
              <a:effectLst/>
              <a:latin typeface="Times New Roman" pitchFamily="18" charset="0"/>
              <a:ea typeface="+mn-ea"/>
              <a:cs typeface="+mn-cs"/>
            </a:endParaRPr>
          </a:p>
          <a:p>
            <a:pPr lvl="0"/>
            <a:r>
              <a:rPr lang="en-US" sz="1200" b="1" u="sng" kern="1200" dirty="0">
                <a:solidFill>
                  <a:schemeClr val="tx1"/>
                </a:solidFill>
                <a:effectLst/>
                <a:latin typeface="Times New Roman" pitchFamily="18" charset="0"/>
                <a:ea typeface="+mn-ea"/>
                <a:cs typeface="+mn-cs"/>
              </a:rPr>
              <a:t>Prevent</a:t>
            </a:r>
            <a:r>
              <a:rPr lang="en-US" sz="1200" kern="1200" dirty="0">
                <a:solidFill>
                  <a:schemeClr val="tx1"/>
                </a:solidFill>
                <a:effectLst/>
                <a:latin typeface="Times New Roman" pitchFamily="18" charset="0"/>
                <a:ea typeface="+mn-ea"/>
                <a:cs typeface="+mn-cs"/>
              </a:rPr>
              <a:t> non-state actors and additional countries from developing nuclear weapons or acquiring weapons-usable nuclear materials, equipment, technology, and expertise; and prevent non-state actors from acquiring radiological materials for a radiological threat device. </a:t>
            </a:r>
          </a:p>
          <a:p>
            <a:pPr lvl="0"/>
            <a:endParaRPr lang="en-US" sz="1200" b="1" u="sng" kern="1200" dirty="0">
              <a:solidFill>
                <a:schemeClr val="tx1"/>
              </a:solidFill>
              <a:effectLst/>
              <a:latin typeface="Times New Roman" pitchFamily="18" charset="0"/>
              <a:ea typeface="+mn-ea"/>
              <a:cs typeface="+mn-cs"/>
            </a:endParaRPr>
          </a:p>
          <a:p>
            <a:pPr lvl="0"/>
            <a:r>
              <a:rPr lang="en-US" sz="1200" b="1" u="sng" kern="1200" dirty="0">
                <a:solidFill>
                  <a:schemeClr val="tx1"/>
                </a:solidFill>
                <a:effectLst/>
                <a:latin typeface="Times New Roman" pitchFamily="18" charset="0"/>
                <a:ea typeface="+mn-ea"/>
                <a:cs typeface="+mn-cs"/>
              </a:rPr>
              <a:t>Counter</a:t>
            </a:r>
            <a:r>
              <a:rPr lang="en-US" sz="1200" kern="1200" dirty="0">
                <a:solidFill>
                  <a:schemeClr val="tx1"/>
                </a:solidFill>
                <a:effectLst/>
                <a:latin typeface="Times New Roman" pitchFamily="18" charset="0"/>
                <a:ea typeface="+mn-ea"/>
                <a:cs typeface="+mn-cs"/>
              </a:rPr>
              <a:t> the efforts of both </a:t>
            </a:r>
            <a:r>
              <a:rPr lang="en-US" sz="1200" kern="1200" dirty="0" err="1">
                <a:solidFill>
                  <a:schemeClr val="tx1"/>
                </a:solidFill>
                <a:effectLst/>
                <a:latin typeface="Times New Roman" pitchFamily="18" charset="0"/>
                <a:ea typeface="+mn-ea"/>
                <a:cs typeface="+mn-cs"/>
              </a:rPr>
              <a:t>proliferant</a:t>
            </a:r>
            <a:r>
              <a:rPr lang="en-US" sz="1200" kern="1200" dirty="0">
                <a:solidFill>
                  <a:schemeClr val="tx1"/>
                </a:solidFill>
                <a:effectLst/>
                <a:latin typeface="Times New Roman" pitchFamily="18" charset="0"/>
                <a:ea typeface="+mn-ea"/>
                <a:cs typeface="+mn-cs"/>
              </a:rPr>
              <a:t> states and non-state actors to steal, acquire, develop, disseminate, transport, or deliver the materials, expertise, or components necessary for a nuclear or radiological threat device or the devices themselves.</a:t>
            </a:r>
          </a:p>
          <a:p>
            <a:endParaRPr lang="en-US" sz="1200" b="1" u="sng" kern="1200" dirty="0">
              <a:solidFill>
                <a:schemeClr val="tx1"/>
              </a:solidFill>
              <a:effectLst/>
              <a:latin typeface="Times New Roman" pitchFamily="18" charset="0"/>
              <a:ea typeface="+mn-ea"/>
              <a:cs typeface="+mn-cs"/>
            </a:endParaRPr>
          </a:p>
          <a:p>
            <a:r>
              <a:rPr lang="en-US" sz="1200" b="1" u="sng" kern="1200" dirty="0">
                <a:solidFill>
                  <a:schemeClr val="tx1"/>
                </a:solidFill>
                <a:effectLst/>
                <a:latin typeface="Times New Roman" pitchFamily="18" charset="0"/>
                <a:ea typeface="+mn-ea"/>
                <a:cs typeface="+mn-cs"/>
              </a:rPr>
              <a:t>Respond</a:t>
            </a:r>
            <a:r>
              <a:rPr lang="en-US" sz="1200" kern="1200" dirty="0">
                <a:solidFill>
                  <a:schemeClr val="tx1"/>
                </a:solidFill>
                <a:effectLst/>
                <a:latin typeface="Times New Roman" pitchFamily="18" charset="0"/>
                <a:ea typeface="+mn-ea"/>
                <a:cs typeface="+mn-cs"/>
              </a:rPr>
              <a:t> to nuclear or radiological terrorist acts, or accidental/unintentional incidents by searching for and rendering safe threat devices, components, and/or radiological and nuclear materials; conducting consequence management actions following an event to save lives and protect property and the environment; and enabling the provision of emergency services through close coordination and operational integration with the Department of Energy’s emergency management enterprise system.</a:t>
            </a:r>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4</a:t>
            </a:fld>
            <a:endParaRPr lang="en-US"/>
          </a:p>
        </p:txBody>
      </p:sp>
    </p:spTree>
    <p:extLst>
      <p:ext uri="{BB962C8B-B14F-4D97-AF65-F5344CB8AC3E}">
        <p14:creationId xmlns:p14="http://schemas.microsoft.com/office/powerpoint/2010/main" val="404384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Times New Roman" pitchFamily="18" charset="0"/>
                <a:ea typeface="+mn-ea"/>
                <a:cs typeface="+mn-cs"/>
              </a:rPr>
              <a:t>The Office of Material Management and Minimization (M</a:t>
            </a:r>
            <a:r>
              <a:rPr lang="en-US" sz="1200" kern="1200" baseline="30000" dirty="0">
                <a:solidFill>
                  <a:schemeClr val="tx1"/>
                </a:solidFill>
                <a:effectLst/>
                <a:latin typeface="Times New Roman" pitchFamily="18" charset="0"/>
                <a:ea typeface="+mn-ea"/>
                <a:cs typeface="+mn-cs"/>
              </a:rPr>
              <a:t>3</a:t>
            </a:r>
            <a:r>
              <a:rPr lang="en-US" sz="1200" kern="1200" dirty="0">
                <a:solidFill>
                  <a:schemeClr val="tx1"/>
                </a:solidFill>
                <a:effectLst/>
                <a:latin typeface="Times New Roman" pitchFamily="18" charset="0"/>
                <a:ea typeface="+mn-ea"/>
                <a:cs typeface="+mn-cs"/>
              </a:rPr>
              <a:t>) achieves permanent threat reduction by minimizing and, when possible, eliminating weapons-usable nuclear material (WUNM) from civilian use around the world. The integrated M3 approach includes programs in three areas: HEU Reactor Conversion, Nuclear Material Removal, and Material Disposition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8" charset="0"/>
                <a:ea typeface="+mn-ea"/>
                <a:cs typeface="+mn-cs"/>
              </a:rPr>
              <a:t>The Global Material Security (GMS) Program works to strengthen partner capacity and commitment to secure nuclear and radiological materials at their sources, reduce the risk of their illicit theft or acquisition by terrorists and/or </a:t>
            </a:r>
            <a:r>
              <a:rPr lang="en-US" sz="1200" kern="1200" dirty="0" err="1">
                <a:solidFill>
                  <a:schemeClr val="tx1"/>
                </a:solidFill>
                <a:effectLst/>
                <a:latin typeface="Times New Roman" pitchFamily="18" charset="0"/>
                <a:ea typeface="+mn-ea"/>
                <a:cs typeface="+mn-cs"/>
              </a:rPr>
              <a:t>proliferant</a:t>
            </a:r>
            <a:r>
              <a:rPr lang="en-US" sz="1200" kern="1200" dirty="0">
                <a:solidFill>
                  <a:schemeClr val="tx1"/>
                </a:solidFill>
                <a:effectLst/>
                <a:latin typeface="Times New Roman" pitchFamily="18" charset="0"/>
                <a:ea typeface="+mn-ea"/>
                <a:cs typeface="+mn-cs"/>
              </a:rPr>
              <a:t> states, and improve capacity to detect these materials when outside regulatory control.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8" charset="0"/>
                <a:ea typeface="+mn-ea"/>
                <a:cs typeface="+mn-cs"/>
              </a:rPr>
              <a:t> The Nonproliferation and Arms Control (NPAC) Program strengthens the nonproliferation and arms control regimes by working to: (1) detect and deter undeclared nuclear materials and activities and diversion of declared material; (2) detect and deter illicit transfers of nuclear and dual-use materials, equipment, and technology; (3) enable verified nuclear weapons reductions; and (4) address evolving threats, challenges, and compliance concerns associated with the nonproliferation and arms control regimes.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8" charset="0"/>
                <a:ea typeface="+mn-ea"/>
                <a:cs typeface="+mn-cs"/>
              </a:rPr>
              <a:t>The DNN R&amp;D Program (DNN R&amp;D) reduces the threat to national security by advancing U.S. capabilities to detect and monitor foreign nuclear fuel cycle and weapons development activities, SNM movement or diversion, and nuclear explosions. These same capabilities support nuclear arms control treaty monitoring and verification, operational interdiction and other nuclear security efforts across NNSA and the U.S. Government. This includes delivering space-based sensors to meet the Nation’s operational nuclear test treaty monitoring and Integrated Threat Warning/Attack Assessment requirements. And finally, it includes improving the speed, accuracy, confidence, and specificity of nuclear forensics analytic capabilities.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8" charset="0"/>
                <a:ea typeface="+mn-ea"/>
                <a:cs typeface="+mn-cs"/>
              </a:rPr>
              <a:t>The Nonproliferation Construction program consolidates the construction costs for DOE/NNSA nuclear nonproliferation programs, which primarily are the construction projects associated with U.S. plutonium disposition efforts.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5</a:t>
            </a:fld>
            <a:endParaRPr lang="en-US"/>
          </a:p>
        </p:txBody>
      </p:sp>
    </p:spTree>
    <p:extLst>
      <p:ext uri="{BB962C8B-B14F-4D97-AF65-F5344CB8AC3E}">
        <p14:creationId xmlns:p14="http://schemas.microsoft.com/office/powerpoint/2010/main" val="3721205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6</a:t>
            </a:fld>
            <a:endParaRPr lang="en-US"/>
          </a:p>
        </p:txBody>
      </p:sp>
    </p:spTree>
    <p:extLst>
      <p:ext uri="{BB962C8B-B14F-4D97-AF65-F5344CB8AC3E}">
        <p14:creationId xmlns:p14="http://schemas.microsoft.com/office/powerpoint/2010/main" val="151847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b="0" dirty="0"/>
              <a:t>Radiological substance release </a:t>
            </a:r>
          </a:p>
          <a:p>
            <a:pPr lvl="0"/>
            <a:r>
              <a:rPr lang="en-US" sz="1800" b="0" dirty="0"/>
              <a:t>Radiological terrorism event</a:t>
            </a:r>
          </a:p>
          <a:p>
            <a:pPr lvl="0"/>
            <a:r>
              <a:rPr lang="en-US" sz="1800" b="0" dirty="0"/>
              <a:t>Nuclear terrorism event</a:t>
            </a:r>
          </a:p>
          <a:p>
            <a:pPr lvl="0"/>
            <a:endParaRPr lang="en-US" sz="1800" b="0" dirty="0"/>
          </a:p>
          <a:p>
            <a:pPr lvl="0"/>
            <a:endParaRPr lang="en-US" sz="1800" b="0" dirty="0"/>
          </a:p>
          <a:p>
            <a:endParaRPr lang="en-US" dirty="0"/>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7</a:t>
            </a:fld>
            <a:endParaRPr lang="en-US"/>
          </a:p>
        </p:txBody>
      </p:sp>
    </p:spTree>
    <p:extLst>
      <p:ext uri="{BB962C8B-B14F-4D97-AF65-F5344CB8AC3E}">
        <p14:creationId xmlns:p14="http://schemas.microsoft.com/office/powerpoint/2010/main" val="152599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n-ea"/>
                <a:cs typeface="+mn-cs"/>
              </a:rPr>
              <a:t>Note: An alternative to supplementing an all hazards plan with a nuclear and radiological annex to account for changes in objectives and tasks might be to amend the all hazards plan itself. </a:t>
            </a:r>
          </a:p>
          <a:p>
            <a:endParaRPr lang="en-US" sz="1200" b="0" i="0" u="none" strike="noStrike" kern="1200" baseline="0" dirty="0">
              <a:solidFill>
                <a:schemeClr val="tx1"/>
              </a:solidFill>
              <a:latin typeface="Times New Roman" pitchFamily="18" charset="0"/>
              <a:ea typeface="+mn-ea"/>
              <a:cs typeface="+mn-cs"/>
            </a:endParaRPr>
          </a:p>
          <a:p>
            <a:pPr marL="228600" indent="-228600">
              <a:buAutoNum type="alphaLcPeriod"/>
            </a:pPr>
            <a:r>
              <a:rPr lang="en-US" sz="1200" b="0" i="0" u="none" strike="noStrike" kern="1200" baseline="0" dirty="0">
                <a:solidFill>
                  <a:schemeClr val="tx1"/>
                </a:solidFill>
                <a:latin typeface="Times New Roman" pitchFamily="18" charset="0"/>
                <a:ea typeface="+mn-ea"/>
                <a:cs typeface="+mn-cs"/>
              </a:rPr>
              <a:t>DHS issued its first </a:t>
            </a:r>
            <a:r>
              <a:rPr lang="en-US" sz="1200" b="0" i="1" u="none" strike="noStrike" kern="1200" baseline="0" dirty="0">
                <a:solidFill>
                  <a:schemeClr val="tx1"/>
                </a:solidFill>
                <a:latin typeface="Times New Roman" pitchFamily="18" charset="0"/>
                <a:ea typeface="+mn-ea"/>
                <a:cs typeface="+mn-cs"/>
              </a:rPr>
              <a:t>National Response Framework </a:t>
            </a:r>
            <a:r>
              <a:rPr lang="en-US" sz="1200" b="0" i="0" u="none" strike="noStrike" kern="1200" baseline="0" dirty="0">
                <a:solidFill>
                  <a:schemeClr val="tx1"/>
                </a:solidFill>
                <a:latin typeface="Times New Roman" pitchFamily="18" charset="0"/>
                <a:ea typeface="+mn-ea"/>
                <a:cs typeface="+mn-cs"/>
              </a:rPr>
              <a:t>in 2008 that included emergency support functions, incident annexes, and the partner guides. A new response framework is under development. </a:t>
            </a:r>
          </a:p>
          <a:p>
            <a:pPr marL="228600" indent="-228600">
              <a:buAutoNum type="alphaLcPeriod"/>
            </a:pPr>
            <a:endParaRPr lang="en-US" sz="1200" b="0" i="0" u="none" strike="noStrike" kern="1200" baseline="0" dirty="0">
              <a:solidFill>
                <a:schemeClr val="tx1"/>
              </a:solidFill>
              <a:latin typeface="Times New Roman" pitchFamily="18" charset="0"/>
              <a:ea typeface="+mn-ea"/>
              <a:cs typeface="+mn-cs"/>
            </a:endParaRPr>
          </a:p>
          <a:p>
            <a:pPr marL="228600" indent="-228600">
              <a:buAutoNum type="alphaLcPeriod" startAt="2"/>
            </a:pPr>
            <a:r>
              <a:rPr lang="en-US" sz="1200" b="0" i="0" u="none" strike="noStrike" kern="1200" baseline="0" dirty="0">
                <a:solidFill>
                  <a:schemeClr val="tx1"/>
                </a:solidFill>
                <a:latin typeface="Times New Roman" pitchFamily="18" charset="0"/>
                <a:ea typeface="+mn-ea"/>
                <a:cs typeface="+mn-cs"/>
              </a:rPr>
              <a:t>FEMA is considering the need to revise the existing nuclear and radiological incident annex to the </a:t>
            </a:r>
            <a:r>
              <a:rPr lang="en-US" sz="1200" b="0" i="1" u="none" strike="noStrike" kern="1200" baseline="0" dirty="0">
                <a:solidFill>
                  <a:schemeClr val="tx1"/>
                </a:solidFill>
                <a:latin typeface="Times New Roman" pitchFamily="18" charset="0"/>
                <a:ea typeface="+mn-ea"/>
                <a:cs typeface="+mn-cs"/>
              </a:rPr>
              <a:t>National Response Framework </a:t>
            </a:r>
            <a:r>
              <a:rPr lang="en-US" sz="1200" b="0" i="0" u="none" strike="noStrike" kern="1200" baseline="0" dirty="0">
                <a:solidFill>
                  <a:schemeClr val="tx1"/>
                </a:solidFill>
                <a:latin typeface="Times New Roman" pitchFamily="18" charset="0"/>
                <a:ea typeface="+mn-ea"/>
                <a:cs typeface="+mn-cs"/>
              </a:rPr>
              <a:t>as an annex to a forthcoming FIOPs for the response and recovery mission areas. </a:t>
            </a:r>
          </a:p>
          <a:p>
            <a:pPr marL="228600" indent="-228600">
              <a:buAutoNum type="alphaLcPeriod" startAt="3"/>
            </a:pPr>
            <a:r>
              <a:rPr lang="en-US" sz="1200" b="0" i="0" u="none" strike="noStrike" kern="1200" baseline="0" dirty="0">
                <a:solidFill>
                  <a:schemeClr val="tx1"/>
                </a:solidFill>
                <a:latin typeface="Times New Roman" pitchFamily="18" charset="0"/>
                <a:ea typeface="+mn-ea"/>
                <a:cs typeface="+mn-cs"/>
              </a:rPr>
              <a:t>This plan is based on FEMA’s </a:t>
            </a:r>
            <a:r>
              <a:rPr lang="en-US" sz="1200" b="0" i="1" u="none" strike="noStrike" kern="1200" baseline="0" dirty="0">
                <a:solidFill>
                  <a:schemeClr val="tx1"/>
                </a:solidFill>
                <a:latin typeface="Times New Roman" pitchFamily="18" charset="0"/>
                <a:ea typeface="+mn-ea"/>
                <a:cs typeface="+mn-cs"/>
              </a:rPr>
              <a:t>Regional Planning Guide</a:t>
            </a:r>
            <a:r>
              <a:rPr lang="en-US" sz="1200" b="0" i="0" u="none" strike="noStrike" kern="1200" baseline="0" dirty="0">
                <a:solidFill>
                  <a:schemeClr val="tx1"/>
                </a:solidFill>
                <a:latin typeface="Times New Roman" pitchFamily="18" charset="0"/>
                <a:ea typeface="+mn-ea"/>
                <a:cs typeface="+mn-cs"/>
              </a:rPr>
              <a:t>, which outlines the means to implement the planning process consistent with FEMA’s </a:t>
            </a:r>
            <a:r>
              <a:rPr lang="en-US" sz="1200" b="0" i="1" u="none" strike="noStrike" kern="1200" baseline="0" dirty="0">
                <a:solidFill>
                  <a:schemeClr val="tx1"/>
                </a:solidFill>
                <a:latin typeface="Times New Roman" pitchFamily="18" charset="0"/>
                <a:ea typeface="+mn-ea"/>
                <a:cs typeface="+mn-cs"/>
              </a:rPr>
              <a:t>Comprehensive Preparedness Guide (CPG) 101</a:t>
            </a:r>
            <a:r>
              <a:rPr lang="en-US" sz="1200" b="0" i="0" u="none" strike="noStrike" kern="1200" baseline="0" dirty="0">
                <a:solidFill>
                  <a:schemeClr val="tx1"/>
                </a:solidFill>
                <a:latin typeface="Times New Roman" pitchFamily="18" charset="0"/>
                <a:ea typeface="+mn-ea"/>
                <a:cs typeface="+mn-cs"/>
              </a:rPr>
              <a:t>. </a:t>
            </a:r>
          </a:p>
          <a:p>
            <a:pPr marL="228600" indent="-228600">
              <a:buAutoNum type="alphaLcPeriod" startAt="3"/>
            </a:pPr>
            <a:endParaRPr lang="en-US" sz="1200" b="0" i="0" u="none" strike="noStrike" kern="1200" baseline="0" dirty="0">
              <a:solidFill>
                <a:schemeClr val="tx1"/>
              </a:solidFill>
              <a:latin typeface="Times New Roman" pitchFamily="18" charset="0"/>
              <a:ea typeface="+mn-ea"/>
              <a:cs typeface="+mn-cs"/>
            </a:endParaRPr>
          </a:p>
          <a:p>
            <a:pPr marL="228600" indent="-228600">
              <a:buAutoNum type="alphaLcPeriod" startAt="4"/>
            </a:pPr>
            <a:r>
              <a:rPr lang="en-US" sz="1200" b="0" i="0" u="none" strike="noStrike" kern="1200" baseline="0" dirty="0">
                <a:solidFill>
                  <a:schemeClr val="tx1"/>
                </a:solidFill>
                <a:latin typeface="Times New Roman" pitchFamily="18" charset="0"/>
                <a:ea typeface="+mn-ea"/>
                <a:cs typeface="+mn-cs"/>
              </a:rPr>
              <a:t>State governments have the option to develop specific plans that are annexed to their emergency operations plans based on their assessment of the hazard risk, such as a nuclear and radiological annex. As of 2012, all regional offices, states, and Urban Areas Security Initiative locations must use the Threat and Hazard Identification and Risk Assessment process. </a:t>
            </a:r>
          </a:p>
          <a:p>
            <a:pPr marL="228600" indent="-228600">
              <a:buAutoNum type="alphaLcPeriod" startAt="4"/>
            </a:pPr>
            <a:endParaRPr lang="en-US" sz="1200" b="0" i="0" u="none" strike="noStrike" kern="1200" baseline="0" dirty="0">
              <a:solidFill>
                <a:schemeClr val="tx1"/>
              </a:solidFill>
              <a:latin typeface="Times New Roman" pitchFamily="18" charset="0"/>
              <a:ea typeface="+mn-ea"/>
              <a:cs typeface="+mn-cs"/>
            </a:endParaRPr>
          </a:p>
          <a:p>
            <a:pPr marL="228600" indent="-228600">
              <a:buAutoNum type="alphaLcPeriod" startAt="4"/>
            </a:pPr>
            <a:r>
              <a:rPr lang="en-US" sz="1200" b="0" i="0" u="none" strike="noStrike" kern="1200" baseline="0" dirty="0">
                <a:solidFill>
                  <a:schemeClr val="tx1"/>
                </a:solidFill>
                <a:latin typeface="Times New Roman" pitchFamily="18" charset="0"/>
                <a:ea typeface="+mn-ea"/>
                <a:cs typeface="+mn-cs"/>
              </a:rPr>
              <a:t>This plan is based on FEMA’s </a:t>
            </a:r>
            <a:r>
              <a:rPr lang="en-US" sz="1200" b="0" i="1" u="none" strike="noStrike" kern="1200" baseline="0" dirty="0">
                <a:solidFill>
                  <a:schemeClr val="tx1"/>
                </a:solidFill>
                <a:latin typeface="Times New Roman" pitchFamily="18" charset="0"/>
                <a:ea typeface="+mn-ea"/>
                <a:cs typeface="+mn-cs"/>
              </a:rPr>
              <a:t>Comprehensive Preparedness Guide (CPG) 101</a:t>
            </a:r>
            <a:r>
              <a:rPr lang="en-US" sz="1200" b="0" i="0" u="none" strike="noStrike" kern="1200" baseline="0" dirty="0">
                <a:solidFill>
                  <a:schemeClr val="tx1"/>
                </a:solidFill>
                <a:latin typeface="Times New Roman" pitchFamily="18" charset="0"/>
                <a:ea typeface="+mn-ea"/>
                <a:cs typeface="+mn-cs"/>
              </a:rPr>
              <a:t>.</a:t>
            </a:r>
          </a:p>
          <a:p>
            <a:pPr marL="228600" indent="-228600">
              <a:buAutoNum type="alphaLcPeriod" startAt="4"/>
            </a:pPr>
            <a:endParaRPr lang="en-US" sz="1200" b="0" i="0" u="none" strike="noStrike" kern="1200" baseline="0" dirty="0">
              <a:solidFill>
                <a:schemeClr val="tx1"/>
              </a:solidFill>
              <a:latin typeface="Times New Roman" pitchFamily="18" charset="0"/>
              <a:ea typeface="+mn-ea"/>
              <a:cs typeface="+mn-cs"/>
            </a:endParaRPr>
          </a:p>
          <a:p>
            <a:pPr marL="228600" indent="-228600">
              <a:buAutoNum type="alphaLcPeriod" startAt="4"/>
            </a:pPr>
            <a:r>
              <a:rPr lang="en-US" sz="1200" b="0" i="0" u="none" strike="noStrike" kern="1200" baseline="0" dirty="0">
                <a:solidFill>
                  <a:schemeClr val="tx1"/>
                </a:solidFill>
                <a:latin typeface="Times New Roman" pitchFamily="18" charset="0"/>
                <a:ea typeface="+mn-ea"/>
                <a:cs typeface="+mn-cs"/>
              </a:rPr>
              <a:t>Local governments have the option to develop specific plans that are annexed to their emergency operations plans based on their assessment of the hazard risk, such as a nuclear and radiological annex. Local governments often use the Hazard Identification and Vulnerability Assessment process to develop their Hazard Mitigation Plans. </a:t>
            </a:r>
            <a:endParaRPr lang="en-US" dirty="0"/>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Nuclear/Radiological Incident Annex to the Response and Recovery Federal Interagency Operational Plans </a:t>
            </a:r>
            <a:r>
              <a:rPr lang="en-US" sz="1200" i="1" kern="1200" dirty="0">
                <a:solidFill>
                  <a:schemeClr val="tx1"/>
                </a:solidFill>
                <a:effectLst/>
                <a:latin typeface="Times New Roman" pitchFamily="18" charset="0"/>
                <a:ea typeface="+mn-ea"/>
                <a:cs typeface="+mn-cs"/>
              </a:rPr>
              <a:t>October 2016 – FINAL</a:t>
            </a:r>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Preparedness Coordination</a:t>
            </a:r>
          </a:p>
          <a:p>
            <a:r>
              <a:rPr lang="en-US" sz="1200" kern="1200" dirty="0">
                <a:solidFill>
                  <a:schemeClr val="tx1"/>
                </a:solidFill>
                <a:effectLst/>
                <a:latin typeface="Times New Roman" pitchFamily="18" charset="0"/>
                <a:ea typeface="+mn-ea"/>
                <a:cs typeface="+mn-cs"/>
              </a:rPr>
              <a:t>The Federal Radiological Preparedness Coordinating Committee </a:t>
            </a:r>
          </a:p>
          <a:p>
            <a:r>
              <a:rPr lang="en-US" sz="1200" kern="1200" dirty="0">
                <a:solidFill>
                  <a:schemeClr val="tx1"/>
                </a:solidFill>
                <a:effectLst/>
                <a:latin typeface="Times New Roman" pitchFamily="18" charset="0"/>
                <a:ea typeface="+mn-ea"/>
                <a:cs typeface="+mn-cs"/>
              </a:rPr>
              <a:t>composed of 20 federal departments, agencies, and offices that work together to ensure that the United States is prepared for radiological incidents involving nuclear or radioactive materials, including acts of terrorism.</a:t>
            </a:r>
          </a:p>
          <a:p>
            <a:r>
              <a:rPr lang="en-US" sz="1200" kern="1200" dirty="0">
                <a:solidFill>
                  <a:schemeClr val="tx1"/>
                </a:solidFill>
                <a:effectLst/>
                <a:latin typeface="Times New Roman" pitchFamily="18" charset="0"/>
                <a:ea typeface="+mn-ea"/>
                <a:cs typeface="+mn-cs"/>
              </a:rPr>
              <a:t>national-level forum for the development and coordination of radiological prevention and preparedness policies and procedures</a:t>
            </a:r>
          </a:p>
          <a:p>
            <a:r>
              <a:rPr lang="en-US" sz="1200" kern="1200" dirty="0">
                <a:solidFill>
                  <a:schemeClr val="tx1"/>
                </a:solidFill>
                <a:effectLst/>
                <a:latin typeface="Times New Roman" pitchFamily="18" charset="0"/>
                <a:ea typeface="+mn-ea"/>
                <a:cs typeface="+mn-cs"/>
              </a:rPr>
              <a:t>provides policy guidance for federal radiological Response and Recovery Mission Area activities in support of state and local government radiological emergency planning and preparedness activities coordinates research study efforts of its member agencies related to state and local government radiological emergency preparedness to ensure minimum duplication and maximum benefits to local, state, and tribal governments coordinates consequence management planning and validating requirements of each agency, reviewing integration requirements and incorporating agency specific plans, procedures, and equipment into the response system</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Radiological Emergency Preparedness Program</a:t>
            </a:r>
          </a:p>
          <a:p>
            <a:r>
              <a:rPr lang="en-US" sz="1200" kern="1200" dirty="0">
                <a:solidFill>
                  <a:schemeClr val="tx1"/>
                </a:solidFill>
                <a:effectLst/>
                <a:latin typeface="Times New Roman" pitchFamily="18" charset="0"/>
                <a:ea typeface="+mn-ea"/>
                <a:cs typeface="+mn-cs"/>
              </a:rPr>
              <a:t>coordinates the national effort to provide state and local governments with relevant and executable planning, training, and exercise guidance and policies necessary to ensure that adequate capabilities exist to protect against, mitigate the effects of, respond to, and recover from incidents involving commercial nuclear power plants</a:t>
            </a:r>
          </a:p>
          <a:p>
            <a:r>
              <a:rPr lang="en-US" sz="1200" kern="1200" dirty="0">
                <a:solidFill>
                  <a:schemeClr val="tx1"/>
                </a:solidFill>
                <a:effectLst/>
                <a:latin typeface="Times New Roman" pitchFamily="18" charset="0"/>
                <a:ea typeface="+mn-ea"/>
                <a:cs typeface="+mn-cs"/>
              </a:rPr>
              <a:t>assists state and local governments in the development and conduct of offsite radiological emergency preparedness activities within the emergency planning zones of NRC-licensed commercial nuclear power facilities.</a:t>
            </a:r>
          </a:p>
          <a:p>
            <a:r>
              <a:rPr lang="en-US" sz="1200" kern="1200" dirty="0">
                <a:solidFill>
                  <a:schemeClr val="tx1"/>
                </a:solidFill>
                <a:effectLst/>
                <a:latin typeface="Times New Roman" pitchFamily="18" charset="0"/>
                <a:ea typeface="+mn-ea"/>
                <a:cs typeface="+mn-cs"/>
              </a:rPr>
              <a:t>Activities integrate and enhance local, state, and Federal Governments’ preparedness planning and response capabilities for all types of radiological emergencies.</a:t>
            </a:r>
          </a:p>
          <a:p>
            <a:r>
              <a:rPr lang="en-US" sz="1200" kern="1200" dirty="0">
                <a:solidFill>
                  <a:schemeClr val="tx1"/>
                </a:solidFill>
                <a:effectLst/>
                <a:latin typeface="Times New Roman" pitchFamily="18" charset="0"/>
                <a:ea typeface="+mn-ea"/>
                <a:cs typeface="+mn-cs"/>
              </a:rPr>
              <a:t>Concept of Operations</a:t>
            </a:r>
          </a:p>
          <a:p>
            <a:r>
              <a:rPr lang="en-US" sz="1200" kern="1200" dirty="0">
                <a:solidFill>
                  <a:schemeClr val="tx1"/>
                </a:solidFill>
                <a:effectLst/>
                <a:latin typeface="Times New Roman" pitchFamily="18" charset="0"/>
                <a:ea typeface="+mn-ea"/>
                <a:cs typeface="+mn-cs"/>
              </a:rPr>
              <a:t>Authorities + Roles &amp; responsibilities of Federal agencies with primary authority for Federal response</a:t>
            </a:r>
          </a:p>
          <a:p>
            <a:r>
              <a:rPr lang="en-US" sz="1200" kern="1200" dirty="0">
                <a:solidFill>
                  <a:schemeClr val="tx1"/>
                </a:solidFill>
                <a:effectLst/>
                <a:latin typeface="Times New Roman" pitchFamily="18" charset="0"/>
                <a:ea typeface="+mn-ea"/>
                <a:cs typeface="+mn-cs"/>
              </a:rPr>
              <a:t>Department of Defense, Federal Bureau of Investigation, Department of Energy, Department of State, Department of Homeland Security, Environmental Protection Agency, Federal Emergency Management Agency, National Aeronautics and Space Administration, US Customs and Border Protection, Nuclear Regulatory Commission, United States Coast Guard</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Additional Federal agency capabilities</a:t>
            </a:r>
          </a:p>
          <a:p>
            <a:r>
              <a:rPr lang="en-US" sz="1200" kern="1200" dirty="0">
                <a:solidFill>
                  <a:schemeClr val="tx1"/>
                </a:solidFill>
                <a:effectLst/>
                <a:latin typeface="Times New Roman" pitchFamily="18" charset="0"/>
                <a:ea typeface="+mn-ea"/>
                <a:cs typeface="+mn-cs"/>
              </a:rPr>
              <a:t>United States Department of Agriculture (USDA), National Oceanic and Atmospheric Administration, U.S. Army Corps of Engineers, Department of Health and Human Services, Department of the Interior Occupational Safety and Health Administration, Department of Transportation, Department of Veterans Affairs</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Support and Coordination Elements </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Federal Radiological Monitoring and Assessment Center, </a:t>
            </a:r>
          </a:p>
          <a:p>
            <a:r>
              <a:rPr lang="en-US" sz="1200" kern="1200" dirty="0">
                <a:solidFill>
                  <a:schemeClr val="tx1"/>
                </a:solidFill>
                <a:effectLst/>
                <a:latin typeface="Times New Roman" pitchFamily="18" charset="0"/>
                <a:ea typeface="+mn-ea"/>
                <a:cs typeface="+mn-cs"/>
              </a:rPr>
              <a:t>Interagency Radiological Aerial Monitoring Concept of Operations</a:t>
            </a:r>
          </a:p>
          <a:p>
            <a:r>
              <a:rPr lang="en-US" sz="1200" kern="1200" dirty="0">
                <a:solidFill>
                  <a:schemeClr val="tx1"/>
                </a:solidFill>
                <a:effectLst/>
                <a:latin typeface="Times New Roman" pitchFamily="18" charset="0"/>
                <a:ea typeface="+mn-ea"/>
                <a:cs typeface="+mn-cs"/>
              </a:rPr>
              <a:t>Interagency Modeling and Atmospheric Assessment Center</a:t>
            </a:r>
          </a:p>
          <a:p>
            <a:r>
              <a:rPr lang="en-US" sz="1200" kern="1200" dirty="0">
                <a:solidFill>
                  <a:schemeClr val="tx1"/>
                </a:solidFill>
                <a:effectLst/>
                <a:latin typeface="Times New Roman" pitchFamily="18" charset="0"/>
                <a:ea typeface="+mn-ea"/>
                <a:cs typeface="+mn-cs"/>
              </a:rPr>
              <a:t>Advisory Team for Environment, Food, and Health</a:t>
            </a:r>
          </a:p>
          <a:p>
            <a:r>
              <a:rPr lang="en-US" sz="1200" kern="1200" dirty="0">
                <a:solidFill>
                  <a:schemeClr val="tx1"/>
                </a:solidFill>
                <a:effectLst/>
                <a:latin typeface="Times New Roman" pitchFamily="18" charset="0"/>
                <a:ea typeface="+mn-ea"/>
                <a:cs typeface="+mn-cs"/>
              </a:rPr>
              <a:t>Nuclear/Radiological Incident Task Force</a:t>
            </a:r>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8</a:t>
            </a:fld>
            <a:endParaRPr lang="en-US"/>
          </a:p>
        </p:txBody>
      </p:sp>
    </p:spTree>
    <p:extLst>
      <p:ext uri="{BB962C8B-B14F-4D97-AF65-F5344CB8AC3E}">
        <p14:creationId xmlns:p14="http://schemas.microsoft.com/office/powerpoint/2010/main" val="1867285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9</a:t>
            </a:fld>
            <a:endParaRPr lang="en-US"/>
          </a:p>
        </p:txBody>
      </p:sp>
    </p:spTree>
    <p:extLst>
      <p:ext uri="{BB962C8B-B14F-4D97-AF65-F5344CB8AC3E}">
        <p14:creationId xmlns:p14="http://schemas.microsoft.com/office/powerpoint/2010/main" val="505317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5413" y="25146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itle 3"/>
          <p:cNvSpPr>
            <a:spLocks noGrp="1"/>
          </p:cNvSpPr>
          <p:nvPr>
            <p:ph type="title"/>
          </p:nvPr>
        </p:nvSpPr>
        <p:spPr>
          <a:xfrm>
            <a:off x="838200" y="188268"/>
            <a:ext cx="6705600" cy="461665"/>
          </a:xfrm>
        </p:spPr>
        <p:txBody>
          <a:bodyPr/>
          <a:lstStyle/>
          <a:p>
            <a:r>
              <a:rPr lang="en-US" dirty="0"/>
              <a:t>Click to edit Master title style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1920" y="152400"/>
            <a:ext cx="640080" cy="64008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3800" y="182880"/>
            <a:ext cx="1478510" cy="502920"/>
          </a:xfrm>
          <a:prstGeom prst="rect">
            <a:avLst/>
          </a:prstGeom>
        </p:spPr>
      </p:pic>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10000" y="6172200"/>
            <a:ext cx="1531626" cy="548640"/>
          </a:xfrm>
          <a:prstGeom prst="rect">
            <a:avLst/>
          </a:prstGeom>
        </p:spPr>
      </p:pic>
    </p:spTree>
    <p:extLst>
      <p:ext uri="{BB962C8B-B14F-4D97-AF65-F5344CB8AC3E}">
        <p14:creationId xmlns:p14="http://schemas.microsoft.com/office/powerpoint/2010/main" val="8048791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64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525"/>
            <a:ext cx="1943100" cy="608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525"/>
            <a:ext cx="5676900" cy="608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7387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5588" y="9525"/>
            <a:ext cx="6094412" cy="118745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47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5588" y="9525"/>
            <a:ext cx="6094412" cy="118745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6818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154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336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pic>
        <p:nvPicPr>
          <p:cNvPr id="8" name="Picture 13" descr="Northcom.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655" y="67320"/>
            <a:ext cx="685800" cy="68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9"/>
          <p:cNvSpPr txBox="1">
            <a:spLocks noChangeArrowheads="1"/>
          </p:cNvSpPr>
          <p:nvPr userDrawn="1"/>
        </p:nvSpPr>
        <p:spPr bwMode="blackWhite">
          <a:xfrm>
            <a:off x="8774113" y="6619875"/>
            <a:ext cx="3698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50000"/>
              </a:spcBef>
              <a:defRPr/>
            </a:pPr>
            <a:fld id="{FAD2BF4C-BD78-4FAC-8BA5-A2F90EA6CE83}" type="slidenum">
              <a:rPr lang="en-US" altLang="en-US" sz="1200" smtClean="0">
                <a:solidFill>
                  <a:srgbClr val="110189"/>
                </a:solidFill>
              </a:rPr>
              <a:pPr algn="ctr" eaLnBrk="1" hangingPunct="1">
                <a:lnSpc>
                  <a:spcPct val="80000"/>
                </a:lnSpc>
                <a:spcBef>
                  <a:spcPct val="50000"/>
                </a:spcBef>
                <a:defRPr/>
              </a:pPr>
              <a:t>‹#›</a:t>
            </a:fld>
            <a:endParaRPr lang="en-US" altLang="en-US" sz="1200">
              <a:solidFill>
                <a:srgbClr val="110189"/>
              </a:solidFill>
            </a:endParaRPr>
          </a:p>
        </p:txBody>
      </p:sp>
      <p:sp>
        <p:nvSpPr>
          <p:cNvPr id="5" name="Rectangle 62"/>
          <p:cNvSpPr>
            <a:spLocks noChangeArrowheads="1"/>
          </p:cNvSpPr>
          <p:nvPr userDrawn="1"/>
        </p:nvSpPr>
        <p:spPr bwMode="auto">
          <a:xfrm>
            <a:off x="0" y="6629400"/>
            <a:ext cx="8839200" cy="95250"/>
          </a:xfrm>
          <a:prstGeom prst="rect">
            <a:avLst/>
          </a:prstGeom>
          <a:solidFill>
            <a:schemeClr val="tx2"/>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800" i="1">
              <a:solidFill>
                <a:srgbClr val="000000"/>
              </a:solidFill>
              <a:cs typeface="Times New Roman" pitchFamily="18" charset="0"/>
            </a:endParaRPr>
          </a:p>
        </p:txBody>
      </p:sp>
      <p:sp>
        <p:nvSpPr>
          <p:cNvPr id="9" name="Text Box 51"/>
          <p:cNvSpPr txBox="1">
            <a:spLocks noChangeArrowheads="1"/>
          </p:cNvSpPr>
          <p:nvPr userDrawn="1"/>
        </p:nvSpPr>
        <p:spPr bwMode="auto">
          <a:xfrm>
            <a:off x="381000" y="6567488"/>
            <a:ext cx="2667000" cy="215900"/>
          </a:xfrm>
          <a:prstGeom prst="rect">
            <a:avLst/>
          </a:prstGeom>
          <a:solidFill>
            <a:schemeClr val="bg1"/>
          </a:solidFill>
          <a:ln w="57150">
            <a:noFill/>
            <a:miter lim="800000"/>
            <a:headEnd/>
            <a:tailEnd/>
          </a:ln>
          <a:effectLst/>
        </p:spPr>
        <p:txBody>
          <a:bodyPr tIns="0" bIns="0" anchor="ctr" anchorCtr="1">
            <a:spAutoFit/>
          </a:bodyPr>
          <a:lstStyle/>
          <a:p>
            <a:pPr algn="ctr" eaLnBrk="0" hangingPunct="0">
              <a:defRPr/>
            </a:pPr>
            <a:r>
              <a:rPr lang="en-US" sz="1400" i="1" dirty="0">
                <a:solidFill>
                  <a:srgbClr val="000000"/>
                </a:solidFill>
                <a:effectLst>
                  <a:outerShdw blurRad="38100" dist="38100" dir="2700000" algn="tl">
                    <a:srgbClr val="C0C0C0"/>
                  </a:outerShdw>
                </a:effectLst>
                <a:latin typeface="Arial"/>
                <a:cs typeface="Times New Roman" pitchFamily="18" charset="0"/>
              </a:rPr>
              <a:t>NORAD and USNORTHCOM</a:t>
            </a:r>
          </a:p>
        </p:txBody>
      </p:sp>
      <p:sp>
        <p:nvSpPr>
          <p:cNvPr id="10" name="Text Box 55"/>
          <p:cNvSpPr txBox="1">
            <a:spLocks noChangeArrowheads="1"/>
          </p:cNvSpPr>
          <p:nvPr userDrawn="1"/>
        </p:nvSpPr>
        <p:spPr bwMode="auto">
          <a:xfrm>
            <a:off x="6019800" y="6567488"/>
            <a:ext cx="2209800" cy="215900"/>
          </a:xfrm>
          <a:prstGeom prst="rect">
            <a:avLst/>
          </a:prstGeom>
          <a:solidFill>
            <a:schemeClr val="bg1"/>
          </a:solidFill>
          <a:ln w="57150">
            <a:noFill/>
            <a:miter lim="800000"/>
            <a:headEnd/>
            <a:tailEnd/>
          </a:ln>
          <a:effectLst/>
        </p:spPr>
        <p:txBody>
          <a:bodyPr tIns="0" bIns="0" anchor="ctr" anchorCtr="1">
            <a:spAutoFit/>
          </a:bodyPr>
          <a:lstStyle/>
          <a:p>
            <a:pPr algn="ctr" eaLnBrk="0" hangingPunct="0">
              <a:defRPr/>
            </a:pPr>
            <a:r>
              <a:rPr lang="en-US" sz="1400" i="1" dirty="0">
                <a:solidFill>
                  <a:srgbClr val="000000"/>
                </a:solidFill>
                <a:effectLst>
                  <a:outerShdw blurRad="38100" dist="38100" dir="2700000" algn="tl">
                    <a:srgbClr val="C0C0C0"/>
                  </a:outerShdw>
                </a:effectLst>
                <a:latin typeface="Arial"/>
                <a:cs typeface="Times New Roman" pitchFamily="18" charset="0"/>
              </a:rPr>
              <a:t>We Have The Watch</a:t>
            </a:r>
          </a:p>
        </p:txBody>
      </p:sp>
      <p:sp>
        <p:nvSpPr>
          <p:cNvPr id="12290" name="Rectangle 2"/>
          <p:cNvSpPr>
            <a:spLocks noGrp="1" noChangeArrowheads="1"/>
          </p:cNvSpPr>
          <p:nvPr userDrawn="1">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userDrawn="1">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spTree>
    <p:extLst>
      <p:ext uri="{BB962C8B-B14F-4D97-AF65-F5344CB8AC3E}">
        <p14:creationId xmlns:p14="http://schemas.microsoft.com/office/powerpoint/2010/main" val="1873971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1295400"/>
            <a:ext cx="8683625" cy="5194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849190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8625" y="1133475"/>
            <a:ext cx="4265613" cy="535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6638" y="1133475"/>
            <a:ext cx="4265612" cy="535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434105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57488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3524" y="121920"/>
            <a:ext cx="640080" cy="64008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3800" y="182880"/>
            <a:ext cx="1478510" cy="502920"/>
          </a:xfrm>
          <a:prstGeom prst="rect">
            <a:avLst/>
          </a:prstGeom>
        </p:spPr>
      </p:pic>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10000" y="6172200"/>
            <a:ext cx="1531626" cy="548640"/>
          </a:xfrm>
          <a:prstGeom prst="rect">
            <a:avLst/>
          </a:prstGeom>
        </p:spPr>
      </p:pic>
    </p:spTree>
    <p:extLst>
      <p:ext uri="{BB962C8B-B14F-4D97-AF65-F5344CB8AC3E}">
        <p14:creationId xmlns:p14="http://schemas.microsoft.com/office/powerpoint/2010/main" val="2520058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00" y="1191491"/>
            <a:ext cx="8013700" cy="515389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362200" y="326737"/>
            <a:ext cx="6781800" cy="558800"/>
          </a:xfrm>
        </p:spPr>
        <p:txBody>
          <a:bodyPr/>
          <a:lstStyle>
            <a:lvl1pPr>
              <a:defRPr>
                <a:latin typeface="+mn-lt"/>
              </a:defRPr>
            </a:lvl1pPr>
          </a:lstStyle>
          <a:p>
            <a:r>
              <a:rPr lang="en-US" dirty="0"/>
              <a:t>Click to edit Master title style</a:t>
            </a:r>
          </a:p>
        </p:txBody>
      </p:sp>
      <p:sp>
        <p:nvSpPr>
          <p:cNvPr id="4" name="Slide Number Placeholder 3"/>
          <p:cNvSpPr>
            <a:spLocks noGrp="1" noChangeArrowheads="1"/>
          </p:cNvSpPr>
          <p:nvPr>
            <p:ph type="sldNum" sz="quarter" idx="10"/>
          </p:nvPr>
        </p:nvSpPr>
        <p:spPr>
          <a:xfrm>
            <a:off x="7239000" y="6400800"/>
            <a:ext cx="1905000" cy="457200"/>
          </a:xfrm>
          <a:prstGeom prst="rect">
            <a:avLst/>
          </a:prstGeom>
        </p:spPr>
        <p:txBody>
          <a:bodyPr/>
          <a:lstStyle>
            <a:lvl1pPr>
              <a:defRPr>
                <a:solidFill>
                  <a:srgbClr val="000000"/>
                </a:solidFill>
                <a:latin typeface="Arial" charset="0"/>
                <a:ea typeface="ＭＳ Ｐゴシック" charset="-128"/>
                <a:cs typeface="+mn-cs"/>
              </a:defRPr>
            </a:lvl1pPr>
          </a:lstStyle>
          <a:p>
            <a:pPr>
              <a:defRPr/>
            </a:pPr>
            <a:fld id="{1BB5B8BB-57DA-4ABE-B4CD-981BCC5AA6B3}" type="slidenum">
              <a:rPr lang="en-US" sz="1800" b="0"/>
              <a:pPr>
                <a:defRPr/>
              </a:pPr>
              <a:t>‹#›</a:t>
            </a:fld>
            <a:endParaRPr lang="en-US" sz="1800" b="0"/>
          </a:p>
        </p:txBody>
      </p:sp>
    </p:spTree>
    <p:extLst>
      <p:ext uri="{BB962C8B-B14F-4D97-AF65-F5344CB8AC3E}">
        <p14:creationId xmlns:p14="http://schemas.microsoft.com/office/powerpoint/2010/main" val="3955100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b="1"/>
            </a:lvl1pPr>
          </a:lstStyle>
          <a:p>
            <a:pPr>
              <a:defRPr/>
            </a:pPr>
            <a:endParaRPr lang="en-US" sz="1800" dirty="0">
              <a:solidFill>
                <a:srgbClr val="000082"/>
              </a:solidFill>
              <a:latin typeface="Arial"/>
              <a:cs typeface="Arial" charset="0"/>
            </a:endParaRPr>
          </a:p>
        </p:txBody>
      </p:sp>
    </p:spTree>
    <p:extLst>
      <p:ext uri="{BB962C8B-B14F-4D97-AF65-F5344CB8AC3E}">
        <p14:creationId xmlns:p14="http://schemas.microsoft.com/office/powerpoint/2010/main" val="185365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178" y="121865"/>
            <a:ext cx="640135" cy="640135"/>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3800" y="152400"/>
            <a:ext cx="1475360" cy="506012"/>
          </a:xfrm>
          <a:prstGeom prst="rect">
            <a:avLst/>
          </a:prstGeom>
        </p:spPr>
      </p:pic>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43398" y="6233112"/>
            <a:ext cx="1530229" cy="548688"/>
          </a:xfrm>
          <a:prstGeom prst="rect">
            <a:avLst/>
          </a:prstGeom>
        </p:spPr>
      </p:pic>
    </p:spTree>
    <p:extLst>
      <p:ext uri="{BB962C8B-B14F-4D97-AF65-F5344CB8AC3E}">
        <p14:creationId xmlns:p14="http://schemas.microsoft.com/office/powerpoint/2010/main" val="405066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 y="121865"/>
            <a:ext cx="640135" cy="640135"/>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3800" y="152400"/>
            <a:ext cx="1475360" cy="512108"/>
          </a:xfrm>
          <a:prstGeom prst="rect">
            <a:avLst/>
          </a:prstGeom>
        </p:spPr>
      </p:pic>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97675" y="6227016"/>
            <a:ext cx="1536325" cy="554784"/>
          </a:xfrm>
          <a:prstGeom prst="rect">
            <a:avLst/>
          </a:prstGeom>
        </p:spPr>
      </p:pic>
    </p:spTree>
    <p:extLst>
      <p:ext uri="{BB962C8B-B14F-4D97-AF65-F5344CB8AC3E}">
        <p14:creationId xmlns:p14="http://schemas.microsoft.com/office/powerpoint/2010/main" val="8994356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7253" y="55982"/>
            <a:ext cx="8229600" cy="764088"/>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 y="121865"/>
            <a:ext cx="640135" cy="640135"/>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16240" y="152400"/>
            <a:ext cx="1475360" cy="512108"/>
          </a:xfrm>
          <a:prstGeom prst="rect">
            <a:avLst/>
          </a:prstGeom>
        </p:spPr>
      </p:pic>
    </p:spTree>
    <p:extLst>
      <p:ext uri="{BB962C8B-B14F-4D97-AF65-F5344CB8AC3E}">
        <p14:creationId xmlns:p14="http://schemas.microsoft.com/office/powerpoint/2010/main" val="73684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38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83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83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30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13"/>
          <p:cNvSpPr>
            <a:spLocks noGrp="1" noChangeArrowheads="1"/>
          </p:cNvSpPr>
          <p:nvPr>
            <p:ph type="title"/>
          </p:nvPr>
        </p:nvSpPr>
        <p:spPr bwMode="auto">
          <a:xfrm>
            <a:off x="838200" y="188268"/>
            <a:ext cx="7164388"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dirty="0"/>
              <a:t>Click to edit Master title style</a:t>
            </a:r>
          </a:p>
        </p:txBody>
      </p:sp>
      <p:sp>
        <p:nvSpPr>
          <p:cNvPr id="1038" name="Rectangle 14"/>
          <p:cNvSpPr>
            <a:spLocks noChangeArrowheads="1"/>
          </p:cNvSpPr>
          <p:nvPr/>
        </p:nvSpPr>
        <p:spPr bwMode="auto">
          <a:xfrm>
            <a:off x="0" y="762000"/>
            <a:ext cx="9144000" cy="81343"/>
          </a:xfrm>
          <a:prstGeom prst="rect">
            <a:avLst/>
          </a:prstGeom>
          <a:gradFill rotWithShape="0">
            <a:gsLst>
              <a:gs pos="0">
                <a:srgbClr val="FFFFFF"/>
              </a:gs>
              <a:gs pos="100000">
                <a:srgbClr val="000066"/>
              </a:gs>
            </a:gsLst>
            <a:lin ang="0" scaled="1"/>
          </a:gradFill>
          <a:ln w="9525">
            <a:noFill/>
            <a:miter lim="800000"/>
            <a:headEnd/>
            <a:tailEnd/>
          </a:ln>
          <a:effectLst/>
        </p:spPr>
        <p:txBody>
          <a:bodyPr wrap="none" anchor="ctr"/>
          <a:lstStyle/>
          <a:p>
            <a:pPr>
              <a:defRPr/>
            </a:pPr>
            <a:endParaRPr lang="en-US" b="0" dirty="0">
              <a:solidFill>
                <a:srgbClr val="000000"/>
              </a:solidFill>
              <a:latin typeface="Times New Roman" pitchFamily="18" charset="0"/>
            </a:endParaRPr>
          </a:p>
        </p:txBody>
      </p:sp>
      <p:sp>
        <p:nvSpPr>
          <p:cNvPr id="1040" name="Text Box 16"/>
          <p:cNvSpPr txBox="1">
            <a:spLocks noChangeArrowheads="1"/>
          </p:cNvSpPr>
          <p:nvPr/>
        </p:nvSpPr>
        <p:spPr bwMode="auto">
          <a:xfrm>
            <a:off x="8610600" y="6597650"/>
            <a:ext cx="457200" cy="184150"/>
          </a:xfrm>
          <a:prstGeom prst="rect">
            <a:avLst/>
          </a:prstGeom>
          <a:noFill/>
          <a:ln w="9525">
            <a:noFill/>
            <a:miter lim="800000"/>
            <a:headEnd/>
            <a:tailEnd/>
          </a:ln>
          <a:effectLst/>
        </p:spPr>
        <p:txBody>
          <a:bodyPr>
            <a:spAutoFit/>
          </a:bodyPr>
          <a:lstStyle/>
          <a:p>
            <a:pPr algn="r" eaLnBrk="0" hangingPunct="0">
              <a:spcBef>
                <a:spcPct val="50000"/>
              </a:spcBef>
              <a:defRPr/>
            </a:pPr>
            <a:fld id="{33DF493E-C88E-4813-8BA4-9CAB5DFBFDE8}" type="slidenum">
              <a:rPr lang="en-US" sz="600" b="0">
                <a:solidFill>
                  <a:srgbClr val="000000"/>
                </a:solidFill>
                <a:latin typeface="Times New Roman" pitchFamily="18" charset="0"/>
              </a:rPr>
              <a:pPr algn="r" eaLnBrk="0" hangingPunct="0">
                <a:spcBef>
                  <a:spcPct val="50000"/>
                </a:spcBef>
                <a:defRPr/>
              </a:pPr>
              <a:t>‹#›</a:t>
            </a:fld>
            <a:endParaRPr lang="en-US" b="0" dirty="0">
              <a:solidFill>
                <a:srgbClr val="000000"/>
              </a:solidFill>
              <a:latin typeface="Times New Roman" pitchFamily="18" charset="0"/>
            </a:endParaRPr>
          </a:p>
        </p:txBody>
      </p:sp>
    </p:spTree>
    <p:extLst>
      <p:ext uri="{BB962C8B-B14F-4D97-AF65-F5344CB8AC3E}">
        <p14:creationId xmlns:p14="http://schemas.microsoft.com/office/powerpoint/2010/main" val="50596937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8" r:id="rId14"/>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16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b="1">
          <a:solidFill>
            <a:schemeClr val="tx1"/>
          </a:solidFill>
          <a:latin typeface="+mn-lt"/>
        </a:defRPr>
      </a:lvl2pPr>
      <a:lvl3pPr marL="1143000" indent="-228600" algn="l" rtl="0" eaLnBrk="0" fontAlgn="base" hangingPunct="0">
        <a:spcBef>
          <a:spcPct val="20000"/>
        </a:spcBef>
        <a:spcAft>
          <a:spcPct val="0"/>
        </a:spcAft>
        <a:buChar char="•"/>
        <a:defRPr sz="1200" b="1">
          <a:solidFill>
            <a:schemeClr val="tx1"/>
          </a:solidFill>
          <a:latin typeface="+mn-lt"/>
        </a:defRPr>
      </a:lvl3pPr>
      <a:lvl4pPr marL="1600200" indent="-228600" algn="l" rtl="0" eaLnBrk="0" fontAlgn="base" hangingPunct="0">
        <a:spcBef>
          <a:spcPct val="20000"/>
        </a:spcBef>
        <a:spcAft>
          <a:spcPct val="0"/>
        </a:spcAft>
        <a:buChar char="–"/>
        <a:defRPr sz="12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fontAlgn="base">
        <a:spcBef>
          <a:spcPct val="20000"/>
        </a:spcBef>
        <a:spcAft>
          <a:spcPct val="0"/>
        </a:spcAft>
        <a:buChar char="»"/>
        <a:defRPr sz="1200" b="1">
          <a:solidFill>
            <a:schemeClr val="tx1"/>
          </a:solidFill>
          <a:latin typeface="+mn-lt"/>
        </a:defRPr>
      </a:lvl6pPr>
      <a:lvl7pPr marL="2971800" indent="-228600" algn="l" rtl="0" fontAlgn="base">
        <a:spcBef>
          <a:spcPct val="20000"/>
        </a:spcBef>
        <a:spcAft>
          <a:spcPct val="0"/>
        </a:spcAft>
        <a:buChar char="»"/>
        <a:defRPr sz="1200" b="1">
          <a:solidFill>
            <a:schemeClr val="tx1"/>
          </a:solidFill>
          <a:latin typeface="+mn-lt"/>
        </a:defRPr>
      </a:lvl7pPr>
      <a:lvl8pPr marL="3429000" indent="-228600" algn="l" rtl="0" fontAlgn="base">
        <a:spcBef>
          <a:spcPct val="20000"/>
        </a:spcBef>
        <a:spcAft>
          <a:spcPct val="0"/>
        </a:spcAft>
        <a:buChar char="»"/>
        <a:defRPr sz="1200" b="1">
          <a:solidFill>
            <a:schemeClr val="tx1"/>
          </a:solidFill>
          <a:latin typeface="+mn-lt"/>
        </a:defRPr>
      </a:lvl8pPr>
      <a:lvl9pPr marL="3886200" indent="-228600" algn="l" rtl="0" fontAlgn="base">
        <a:spcBef>
          <a:spcPct val="20000"/>
        </a:spcBef>
        <a:spcAft>
          <a:spcPct val="0"/>
        </a:spcAft>
        <a:buChar char="»"/>
        <a:defRPr sz="1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6" name="Picture 13" descr="Northcom.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3655" y="67320"/>
            <a:ext cx="685800" cy="68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1562100" y="0"/>
            <a:ext cx="52197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28625" y="1133475"/>
            <a:ext cx="868362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8" name="Text Box 29"/>
          <p:cNvSpPr txBox="1">
            <a:spLocks noChangeArrowheads="1"/>
          </p:cNvSpPr>
          <p:nvPr userDrawn="1"/>
        </p:nvSpPr>
        <p:spPr bwMode="blackWhite">
          <a:xfrm>
            <a:off x="8774113" y="6619875"/>
            <a:ext cx="3698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50000"/>
              </a:spcBef>
              <a:defRPr/>
            </a:pPr>
            <a:fld id="{D814BD8E-2633-44EB-81F2-BB43B38FE656}" type="slidenum">
              <a:rPr lang="en-US" altLang="en-US" sz="1200" smtClean="0">
                <a:solidFill>
                  <a:srgbClr val="110189"/>
                </a:solidFill>
              </a:rPr>
              <a:pPr algn="ctr" eaLnBrk="1" hangingPunct="1">
                <a:lnSpc>
                  <a:spcPct val="80000"/>
                </a:lnSpc>
                <a:spcBef>
                  <a:spcPct val="50000"/>
                </a:spcBef>
                <a:defRPr/>
              </a:pPr>
              <a:t>‹#›</a:t>
            </a:fld>
            <a:endParaRPr lang="en-US" altLang="en-US" sz="1200">
              <a:solidFill>
                <a:srgbClr val="110189"/>
              </a:solidFill>
            </a:endParaRPr>
          </a:p>
        </p:txBody>
      </p:sp>
      <p:sp>
        <p:nvSpPr>
          <p:cNvPr id="1029" name="Rectangle 62"/>
          <p:cNvSpPr>
            <a:spLocks noChangeArrowheads="1"/>
          </p:cNvSpPr>
          <p:nvPr userDrawn="1"/>
        </p:nvSpPr>
        <p:spPr bwMode="auto">
          <a:xfrm>
            <a:off x="0" y="6629400"/>
            <a:ext cx="8839200" cy="95250"/>
          </a:xfrm>
          <a:prstGeom prst="rect">
            <a:avLst/>
          </a:prstGeom>
          <a:solidFill>
            <a:schemeClr val="tx2"/>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800" i="1">
              <a:solidFill>
                <a:srgbClr val="000000"/>
              </a:solidFill>
              <a:cs typeface="Times New Roman" pitchFamily="18" charset="0"/>
            </a:endParaRPr>
          </a:p>
        </p:txBody>
      </p:sp>
      <p:sp>
        <p:nvSpPr>
          <p:cNvPr id="35" name="Text Box 51"/>
          <p:cNvSpPr txBox="1">
            <a:spLocks noChangeArrowheads="1"/>
          </p:cNvSpPr>
          <p:nvPr userDrawn="1"/>
        </p:nvSpPr>
        <p:spPr bwMode="auto">
          <a:xfrm>
            <a:off x="381000" y="6567488"/>
            <a:ext cx="2667000" cy="215900"/>
          </a:xfrm>
          <a:prstGeom prst="rect">
            <a:avLst/>
          </a:prstGeom>
          <a:solidFill>
            <a:schemeClr val="bg1"/>
          </a:solidFill>
          <a:ln w="57150">
            <a:noFill/>
            <a:miter lim="800000"/>
            <a:headEnd/>
            <a:tailEnd/>
          </a:ln>
          <a:effectLst/>
        </p:spPr>
        <p:txBody>
          <a:bodyPr tIns="0" bIns="0" anchor="ctr" anchorCtr="1">
            <a:spAutoFit/>
          </a:bodyPr>
          <a:lstStyle/>
          <a:p>
            <a:pPr algn="ctr" eaLnBrk="0" hangingPunct="0">
              <a:defRPr/>
            </a:pPr>
            <a:r>
              <a:rPr lang="en-US" sz="1400" i="1" dirty="0">
                <a:solidFill>
                  <a:srgbClr val="000000"/>
                </a:solidFill>
                <a:effectLst>
                  <a:outerShdw blurRad="38100" dist="38100" dir="2700000" algn="tl">
                    <a:srgbClr val="C0C0C0"/>
                  </a:outerShdw>
                </a:effectLst>
                <a:latin typeface="Arial"/>
                <a:cs typeface="Times New Roman" pitchFamily="18" charset="0"/>
              </a:rPr>
              <a:t>NORAD and USNORTHCOM</a:t>
            </a:r>
          </a:p>
        </p:txBody>
      </p:sp>
      <p:sp>
        <p:nvSpPr>
          <p:cNvPr id="36" name="Text Box 55"/>
          <p:cNvSpPr txBox="1">
            <a:spLocks noChangeArrowheads="1"/>
          </p:cNvSpPr>
          <p:nvPr userDrawn="1"/>
        </p:nvSpPr>
        <p:spPr bwMode="auto">
          <a:xfrm>
            <a:off x="6019800" y="6567488"/>
            <a:ext cx="2209800" cy="215900"/>
          </a:xfrm>
          <a:prstGeom prst="rect">
            <a:avLst/>
          </a:prstGeom>
          <a:solidFill>
            <a:schemeClr val="bg1"/>
          </a:solidFill>
          <a:ln w="57150">
            <a:noFill/>
            <a:miter lim="800000"/>
            <a:headEnd/>
            <a:tailEnd/>
          </a:ln>
          <a:effectLst/>
        </p:spPr>
        <p:txBody>
          <a:bodyPr tIns="0" bIns="0" anchor="ctr" anchorCtr="1">
            <a:spAutoFit/>
          </a:bodyPr>
          <a:lstStyle/>
          <a:p>
            <a:pPr algn="ctr" eaLnBrk="0" hangingPunct="0">
              <a:defRPr/>
            </a:pPr>
            <a:r>
              <a:rPr lang="en-US" sz="1400" i="1" dirty="0">
                <a:solidFill>
                  <a:srgbClr val="000000"/>
                </a:solidFill>
                <a:effectLst>
                  <a:outerShdw blurRad="38100" dist="38100" dir="2700000" algn="tl">
                    <a:srgbClr val="C0C0C0"/>
                  </a:outerShdw>
                </a:effectLst>
                <a:latin typeface="Arial"/>
                <a:cs typeface="Times New Roman" pitchFamily="18" charset="0"/>
              </a:rPr>
              <a:t>We Have The Watch</a:t>
            </a:r>
          </a:p>
        </p:txBody>
      </p:sp>
    </p:spTree>
    <p:extLst>
      <p:ext uri="{BB962C8B-B14F-4D97-AF65-F5344CB8AC3E}">
        <p14:creationId xmlns:p14="http://schemas.microsoft.com/office/powerpoint/2010/main" val="135104732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5670"/>
            <a:ext cx="7772400" cy="954107"/>
          </a:xfrm>
        </p:spPr>
        <p:txBody>
          <a:bodyPr/>
          <a:lstStyle/>
          <a:p>
            <a:r>
              <a:rPr lang="en-US" sz="2800" dirty="0">
                <a:solidFill>
                  <a:srgbClr val="37348E"/>
                </a:solidFill>
                <a:cs typeface="Arial" pitchFamily="34" charset="0"/>
              </a:rPr>
              <a:t>DOE/NNSA Response to a </a:t>
            </a:r>
            <a:br>
              <a:rPr lang="en-US" sz="2800" dirty="0">
                <a:solidFill>
                  <a:srgbClr val="37348E"/>
                </a:solidFill>
                <a:cs typeface="Arial" pitchFamily="34" charset="0"/>
              </a:rPr>
            </a:br>
            <a:r>
              <a:rPr lang="en-US" sz="2800" dirty="0">
                <a:solidFill>
                  <a:srgbClr val="37348E"/>
                </a:solidFill>
                <a:cs typeface="Arial" pitchFamily="34" charset="0"/>
              </a:rPr>
              <a:t>Nuclear/Radiological Incident</a:t>
            </a:r>
            <a:endParaRPr lang="en-US" sz="2800" dirty="0"/>
          </a:p>
        </p:txBody>
      </p:sp>
      <p:sp>
        <p:nvSpPr>
          <p:cNvPr id="3" name="Subtitle 2"/>
          <p:cNvSpPr>
            <a:spLocks noGrp="1"/>
          </p:cNvSpPr>
          <p:nvPr>
            <p:ph type="subTitle" idx="1"/>
          </p:nvPr>
        </p:nvSpPr>
        <p:spPr>
          <a:xfrm>
            <a:off x="1371600" y="3657600"/>
            <a:ext cx="6400800" cy="1752600"/>
          </a:xfrm>
        </p:spPr>
        <p:txBody>
          <a:bodyPr/>
          <a:lstStyle/>
          <a:p>
            <a:r>
              <a:rPr lang="en-US" sz="2400" dirty="0">
                <a:solidFill>
                  <a:srgbClr val="37348E"/>
                </a:solidFill>
                <a:cs typeface="Arial" pitchFamily="34" charset="0"/>
              </a:rPr>
              <a:t>John Crapo</a:t>
            </a:r>
          </a:p>
          <a:p>
            <a:r>
              <a:rPr lang="en-US" sz="2400" dirty="0">
                <a:solidFill>
                  <a:srgbClr val="37348E"/>
                </a:solidFill>
                <a:cs typeface="Arial" pitchFamily="34" charset="0"/>
              </a:rPr>
              <a:t>Office of Nuclear Incident </a:t>
            </a:r>
          </a:p>
          <a:p>
            <a:r>
              <a:rPr lang="en-US" sz="2400" dirty="0">
                <a:solidFill>
                  <a:srgbClr val="37348E"/>
                </a:solidFill>
                <a:cs typeface="Arial" pitchFamily="34" charset="0"/>
              </a:rPr>
              <a:t>National Nuclear Security Administration</a:t>
            </a:r>
          </a:p>
          <a:p>
            <a:r>
              <a:rPr lang="en-US" sz="2400" dirty="0">
                <a:solidFill>
                  <a:srgbClr val="37348E"/>
                </a:solidFill>
                <a:cs typeface="Arial" pitchFamily="34" charset="0"/>
              </a:rPr>
              <a:t>U. S. Department of Energy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88268"/>
            <a:ext cx="6629400" cy="461665"/>
          </a:xfrm>
        </p:spPr>
        <p:txBody>
          <a:bodyPr>
            <a:noAutofit/>
          </a:bodyPr>
          <a:lstStyle/>
          <a:p>
            <a:r>
              <a:rPr lang="en-US" dirty="0"/>
              <a:t>Model</a:t>
            </a:r>
          </a:p>
        </p:txBody>
      </p:sp>
      <p:sp>
        <p:nvSpPr>
          <p:cNvPr id="3" name="Content Placeholder 2"/>
          <p:cNvSpPr>
            <a:spLocks noGrp="1"/>
          </p:cNvSpPr>
          <p:nvPr>
            <p:ph sz="half" idx="1"/>
          </p:nvPr>
        </p:nvSpPr>
        <p:spPr>
          <a:xfrm>
            <a:off x="507270" y="1676400"/>
            <a:ext cx="3886200" cy="2766808"/>
          </a:xfrm>
          <a:solidFill>
            <a:schemeClr val="accent1">
              <a:lumMod val="40000"/>
              <a:lumOff val="60000"/>
            </a:schemeClr>
          </a:solidFill>
          <a:ln>
            <a:solidFill>
              <a:schemeClr val="tx2"/>
            </a:solidFill>
          </a:ln>
        </p:spPr>
        <p:txBody>
          <a:bodyPr>
            <a:normAutofit/>
          </a:bodyPr>
          <a:lstStyle/>
          <a:p>
            <a:r>
              <a:rPr lang="en-US" sz="1800" b="0" dirty="0"/>
              <a:t>Transport and diffusion models simulate the release and predict the extent of the hazard. </a:t>
            </a:r>
          </a:p>
          <a:p>
            <a:r>
              <a:rPr lang="en-US" sz="1800" b="0" dirty="0"/>
              <a:t>3-D modeling system with continuous representation of terrain.</a:t>
            </a:r>
          </a:p>
          <a:p>
            <a:r>
              <a:rPr lang="en-US" sz="1800" b="0" dirty="0"/>
              <a:t>Combines the model with data collected from the field and real-time meteorological conditions.  </a:t>
            </a:r>
          </a:p>
          <a:p>
            <a:pPr marL="0" indent="0">
              <a:buNone/>
            </a:pPr>
            <a:endParaRPr lang="en-US" sz="1800" b="0" dirty="0"/>
          </a:p>
        </p:txBody>
      </p:sp>
      <p:pic>
        <p:nvPicPr>
          <p:cNvPr id="5" name="Picture 7" descr="NARACOpsCenterPhoto1"/>
          <p:cNvPicPr>
            <a:picLocks noChangeAspect="1" noChangeArrowheads="1"/>
          </p:cNvPicPr>
          <p:nvPr/>
        </p:nvPicPr>
        <p:blipFill>
          <a:blip r:embed="rId3" cstate="email">
            <a:lum bright="12000" contrast="12000"/>
            <a:extLst>
              <a:ext uri="{28A0092B-C50C-407E-A947-70E740481C1C}">
                <a14:useLocalDpi xmlns:a14="http://schemas.microsoft.com/office/drawing/2010/main"/>
              </a:ext>
            </a:extLst>
          </a:blip>
          <a:srcRect/>
          <a:stretch>
            <a:fillRect/>
          </a:stretch>
        </p:blipFill>
        <p:spPr bwMode="auto">
          <a:xfrm>
            <a:off x="4685401" y="1752600"/>
            <a:ext cx="4120743" cy="2727046"/>
          </a:xfrm>
          <a:prstGeom prst="rect">
            <a:avLst/>
          </a:prstGeom>
          <a:noFill/>
          <a:ln w="9525">
            <a:solidFill>
              <a:schemeClr val="tx2"/>
            </a:solidFill>
            <a:miter lim="800000"/>
            <a:headEnd/>
            <a:tailEnd/>
          </a:ln>
        </p:spPr>
      </p:pic>
      <p:sp>
        <p:nvSpPr>
          <p:cNvPr id="4" name="TextBox 3"/>
          <p:cNvSpPr txBox="1"/>
          <p:nvPr/>
        </p:nvSpPr>
        <p:spPr>
          <a:xfrm>
            <a:off x="464126" y="990600"/>
            <a:ext cx="8298874" cy="461665"/>
          </a:xfrm>
          <a:prstGeom prst="rect">
            <a:avLst/>
          </a:prstGeom>
          <a:noFill/>
          <a:ln>
            <a:solidFill>
              <a:schemeClr val="bg1"/>
            </a:solidFill>
          </a:ln>
        </p:spPr>
        <p:txBody>
          <a:bodyPr wrap="square" rtlCol="0">
            <a:spAutoFit/>
          </a:bodyPr>
          <a:lstStyle/>
          <a:p>
            <a:pPr algn="ctr"/>
            <a:r>
              <a:rPr lang="en-US" dirty="0"/>
              <a:t>National Atmospheric Release Advisory Center(NARAC)</a:t>
            </a:r>
          </a:p>
        </p:txBody>
      </p:sp>
      <p:sp>
        <p:nvSpPr>
          <p:cNvPr id="6" name="Rectangle 5"/>
          <p:cNvSpPr/>
          <p:nvPr/>
        </p:nvSpPr>
        <p:spPr>
          <a:xfrm>
            <a:off x="464126" y="4648200"/>
            <a:ext cx="8342018" cy="1815882"/>
          </a:xfrm>
          <a:prstGeom prst="rect">
            <a:avLst/>
          </a:prstGeom>
        </p:spPr>
        <p:txBody>
          <a:bodyPr wrap="square">
            <a:spAutoFit/>
          </a:bodyPr>
          <a:lstStyle/>
          <a:p>
            <a:pPr>
              <a:spcBef>
                <a:spcPts val="0"/>
              </a:spcBef>
              <a:spcAft>
                <a:spcPts val="0"/>
              </a:spcAft>
            </a:pPr>
            <a:r>
              <a:rPr lang="en-US" sz="1600" b="0" i="1" dirty="0">
                <a:latin typeface="+mn-lt"/>
                <a:ea typeface="Times New Roman" panose="02020603050405020304" pitchFamily="18" charset="0"/>
              </a:rPr>
              <a:t>The </a:t>
            </a:r>
            <a:r>
              <a:rPr lang="en-US" sz="1600" b="0" i="1" dirty="0">
                <a:latin typeface="+mn-lt"/>
              </a:rPr>
              <a:t>Interagency Modeling and Atmospheric Assessment Center (</a:t>
            </a:r>
            <a:r>
              <a:rPr lang="en-US" sz="1600" b="0" i="1" dirty="0">
                <a:latin typeface="+mn-lt"/>
                <a:ea typeface="Times New Roman" panose="02020603050405020304" pitchFamily="18" charset="0"/>
              </a:rPr>
              <a:t>IMAAC) is responsible for the production, coordination, and dissemination of consequence predictions for atmospheric hazardous material releases during</a:t>
            </a:r>
            <a:r>
              <a:rPr lang="en-US" sz="1600" b="0" i="1" dirty="0">
                <a:solidFill>
                  <a:srgbClr val="000000"/>
                </a:solidFill>
                <a:latin typeface="+mn-lt"/>
                <a:ea typeface="Times New Roman" panose="02020603050405020304" pitchFamily="18" charset="0"/>
              </a:rPr>
              <a:t> actual or potential incidents requiring Federal coordination.  Th</a:t>
            </a:r>
            <a:r>
              <a:rPr lang="en-US" sz="1600" b="0" i="1" dirty="0">
                <a:latin typeface="+mn-lt"/>
                <a:ea typeface="Times New Roman" panose="02020603050405020304" pitchFamily="18" charset="0"/>
              </a:rPr>
              <a:t>e IMAAC generates the single Federal prediction of atmospheric dispersions and their consequences utilizing the best available resources from the Federal Government.  </a:t>
            </a:r>
            <a:r>
              <a:rPr lang="en-US" sz="1600" b="0" i="1" dirty="0">
                <a:latin typeface="+mn-lt"/>
              </a:rPr>
              <a:t>NARAC is the primary provider of radiological/nuclear plume modeling for the IMAAC</a:t>
            </a:r>
            <a:endParaRPr lang="en-US" sz="1600" b="0" i="1" dirty="0">
              <a:effectLst/>
              <a:latin typeface="+mn-lt"/>
              <a:ea typeface="Times New Roman" panose="02020603050405020304" pitchFamily="18" charset="0"/>
            </a:endParaRPr>
          </a:p>
        </p:txBody>
      </p:sp>
    </p:spTree>
    <p:extLst>
      <p:ext uri="{BB962C8B-B14F-4D97-AF65-F5344CB8AC3E}">
        <p14:creationId xmlns:p14="http://schemas.microsoft.com/office/powerpoint/2010/main" val="3860782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50" name="Text Box 6"/>
          <p:cNvSpPr txBox="1">
            <a:spLocks noChangeArrowheads="1"/>
          </p:cNvSpPr>
          <p:nvPr/>
        </p:nvSpPr>
        <p:spPr bwMode="auto">
          <a:xfrm>
            <a:off x="609600" y="4772561"/>
            <a:ext cx="7924800" cy="1323439"/>
          </a:xfrm>
          <a:prstGeom prst="rect">
            <a:avLst/>
          </a:prstGeom>
          <a:solidFill>
            <a:schemeClr val="accent1">
              <a:lumMod val="60000"/>
              <a:lumOff val="40000"/>
            </a:schemeClr>
          </a:solidFill>
          <a:ln w="9525">
            <a:noFill/>
            <a:miter lim="800000"/>
            <a:headEnd/>
            <a:tailEnd/>
          </a:ln>
          <a:effectLst/>
        </p:spPr>
        <p:txBody>
          <a:bodyPr wrap="square">
            <a:spAutoFit/>
          </a:bodyPr>
          <a:lstStyle/>
          <a:p>
            <a:pPr marL="285750" lvl="0" indent="-285750">
              <a:buFont typeface="Arial" panose="020B0604020202020204" pitchFamily="34" charset="0"/>
              <a:buChar char="•"/>
            </a:pPr>
            <a:r>
              <a:rPr lang="en-US" sz="1600" b="0" dirty="0"/>
              <a:t>Regionally-based asset located at 9 DOE and NNSA sites throughout the country</a:t>
            </a:r>
          </a:p>
          <a:p>
            <a:pPr marL="285750" lvl="0" indent="-285750">
              <a:buFont typeface="Arial" panose="020B0604020202020204" pitchFamily="34" charset="0"/>
              <a:buChar char="•"/>
            </a:pPr>
            <a:r>
              <a:rPr lang="en-US" sz="1600" b="0" dirty="0"/>
              <a:t>Provides advice and radiological assistance for incidents involving radioactive materials that pose a threat to the public or the environment.  </a:t>
            </a:r>
          </a:p>
          <a:p>
            <a:pPr marL="285750" lvl="0" indent="-285750">
              <a:buFont typeface="Arial" panose="020B0604020202020204" pitchFamily="34" charset="0"/>
              <a:buChar char="•"/>
            </a:pPr>
            <a:r>
              <a:rPr lang="en-US" sz="1600" b="0" dirty="0"/>
              <a:t>Provides field deployable teams of health physics professionals equipped to conduct radiological search, monitoring, and assessment activities.</a:t>
            </a:r>
          </a:p>
        </p:txBody>
      </p:sp>
      <p:pic>
        <p:nvPicPr>
          <p:cNvPr id="1153034" name="Picture 8" descr="RAP Map"/>
          <p:cNvPicPr>
            <a:picLocks noChangeAspect="1" noChangeArrowheads="1"/>
          </p:cNvPicPr>
          <p:nvPr/>
        </p:nvPicPr>
        <p:blipFill>
          <a:blip r:embed="rId4" cstate="print"/>
          <a:srcRect/>
          <a:stretch>
            <a:fillRect/>
          </a:stretch>
        </p:blipFill>
        <p:spPr bwMode="auto">
          <a:xfrm>
            <a:off x="1828800" y="1600200"/>
            <a:ext cx="5562600" cy="3095837"/>
          </a:xfrm>
          <a:prstGeom prst="rect">
            <a:avLst/>
          </a:prstGeom>
          <a:noFill/>
          <a:ln w="9525">
            <a:noFill/>
            <a:miter lim="800000"/>
            <a:headEnd/>
            <a:tailEnd/>
          </a:ln>
        </p:spPr>
      </p:pic>
      <p:pic>
        <p:nvPicPr>
          <p:cNvPr id="1153037" name="Picture 11" descr="rapnatllogo"/>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74488" y="1404724"/>
            <a:ext cx="996950" cy="531812"/>
          </a:xfrm>
          <a:prstGeom prst="rect">
            <a:avLst/>
          </a:prstGeom>
          <a:noFill/>
          <a:ln w="9525">
            <a:noFill/>
            <a:miter lim="800000"/>
            <a:headEnd/>
            <a:tailEnd/>
          </a:ln>
        </p:spPr>
      </p:pic>
      <p:sp>
        <p:nvSpPr>
          <p:cNvPr id="2" name="TextBox 1"/>
          <p:cNvSpPr txBox="1"/>
          <p:nvPr/>
        </p:nvSpPr>
        <p:spPr>
          <a:xfrm>
            <a:off x="1569511" y="943059"/>
            <a:ext cx="6004977" cy="461665"/>
          </a:xfrm>
          <a:prstGeom prst="rect">
            <a:avLst/>
          </a:prstGeom>
          <a:noFill/>
        </p:spPr>
        <p:txBody>
          <a:bodyPr wrap="none" rtlCol="0">
            <a:spAutoFit/>
          </a:bodyPr>
          <a:lstStyle/>
          <a:p>
            <a:pPr algn="ctr"/>
            <a:r>
              <a:rPr lang="en-US" b="1" dirty="0"/>
              <a:t>Radiological Assistance Program (RAP)</a:t>
            </a:r>
          </a:p>
        </p:txBody>
      </p:sp>
      <p:sp>
        <p:nvSpPr>
          <p:cNvPr id="4" name="Title 3"/>
          <p:cNvSpPr>
            <a:spLocks noGrp="1"/>
          </p:cNvSpPr>
          <p:nvPr>
            <p:ph type="title"/>
          </p:nvPr>
        </p:nvSpPr>
        <p:spPr>
          <a:xfrm>
            <a:off x="609600" y="188267"/>
            <a:ext cx="7164388" cy="461665"/>
          </a:xfrm>
        </p:spPr>
        <p:txBody>
          <a:bodyPr/>
          <a:lstStyle/>
          <a:p>
            <a:r>
              <a:rPr lang="en-US" dirty="0"/>
              <a:t>Measure/Preliminary Assessment</a:t>
            </a:r>
          </a:p>
        </p:txBody>
      </p:sp>
    </p:spTree>
    <p:custDataLst>
      <p:tags r:id="rId1"/>
    </p:custDataLst>
    <p:extLst>
      <p:ext uri="{BB962C8B-B14F-4D97-AF65-F5344CB8AC3E}">
        <p14:creationId xmlns:p14="http://schemas.microsoft.com/office/powerpoint/2010/main" val="37340408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268"/>
            <a:ext cx="6629400" cy="461665"/>
          </a:xfrm>
        </p:spPr>
        <p:txBody>
          <a:bodyPr>
            <a:noAutofit/>
          </a:bodyPr>
          <a:lstStyle/>
          <a:p>
            <a:r>
              <a:rPr lang="en-US" dirty="0"/>
              <a:t>Measure</a:t>
            </a:r>
            <a:endParaRPr lang="en-US" sz="2000" dirty="0"/>
          </a:p>
        </p:txBody>
      </p:sp>
      <p:sp>
        <p:nvSpPr>
          <p:cNvPr id="4" name="Content Placeholder 3"/>
          <p:cNvSpPr>
            <a:spLocks noGrp="1"/>
          </p:cNvSpPr>
          <p:nvPr>
            <p:ph idx="1"/>
          </p:nvPr>
        </p:nvSpPr>
        <p:spPr>
          <a:xfrm>
            <a:off x="457200" y="2286000"/>
            <a:ext cx="3733800" cy="3733800"/>
          </a:xfrm>
          <a:solidFill>
            <a:schemeClr val="accent1">
              <a:lumMod val="40000"/>
              <a:lumOff val="60000"/>
            </a:schemeClr>
          </a:solidFill>
          <a:ln>
            <a:solidFill>
              <a:schemeClr val="tx2"/>
            </a:solidFill>
          </a:ln>
        </p:spPr>
        <p:txBody>
          <a:bodyPr>
            <a:normAutofit/>
          </a:bodyPr>
          <a:lstStyle/>
          <a:p>
            <a:r>
              <a:rPr lang="en-US" b="0" dirty="0"/>
              <a:t>The fixed-wing aircraft are deployed with the radiation detection system to collect information and determine the location of ground contamination. </a:t>
            </a:r>
          </a:p>
          <a:p>
            <a:r>
              <a:rPr lang="en-US" b="0" dirty="0"/>
              <a:t>The helicopters are used to perform detailed surveys of ground contamination. </a:t>
            </a:r>
          </a:p>
          <a:p>
            <a:r>
              <a:rPr lang="en-US" b="0" dirty="0"/>
              <a:t>Scientists are then able to rapidly develop maps of the radiological materials deposited on the ground and the potential radiation exposure to personnel in the affected areas.  </a:t>
            </a:r>
          </a:p>
        </p:txBody>
      </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2894" y="2665375"/>
            <a:ext cx="4242205" cy="3278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2585" y="1847342"/>
            <a:ext cx="2109215" cy="553669"/>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2" y="1087689"/>
            <a:ext cx="2202729" cy="921476"/>
          </a:xfrm>
          <a:prstGeom prst="rect">
            <a:avLst/>
          </a:prstGeom>
        </p:spPr>
      </p:pic>
      <p:sp>
        <p:nvSpPr>
          <p:cNvPr id="3" name="Rectangle 2"/>
          <p:cNvSpPr/>
          <p:nvPr/>
        </p:nvSpPr>
        <p:spPr>
          <a:xfrm>
            <a:off x="457200" y="1283136"/>
            <a:ext cx="5105400" cy="461665"/>
          </a:xfrm>
          <a:prstGeom prst="rect">
            <a:avLst/>
          </a:prstGeom>
        </p:spPr>
        <p:txBody>
          <a:bodyPr wrap="square">
            <a:spAutoFit/>
          </a:bodyPr>
          <a:lstStyle/>
          <a:p>
            <a:pPr algn="ctr"/>
            <a:r>
              <a:rPr lang="en-US" dirty="0"/>
              <a:t>Aerial Measuring System (AMS)</a:t>
            </a:r>
          </a:p>
        </p:txBody>
      </p:sp>
    </p:spTree>
    <p:extLst>
      <p:ext uri="{BB962C8B-B14F-4D97-AF65-F5344CB8AC3E}">
        <p14:creationId xmlns:p14="http://schemas.microsoft.com/office/powerpoint/2010/main" val="331485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188268"/>
            <a:ext cx="7164388" cy="461665"/>
          </a:xfrm>
        </p:spPr>
        <p:txBody>
          <a:bodyPr>
            <a:noAutofit/>
          </a:bodyPr>
          <a:lstStyle/>
          <a:p>
            <a:r>
              <a:rPr lang="en-US" dirty="0">
                <a:solidFill>
                  <a:schemeClr val="tx1"/>
                </a:solidFill>
              </a:rPr>
              <a:t>Measure/Assess</a:t>
            </a:r>
          </a:p>
        </p:txBody>
      </p:sp>
      <p:sp>
        <p:nvSpPr>
          <p:cNvPr id="4" name="TextBox 3"/>
          <p:cNvSpPr txBox="1"/>
          <p:nvPr/>
        </p:nvSpPr>
        <p:spPr>
          <a:xfrm>
            <a:off x="609600" y="914400"/>
            <a:ext cx="8036169" cy="461665"/>
          </a:xfrm>
          <a:prstGeom prst="rect">
            <a:avLst/>
          </a:prstGeom>
          <a:noFill/>
        </p:spPr>
        <p:txBody>
          <a:bodyPr wrap="square" rtlCol="0">
            <a:spAutoFit/>
          </a:bodyPr>
          <a:lstStyle/>
          <a:p>
            <a:r>
              <a:rPr lang="en-US" dirty="0">
                <a:solidFill>
                  <a:schemeClr val="tx1"/>
                </a:solidFill>
              </a:rPr>
              <a:t>Consequence Management Response Team (CMRT)</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76800" y="3954877"/>
            <a:ext cx="3920184" cy="205708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76800" y="1600200"/>
            <a:ext cx="3781432" cy="214197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81047" y="1600200"/>
            <a:ext cx="3786082" cy="204954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08152" y="4009374"/>
            <a:ext cx="2331872" cy="2484934"/>
          </a:xfrm>
          <a:prstGeom prst="rect">
            <a:avLst/>
          </a:prstGeom>
        </p:spPr>
      </p:pic>
    </p:spTree>
    <p:extLst>
      <p:ext uri="{BB962C8B-B14F-4D97-AF65-F5344CB8AC3E}">
        <p14:creationId xmlns:p14="http://schemas.microsoft.com/office/powerpoint/2010/main" val="175703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18771"/>
            <a:ext cx="6553201" cy="667029"/>
          </a:xfrm>
        </p:spPr>
        <p:txBody>
          <a:bodyPr>
            <a:noAutofit/>
          </a:bodyPr>
          <a:lstStyle/>
          <a:p>
            <a:r>
              <a:rPr lang="en-US" dirty="0"/>
              <a:t>Assess</a:t>
            </a:r>
          </a:p>
        </p:txBody>
      </p:sp>
      <p:sp>
        <p:nvSpPr>
          <p:cNvPr id="5" name="Rectangle 3"/>
          <p:cNvSpPr txBox="1">
            <a:spLocks noChangeArrowheads="1"/>
          </p:cNvSpPr>
          <p:nvPr/>
        </p:nvSpPr>
        <p:spPr>
          <a:xfrm>
            <a:off x="617347" y="1550735"/>
            <a:ext cx="3594557" cy="4621465"/>
          </a:xfrm>
          <a:prstGeom prst="rect">
            <a:avLst/>
          </a:prstGeom>
          <a:solidFill>
            <a:schemeClr val="accent1">
              <a:lumMod val="40000"/>
              <a:lumOff val="60000"/>
            </a:schemeClr>
          </a:solidFill>
          <a:ln>
            <a:solidFill>
              <a:schemeClr val="tx2"/>
            </a:solidFill>
          </a:ln>
        </p:spPr>
        <p:txBody>
          <a:bodyPr vert="horz" lIns="68580" tIns="34290" rIns="68580" bIns="3429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ts val="225"/>
              </a:spcAft>
            </a:pPr>
            <a:r>
              <a:rPr lang="en-US" altLang="en-US" sz="2100" b="0" dirty="0">
                <a:latin typeface="+mj-lt"/>
              </a:rPr>
              <a:t>Scientific Support</a:t>
            </a:r>
          </a:p>
          <a:p>
            <a:pPr lvl="1">
              <a:spcBef>
                <a:spcPct val="0"/>
              </a:spcBef>
              <a:spcAft>
                <a:spcPts val="225"/>
              </a:spcAft>
            </a:pPr>
            <a:r>
              <a:rPr lang="en-US" altLang="en-US" sz="1800" b="0" dirty="0">
                <a:latin typeface="+mj-lt"/>
              </a:rPr>
              <a:t>Atmospheric Modeling</a:t>
            </a:r>
          </a:p>
          <a:p>
            <a:pPr lvl="1">
              <a:spcBef>
                <a:spcPct val="0"/>
              </a:spcBef>
              <a:spcAft>
                <a:spcPts val="225"/>
              </a:spcAft>
            </a:pPr>
            <a:r>
              <a:rPr lang="en-US" altLang="en-US" sz="1800" b="0" dirty="0">
                <a:latin typeface="+mj-lt"/>
              </a:rPr>
              <a:t>Assessment Scientists</a:t>
            </a:r>
          </a:p>
          <a:p>
            <a:pPr lvl="1">
              <a:spcBef>
                <a:spcPct val="0"/>
              </a:spcBef>
              <a:spcAft>
                <a:spcPts val="225"/>
              </a:spcAft>
            </a:pPr>
            <a:r>
              <a:rPr lang="en-US" altLang="en-US" sz="1800" b="0" dirty="0">
                <a:latin typeface="+mj-lt"/>
              </a:rPr>
              <a:t>Health &amp; Safety</a:t>
            </a:r>
          </a:p>
          <a:p>
            <a:pPr lvl="1">
              <a:spcBef>
                <a:spcPct val="0"/>
              </a:spcBef>
              <a:spcAft>
                <a:spcPts val="225"/>
              </a:spcAft>
            </a:pPr>
            <a:r>
              <a:rPr lang="en-US" altLang="en-US" sz="1800" b="0" dirty="0">
                <a:latin typeface="+mj-lt"/>
              </a:rPr>
              <a:t>Aerial Measurements</a:t>
            </a:r>
          </a:p>
          <a:p>
            <a:pPr lvl="1">
              <a:spcBef>
                <a:spcPct val="0"/>
              </a:spcBef>
              <a:spcAft>
                <a:spcPts val="225"/>
              </a:spcAft>
            </a:pPr>
            <a:r>
              <a:rPr lang="en-US" altLang="en-US" sz="1800" b="0" dirty="0">
                <a:latin typeface="+mj-lt"/>
              </a:rPr>
              <a:t>Laboratory Methods</a:t>
            </a:r>
          </a:p>
          <a:p>
            <a:pPr>
              <a:spcBef>
                <a:spcPct val="0"/>
              </a:spcBef>
              <a:spcAft>
                <a:spcPts val="225"/>
              </a:spcAft>
            </a:pPr>
            <a:r>
              <a:rPr lang="en-US" altLang="en-US" sz="2100" b="0" dirty="0">
                <a:latin typeface="+mj-lt"/>
              </a:rPr>
              <a:t>Communications Support</a:t>
            </a:r>
          </a:p>
          <a:p>
            <a:pPr lvl="1">
              <a:spcAft>
                <a:spcPts val="225"/>
              </a:spcAft>
            </a:pPr>
            <a:r>
              <a:rPr lang="en-US" altLang="en-US" sz="1800" b="0" dirty="0">
                <a:latin typeface="+mj-lt"/>
              </a:rPr>
              <a:t>Bridge Lines &amp; Coordinators</a:t>
            </a:r>
          </a:p>
          <a:p>
            <a:pPr lvl="1">
              <a:spcAft>
                <a:spcPts val="225"/>
              </a:spcAft>
            </a:pPr>
            <a:r>
              <a:rPr lang="en-US" altLang="en-US" sz="1800" b="0" dirty="0">
                <a:latin typeface="+mj-lt"/>
              </a:rPr>
              <a:t>Data Management</a:t>
            </a:r>
          </a:p>
          <a:p>
            <a:pPr>
              <a:spcAft>
                <a:spcPts val="225"/>
              </a:spcAft>
            </a:pPr>
            <a:r>
              <a:rPr lang="en-US" altLang="en-US" sz="2100" b="0" dirty="0">
                <a:latin typeface="+mj-lt"/>
              </a:rPr>
              <a:t>Product Support</a:t>
            </a:r>
          </a:p>
          <a:p>
            <a:pPr lvl="1">
              <a:spcAft>
                <a:spcPts val="225"/>
              </a:spcAft>
            </a:pPr>
            <a:r>
              <a:rPr lang="en-US" altLang="en-US" sz="1800" b="0" dirty="0">
                <a:latin typeface="+mj-lt"/>
              </a:rPr>
              <a:t>GIS Specialists</a:t>
            </a:r>
          </a:p>
          <a:p>
            <a:pPr lvl="1">
              <a:spcAft>
                <a:spcPts val="225"/>
              </a:spcAft>
            </a:pPr>
            <a:r>
              <a:rPr lang="en-US" altLang="en-US" sz="1800" b="0" dirty="0">
                <a:latin typeface="+mj-lt"/>
              </a:rPr>
              <a:t>Product development and interpretation</a:t>
            </a:r>
          </a:p>
          <a:p>
            <a:pPr>
              <a:spcBef>
                <a:spcPct val="0"/>
              </a:spcBef>
            </a:pPr>
            <a:r>
              <a:rPr lang="en-US" altLang="en-US" sz="2100" b="0" dirty="0">
                <a:latin typeface="+mj-lt"/>
              </a:rPr>
              <a:t>Logistics Support</a:t>
            </a:r>
          </a:p>
          <a:p>
            <a:pPr lvl="1">
              <a:spcBef>
                <a:spcPct val="0"/>
              </a:spcBef>
            </a:pPr>
            <a:r>
              <a:rPr lang="en-US" altLang="en-US" sz="1800" b="0" dirty="0">
                <a:latin typeface="+mj-lt"/>
              </a:rPr>
              <a:t>Personnel</a:t>
            </a:r>
          </a:p>
          <a:p>
            <a:pPr lvl="1">
              <a:spcBef>
                <a:spcPct val="0"/>
              </a:spcBef>
            </a:pPr>
            <a:r>
              <a:rPr lang="en-US" altLang="en-US" sz="1800" b="0" dirty="0">
                <a:latin typeface="+mj-lt"/>
              </a:rPr>
              <a:t>Field Samples &amp; Off-Site Laboratory support</a:t>
            </a:r>
          </a:p>
          <a:p>
            <a:pPr>
              <a:spcBef>
                <a:spcPct val="0"/>
              </a:spcBef>
            </a:pPr>
            <a:endParaRPr lang="en-US" altLang="en-US" sz="1350" b="0" dirty="0">
              <a:latin typeface="+mj-lt"/>
            </a:endParaRPr>
          </a:p>
          <a:p>
            <a:pPr lvl="1">
              <a:buFontTx/>
              <a:buNone/>
            </a:pPr>
            <a:endParaRPr lang="en-US" altLang="en-US" sz="2100" b="0" dirty="0">
              <a:latin typeface="+mj-lt"/>
            </a:endParaRPr>
          </a:p>
          <a:p>
            <a:pPr lvl="1">
              <a:buFontTx/>
              <a:buNone/>
            </a:pPr>
            <a:endParaRPr lang="en-US" altLang="en-US" sz="2100" b="0" dirty="0">
              <a:latin typeface="+mj-lt"/>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69699" y="1550735"/>
            <a:ext cx="4531540" cy="2350738"/>
          </a:xfrm>
          <a:prstGeom prst="rect">
            <a:avLst/>
          </a:prstGeom>
        </p:spPr>
      </p:pic>
      <p:pic>
        <p:nvPicPr>
          <p:cNvPr id="1026" name="Picture 2" descr="Image result for map of department of energy sit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84138" y="3901473"/>
            <a:ext cx="4280490" cy="22707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909935"/>
            <a:ext cx="7231253" cy="461665"/>
          </a:xfrm>
          <a:prstGeom prst="rect">
            <a:avLst/>
          </a:prstGeom>
        </p:spPr>
        <p:txBody>
          <a:bodyPr wrap="square">
            <a:spAutoFit/>
          </a:bodyPr>
          <a:lstStyle/>
          <a:p>
            <a:r>
              <a:rPr lang="en-US" dirty="0"/>
              <a:t>Consequence Management Home Team (CMHT)</a:t>
            </a:r>
          </a:p>
        </p:txBody>
      </p:sp>
    </p:spTree>
    <p:extLst>
      <p:ext uri="{BB962C8B-B14F-4D97-AF65-F5344CB8AC3E}">
        <p14:creationId xmlns:p14="http://schemas.microsoft.com/office/powerpoint/2010/main" val="55640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188268"/>
            <a:ext cx="6554788" cy="461665"/>
          </a:xfrm>
        </p:spPr>
        <p:txBody>
          <a:bodyPr>
            <a:noAutofit/>
          </a:bodyPr>
          <a:lstStyle/>
          <a:p>
            <a:r>
              <a:rPr lang="en-US" dirty="0">
                <a:solidFill>
                  <a:schemeClr val="tx1"/>
                </a:solidFill>
              </a:rPr>
              <a:t>Medical Management</a:t>
            </a:r>
          </a:p>
        </p:txBody>
      </p:sp>
      <p:sp>
        <p:nvSpPr>
          <p:cNvPr id="7" name="TextBox 6"/>
          <p:cNvSpPr txBox="1"/>
          <p:nvPr/>
        </p:nvSpPr>
        <p:spPr>
          <a:xfrm>
            <a:off x="5029200" y="4876800"/>
            <a:ext cx="3657600" cy="707886"/>
          </a:xfrm>
          <a:prstGeom prst="rect">
            <a:avLst/>
          </a:prstGeom>
          <a:noFill/>
        </p:spPr>
        <p:txBody>
          <a:bodyPr wrap="square" rtlCol="0">
            <a:spAutoFit/>
          </a:bodyPr>
          <a:lstStyle/>
          <a:p>
            <a:pPr algn="ctr"/>
            <a:r>
              <a:rPr lang="en-US" sz="2000" dirty="0">
                <a:solidFill>
                  <a:srgbClr val="002060"/>
                </a:solidFill>
              </a:rPr>
              <a:t>Cytogenetic </a:t>
            </a:r>
            <a:r>
              <a:rPr lang="en-US" sz="2000" dirty="0" err="1">
                <a:solidFill>
                  <a:srgbClr val="002060"/>
                </a:solidFill>
              </a:rPr>
              <a:t>Biodosimetry</a:t>
            </a:r>
            <a:r>
              <a:rPr lang="en-US" sz="2000" dirty="0">
                <a:solidFill>
                  <a:srgbClr val="002060"/>
                </a:solidFill>
              </a:rPr>
              <a:t> Laboratory (CBL)</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1981200"/>
            <a:ext cx="3657600" cy="274320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655" y="1143000"/>
            <a:ext cx="3773751" cy="4865030"/>
          </a:xfrm>
          <a:prstGeom prst="rect">
            <a:avLst/>
          </a:prstGeom>
        </p:spPr>
      </p:pic>
    </p:spTree>
    <p:extLst>
      <p:ext uri="{BB962C8B-B14F-4D97-AF65-F5344CB8AC3E}">
        <p14:creationId xmlns:p14="http://schemas.microsoft.com/office/powerpoint/2010/main" val="1980819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Support &amp; Coordination Elements</a:t>
            </a:r>
          </a:p>
        </p:txBody>
      </p:sp>
      <p:sp>
        <p:nvSpPr>
          <p:cNvPr id="3" name="Content Placeholder 2"/>
          <p:cNvSpPr>
            <a:spLocks noGrp="1"/>
          </p:cNvSpPr>
          <p:nvPr>
            <p:ph idx="1"/>
          </p:nvPr>
        </p:nvSpPr>
        <p:spPr>
          <a:xfrm>
            <a:off x="685800" y="1752600"/>
            <a:ext cx="7772400" cy="4114800"/>
          </a:xfrm>
        </p:spPr>
        <p:txBody>
          <a:bodyPr/>
          <a:lstStyle/>
          <a:p>
            <a:r>
              <a:rPr lang="en-US" sz="2400" b="0" dirty="0">
                <a:solidFill>
                  <a:srgbClr val="002060"/>
                </a:solidFill>
              </a:rPr>
              <a:t>Federal Radiological Monitoring &amp; Assessment Center (FRMAC)</a:t>
            </a:r>
          </a:p>
          <a:p>
            <a:r>
              <a:rPr lang="en-US" sz="2400" b="0" dirty="0">
                <a:solidFill>
                  <a:srgbClr val="002060"/>
                </a:solidFill>
              </a:rPr>
              <a:t>Interagency Modeling and Atmospheric Assessment Center (IMAAC)</a:t>
            </a:r>
          </a:p>
          <a:p>
            <a:r>
              <a:rPr lang="en-US" sz="2400" b="0" dirty="0">
                <a:solidFill>
                  <a:srgbClr val="002060"/>
                </a:solidFill>
              </a:rPr>
              <a:t>Advisory Team for Environment, Food &amp; Health (A-Team)</a:t>
            </a:r>
          </a:p>
          <a:p>
            <a:r>
              <a:rPr lang="en-US" sz="2400" b="0" dirty="0">
                <a:solidFill>
                  <a:srgbClr val="002060"/>
                </a:solidFill>
              </a:rPr>
              <a:t>Nuclear/Radiological Incident Task Force (NRITF)</a:t>
            </a:r>
          </a:p>
        </p:txBody>
      </p:sp>
    </p:spTree>
    <p:extLst>
      <p:ext uri="{BB962C8B-B14F-4D97-AF65-F5344CB8AC3E}">
        <p14:creationId xmlns:p14="http://schemas.microsoft.com/office/powerpoint/2010/main" val="285796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31338" y="111685"/>
            <a:ext cx="6617262" cy="613167"/>
          </a:xfrm>
        </p:spPr>
        <p:txBody>
          <a:bodyPr vert="horz" lIns="68580" tIns="34290" rIns="68580" bIns="34290" rtlCol="0" anchor="ctr">
            <a:noAutofit/>
          </a:bodyPr>
          <a:lstStyle/>
          <a:p>
            <a:r>
              <a:rPr lang="en-US" sz="2800" b="1" dirty="0">
                <a:solidFill>
                  <a:schemeClr val="tx1"/>
                </a:solidFill>
              </a:rPr>
              <a:t>Asset Response Timeline</a:t>
            </a:r>
          </a:p>
        </p:txBody>
      </p:sp>
      <p:sp>
        <p:nvSpPr>
          <p:cNvPr id="10" name="TextBox 9"/>
          <p:cNvSpPr txBox="1"/>
          <p:nvPr/>
        </p:nvSpPr>
        <p:spPr>
          <a:xfrm>
            <a:off x="555380" y="4987499"/>
            <a:ext cx="2000250" cy="923330"/>
          </a:xfrm>
          <a:prstGeom prst="rect">
            <a:avLst/>
          </a:prstGeom>
          <a:noFill/>
        </p:spPr>
        <p:txBody>
          <a:bodyPr wrap="square" rtlCol="0">
            <a:spAutoFit/>
          </a:bodyPr>
          <a:lstStyle/>
          <a:p>
            <a:r>
              <a:rPr lang="en-US" sz="1350" b="1" dirty="0">
                <a:solidFill>
                  <a:schemeClr val="accent6">
                    <a:lumMod val="75000"/>
                  </a:schemeClr>
                </a:solidFill>
                <a:latin typeface="Goudy Old Style" pitchFamily="18" charset="0"/>
              </a:rPr>
              <a:t>CMHT</a:t>
            </a:r>
          </a:p>
          <a:p>
            <a:r>
              <a:rPr lang="en-US" sz="1350" b="1" dirty="0">
                <a:solidFill>
                  <a:schemeClr val="accent6">
                    <a:lumMod val="75000"/>
                  </a:schemeClr>
                </a:solidFill>
                <a:latin typeface="Goudy Old Style" pitchFamily="18" charset="0"/>
              </a:rPr>
              <a:t>NARAC</a:t>
            </a:r>
          </a:p>
          <a:p>
            <a:r>
              <a:rPr lang="en-US" sz="1350" b="1" dirty="0">
                <a:solidFill>
                  <a:schemeClr val="accent6">
                    <a:lumMod val="75000"/>
                  </a:schemeClr>
                </a:solidFill>
                <a:latin typeface="Goudy Old Style" pitchFamily="18" charset="0"/>
              </a:rPr>
              <a:t>Remote A-Team</a:t>
            </a:r>
          </a:p>
          <a:p>
            <a:r>
              <a:rPr lang="en-US" sz="1350" b="1" dirty="0">
                <a:solidFill>
                  <a:schemeClr val="accent6">
                    <a:lumMod val="75000"/>
                  </a:schemeClr>
                </a:solidFill>
                <a:latin typeface="Goudy Old Style" pitchFamily="18" charset="0"/>
              </a:rPr>
              <a:t>REAC/TS</a:t>
            </a:r>
          </a:p>
        </p:txBody>
      </p:sp>
      <p:graphicFrame>
        <p:nvGraphicFramePr>
          <p:cNvPr id="11" name="Diagram 10"/>
          <p:cNvGraphicFramePr/>
          <p:nvPr>
            <p:extLst>
              <p:ext uri="{D42A27DB-BD31-4B8C-83A1-F6EECF244321}">
                <p14:modId xmlns:p14="http://schemas.microsoft.com/office/powerpoint/2010/main" val="2011827686"/>
              </p:ext>
            </p:extLst>
          </p:nvPr>
        </p:nvGraphicFramePr>
        <p:xfrm>
          <a:off x="1291283" y="905134"/>
          <a:ext cx="4995219" cy="3819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1898307" y="3829053"/>
            <a:ext cx="1085850" cy="715581"/>
          </a:xfrm>
          <a:prstGeom prst="rect">
            <a:avLst/>
          </a:prstGeom>
          <a:noFill/>
        </p:spPr>
        <p:txBody>
          <a:bodyPr wrap="square" rtlCol="0">
            <a:spAutoFit/>
          </a:bodyPr>
          <a:lstStyle/>
          <a:p>
            <a:r>
              <a:rPr lang="en-US" sz="1350" b="1" dirty="0">
                <a:solidFill>
                  <a:schemeClr val="accent6">
                    <a:lumMod val="75000"/>
                  </a:schemeClr>
                </a:solidFill>
                <a:latin typeface="Goudy Old Style" pitchFamily="18" charset="0"/>
              </a:rPr>
              <a:t>State/Local </a:t>
            </a:r>
          </a:p>
          <a:p>
            <a:r>
              <a:rPr lang="en-US" sz="1350" b="1" dirty="0">
                <a:solidFill>
                  <a:schemeClr val="accent6">
                    <a:lumMod val="75000"/>
                  </a:schemeClr>
                </a:solidFill>
                <a:latin typeface="Goudy Old Style" pitchFamily="18" charset="0"/>
              </a:rPr>
              <a:t>RAP</a:t>
            </a:r>
          </a:p>
          <a:p>
            <a:r>
              <a:rPr lang="en-US" sz="1350" b="1" dirty="0">
                <a:solidFill>
                  <a:schemeClr val="accent6">
                    <a:lumMod val="75000"/>
                  </a:schemeClr>
                </a:solidFill>
                <a:latin typeface="Goudy Old Style" pitchFamily="18" charset="0"/>
              </a:rPr>
              <a:t>CST</a:t>
            </a:r>
          </a:p>
        </p:txBody>
      </p:sp>
      <p:sp>
        <p:nvSpPr>
          <p:cNvPr id="18" name="TextBox 17"/>
          <p:cNvSpPr txBox="1"/>
          <p:nvPr/>
        </p:nvSpPr>
        <p:spPr>
          <a:xfrm>
            <a:off x="2930868" y="3144538"/>
            <a:ext cx="971550" cy="923330"/>
          </a:xfrm>
          <a:prstGeom prst="rect">
            <a:avLst/>
          </a:prstGeom>
          <a:noFill/>
        </p:spPr>
        <p:txBody>
          <a:bodyPr wrap="square" rtlCol="0">
            <a:spAutoFit/>
          </a:bodyPr>
          <a:lstStyle/>
          <a:p>
            <a:r>
              <a:rPr lang="en-US" sz="1350" b="1" dirty="0">
                <a:solidFill>
                  <a:schemeClr val="accent6">
                    <a:lumMod val="75000"/>
                  </a:schemeClr>
                </a:solidFill>
                <a:latin typeface="Goudy Old Style" pitchFamily="18" charset="0"/>
              </a:rPr>
              <a:t>AMS</a:t>
            </a:r>
          </a:p>
          <a:p>
            <a:r>
              <a:rPr lang="en-US" sz="1350" b="1" dirty="0">
                <a:solidFill>
                  <a:schemeClr val="accent6">
                    <a:lumMod val="75000"/>
                  </a:schemeClr>
                </a:solidFill>
                <a:latin typeface="Goudy Old Style" pitchFamily="18" charset="0"/>
              </a:rPr>
              <a:t>CMAC</a:t>
            </a:r>
            <a:endParaRPr lang="en-US" sz="1350" b="1" dirty="0">
              <a:solidFill>
                <a:schemeClr val="accent6">
                  <a:lumMod val="75000"/>
                </a:schemeClr>
              </a:solidFill>
              <a:latin typeface="Goudy Old Style" pitchFamily="18" charset="0"/>
              <a:cs typeface="Times New Roman" pitchFamily="18" charset="0"/>
            </a:endParaRPr>
          </a:p>
          <a:p>
            <a:r>
              <a:rPr lang="en-US" sz="1350" b="1" dirty="0">
                <a:solidFill>
                  <a:schemeClr val="accent6">
                    <a:lumMod val="75000"/>
                  </a:schemeClr>
                </a:solidFill>
                <a:latin typeface="Goudy Old Style" pitchFamily="18" charset="0"/>
                <a:cs typeface="Times New Roman" pitchFamily="18" charset="0"/>
              </a:rPr>
              <a:t>REAC/TS</a:t>
            </a:r>
          </a:p>
          <a:p>
            <a:r>
              <a:rPr lang="en-US" sz="1350" b="1" dirty="0">
                <a:solidFill>
                  <a:schemeClr val="accent6">
                    <a:lumMod val="75000"/>
                  </a:schemeClr>
                </a:solidFill>
                <a:latin typeface="Goudy Old Style" pitchFamily="18" charset="0"/>
                <a:cs typeface="Times New Roman" pitchFamily="18" charset="0"/>
              </a:rPr>
              <a:t>CERFP</a:t>
            </a:r>
          </a:p>
        </p:txBody>
      </p:sp>
      <p:sp>
        <p:nvSpPr>
          <p:cNvPr id="19" name="TextBox 18"/>
          <p:cNvSpPr txBox="1"/>
          <p:nvPr/>
        </p:nvSpPr>
        <p:spPr>
          <a:xfrm>
            <a:off x="3914775" y="2696478"/>
            <a:ext cx="1085850" cy="715581"/>
          </a:xfrm>
          <a:prstGeom prst="rect">
            <a:avLst/>
          </a:prstGeom>
          <a:noFill/>
        </p:spPr>
        <p:txBody>
          <a:bodyPr wrap="square" rtlCol="0">
            <a:spAutoFit/>
          </a:bodyPr>
          <a:lstStyle/>
          <a:p>
            <a:r>
              <a:rPr lang="en-US" sz="1350" b="1" dirty="0">
                <a:solidFill>
                  <a:schemeClr val="accent6">
                    <a:lumMod val="75000"/>
                  </a:schemeClr>
                </a:solidFill>
                <a:latin typeface="Goudy Old Style" pitchFamily="18" charset="0"/>
              </a:rPr>
              <a:t>CMRT  </a:t>
            </a:r>
          </a:p>
          <a:p>
            <a:r>
              <a:rPr lang="en-US" sz="1350" b="1" dirty="0">
                <a:solidFill>
                  <a:schemeClr val="accent6">
                    <a:lumMod val="75000"/>
                  </a:schemeClr>
                </a:solidFill>
                <a:latin typeface="Goudy Old Style" pitchFamily="18" charset="0"/>
              </a:rPr>
              <a:t>EPA</a:t>
            </a:r>
          </a:p>
          <a:p>
            <a:r>
              <a:rPr lang="en-US" sz="1350" b="1" dirty="0">
                <a:solidFill>
                  <a:schemeClr val="accent6">
                    <a:lumMod val="75000"/>
                  </a:schemeClr>
                </a:solidFill>
                <a:latin typeface="Goudy Old Style" pitchFamily="18" charset="0"/>
              </a:rPr>
              <a:t>HRF</a:t>
            </a:r>
          </a:p>
        </p:txBody>
      </p:sp>
      <p:sp>
        <p:nvSpPr>
          <p:cNvPr id="20" name="TextBox 19"/>
          <p:cNvSpPr txBox="1"/>
          <p:nvPr/>
        </p:nvSpPr>
        <p:spPr>
          <a:xfrm>
            <a:off x="4957763" y="2696476"/>
            <a:ext cx="1371600" cy="300082"/>
          </a:xfrm>
          <a:prstGeom prst="rect">
            <a:avLst/>
          </a:prstGeom>
          <a:noFill/>
        </p:spPr>
        <p:txBody>
          <a:bodyPr wrap="square" rtlCol="0">
            <a:spAutoFit/>
          </a:bodyPr>
          <a:lstStyle/>
          <a:p>
            <a:r>
              <a:rPr lang="en-US" sz="1350" b="1" dirty="0">
                <a:solidFill>
                  <a:schemeClr val="accent6">
                    <a:lumMod val="75000"/>
                  </a:schemeClr>
                </a:solidFill>
                <a:latin typeface="Goudy Old Style" pitchFamily="18" charset="0"/>
              </a:rPr>
              <a:t>Advisory Team</a:t>
            </a:r>
          </a:p>
        </p:txBody>
      </p:sp>
      <p:graphicFrame>
        <p:nvGraphicFramePr>
          <p:cNvPr id="15" name="Table 14"/>
          <p:cNvGraphicFramePr>
            <a:graphicFrameLocks noGrp="1"/>
          </p:cNvGraphicFramePr>
          <p:nvPr>
            <p:extLst>
              <p:ext uri="{D42A27DB-BD31-4B8C-83A1-F6EECF244321}">
                <p14:modId xmlns:p14="http://schemas.microsoft.com/office/powerpoint/2010/main" val="1938996014"/>
              </p:ext>
            </p:extLst>
          </p:nvPr>
        </p:nvGraphicFramePr>
        <p:xfrm>
          <a:off x="4145915" y="3882123"/>
          <a:ext cx="4436896" cy="2210752"/>
        </p:xfrm>
        <a:graphic>
          <a:graphicData uri="http://schemas.openxmlformats.org/drawingml/2006/table">
            <a:tbl>
              <a:tblPr firstRow="1" bandRow="1">
                <a:tableStyleId>{2D5ABB26-0587-4C30-8999-92F81FD0307C}</a:tableStyleId>
              </a:tblPr>
              <a:tblGrid>
                <a:gridCol w="807085">
                  <a:extLst>
                    <a:ext uri="{9D8B030D-6E8A-4147-A177-3AD203B41FA5}">
                      <a16:colId xmlns:a16="http://schemas.microsoft.com/office/drawing/2014/main" val="20000"/>
                    </a:ext>
                  </a:extLst>
                </a:gridCol>
                <a:gridCol w="3629811">
                  <a:extLst>
                    <a:ext uri="{9D8B030D-6E8A-4147-A177-3AD203B41FA5}">
                      <a16:colId xmlns:a16="http://schemas.microsoft.com/office/drawing/2014/main" val="20001"/>
                    </a:ext>
                  </a:extLst>
                </a:gridCol>
              </a:tblGrid>
              <a:tr h="205740">
                <a:tc>
                  <a:txBody>
                    <a:bodyPr/>
                    <a:lstStyle/>
                    <a:p>
                      <a:pPr algn="l"/>
                      <a:r>
                        <a:rPr lang="en-US" sz="1000" b="1" dirty="0">
                          <a:solidFill>
                            <a:schemeClr val="accent6">
                              <a:lumMod val="75000"/>
                            </a:schemeClr>
                          </a:solidFill>
                        </a:rPr>
                        <a:t>CMHT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6">
                              <a:lumMod val="75000"/>
                            </a:schemeClr>
                          </a:solidFill>
                        </a:rPr>
                        <a:t>Consequence Management Home Team</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5740">
                <a:tc>
                  <a:txBody>
                    <a:bodyPr/>
                    <a:lstStyle/>
                    <a:p>
                      <a:pPr algn="l"/>
                      <a:r>
                        <a:rPr lang="en-US" sz="1000" b="1" dirty="0">
                          <a:solidFill>
                            <a:schemeClr val="accent6">
                              <a:lumMod val="75000"/>
                            </a:schemeClr>
                          </a:solidFill>
                        </a:rPr>
                        <a:t>NARAC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6">
                              <a:lumMod val="75000"/>
                            </a:schemeClr>
                          </a:solidFill>
                        </a:rPr>
                        <a:t>National Atmospheric Release Advisory Center</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5740">
                <a:tc>
                  <a:txBody>
                    <a:bodyPr/>
                    <a:lstStyle/>
                    <a:p>
                      <a:pPr algn="l"/>
                      <a:r>
                        <a:rPr lang="en-US" sz="1000" b="1" dirty="0">
                          <a:solidFill>
                            <a:schemeClr val="accent6">
                              <a:lumMod val="75000"/>
                            </a:schemeClr>
                          </a:solidFill>
                        </a:rPr>
                        <a:t>REAC/TS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6">
                              <a:lumMod val="75000"/>
                            </a:schemeClr>
                          </a:solidFill>
                        </a:rPr>
                        <a:t>Radiation Emergency Assistance Center/Training Site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5740">
                <a:tc>
                  <a:txBody>
                    <a:bodyPr/>
                    <a:lstStyle/>
                    <a:p>
                      <a:pPr algn="l"/>
                      <a:r>
                        <a:rPr lang="en-US" sz="1000" b="1" dirty="0">
                          <a:solidFill>
                            <a:schemeClr val="accent6">
                              <a:lumMod val="75000"/>
                            </a:schemeClr>
                          </a:solidFill>
                        </a:rPr>
                        <a:t>RAP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6">
                              <a:lumMod val="75000"/>
                            </a:schemeClr>
                          </a:solidFill>
                        </a:rPr>
                        <a:t>Radiological Assistance Program</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5740">
                <a:tc>
                  <a:txBody>
                    <a:bodyPr/>
                    <a:lstStyle/>
                    <a:p>
                      <a:pPr algn="l"/>
                      <a:r>
                        <a:rPr lang="en-US" sz="1000" b="1" dirty="0">
                          <a:solidFill>
                            <a:schemeClr val="accent6">
                              <a:lumMod val="75000"/>
                            </a:schemeClr>
                          </a:solidFill>
                        </a:rPr>
                        <a:t>CST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6">
                              <a:lumMod val="75000"/>
                            </a:schemeClr>
                          </a:solidFill>
                        </a:rPr>
                        <a:t>Civil Support Team</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5740">
                <a:tc>
                  <a:txBody>
                    <a:bodyPr/>
                    <a:lstStyle/>
                    <a:p>
                      <a:pPr algn="l"/>
                      <a:r>
                        <a:rPr lang="en-US" sz="1000" b="1" dirty="0">
                          <a:solidFill>
                            <a:schemeClr val="accent6">
                              <a:lumMod val="75000"/>
                            </a:schemeClr>
                          </a:solidFill>
                        </a:rPr>
                        <a:t>AMS -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6">
                              <a:lumMod val="75000"/>
                            </a:schemeClr>
                          </a:solidFill>
                        </a:rPr>
                        <a:t>Aerial Measuring</a:t>
                      </a:r>
                      <a:r>
                        <a:rPr lang="en-US" sz="1000" b="1" baseline="0" dirty="0">
                          <a:solidFill>
                            <a:schemeClr val="accent6">
                              <a:lumMod val="75000"/>
                            </a:schemeClr>
                          </a:solidFill>
                        </a:rPr>
                        <a:t> System</a:t>
                      </a:r>
                      <a:endParaRPr lang="en-US" sz="1000" b="1" dirty="0">
                        <a:solidFill>
                          <a:schemeClr val="accent6">
                            <a:lumMod val="75000"/>
                          </a:schemeClr>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5740">
                <a:tc>
                  <a:txBody>
                    <a:bodyPr/>
                    <a:lstStyle/>
                    <a:p>
                      <a:pPr algn="l"/>
                      <a:r>
                        <a:rPr lang="en-US" sz="1000" b="1" dirty="0">
                          <a:solidFill>
                            <a:schemeClr val="accent6">
                              <a:lumMod val="75000"/>
                            </a:schemeClr>
                          </a:solidFill>
                        </a:rPr>
                        <a:t>CMAC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6">
                              <a:lumMod val="75000"/>
                            </a:schemeClr>
                          </a:solidFill>
                        </a:rPr>
                        <a:t>Consequence Management Advance Command</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5740">
                <a:tc>
                  <a:txBody>
                    <a:bodyPr/>
                    <a:lstStyle/>
                    <a:p>
                      <a:pPr algn="l"/>
                      <a:r>
                        <a:rPr lang="en-US" sz="1000" b="1" dirty="0">
                          <a:solidFill>
                            <a:schemeClr val="accent6">
                              <a:lumMod val="75000"/>
                            </a:schemeClr>
                          </a:solidFill>
                        </a:rPr>
                        <a:t>CMRT -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6">
                              <a:lumMod val="75000"/>
                            </a:schemeClr>
                          </a:solidFill>
                        </a:rPr>
                        <a:t>Consequence Management Response Team</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1456">
                <a:tc>
                  <a:txBody>
                    <a:bodyPr/>
                    <a:lstStyle/>
                    <a:p>
                      <a:pPr algn="l"/>
                      <a:r>
                        <a:rPr lang="en-US" sz="1000" b="1" dirty="0">
                          <a:solidFill>
                            <a:schemeClr val="accent6">
                              <a:lumMod val="75000"/>
                            </a:schemeClr>
                          </a:solidFill>
                        </a:rPr>
                        <a:t>CERFP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6">
                              <a:lumMod val="75000"/>
                            </a:schemeClr>
                          </a:solidFill>
                        </a:rPr>
                        <a:t>CBRNE Enhanced Response Force Package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21456">
                <a:tc>
                  <a:txBody>
                    <a:bodyPr/>
                    <a:lstStyle/>
                    <a:p>
                      <a:pPr algn="l"/>
                      <a:r>
                        <a:rPr lang="en-US" sz="1000" b="1" dirty="0">
                          <a:solidFill>
                            <a:schemeClr val="accent6">
                              <a:lumMod val="75000"/>
                            </a:schemeClr>
                          </a:solidFill>
                        </a:rPr>
                        <a:t>HRF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accent6">
                              <a:lumMod val="75000"/>
                            </a:schemeClr>
                          </a:solidFill>
                        </a:rPr>
                        <a:t>Homeland Response Force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14" name="TextBox 13"/>
          <p:cNvSpPr txBox="1"/>
          <p:nvPr/>
        </p:nvSpPr>
        <p:spPr>
          <a:xfrm>
            <a:off x="7297437" y="2823033"/>
            <a:ext cx="1257300" cy="507831"/>
          </a:xfrm>
          <a:prstGeom prst="rect">
            <a:avLst/>
          </a:prstGeom>
          <a:noFill/>
        </p:spPr>
        <p:txBody>
          <a:bodyPr wrap="square" rtlCol="0">
            <a:spAutoFit/>
          </a:bodyPr>
          <a:lstStyle/>
          <a:p>
            <a:pPr algn="ctr"/>
            <a:r>
              <a:rPr lang="en-US" sz="1350" b="1" dirty="0">
                <a:solidFill>
                  <a:schemeClr val="accent6">
                    <a:lumMod val="75000"/>
                  </a:schemeClr>
                </a:solidFill>
                <a:latin typeface="Goudy Old Style" pitchFamily="18" charset="0"/>
              </a:rPr>
              <a:t>FRMAC Established</a:t>
            </a:r>
          </a:p>
        </p:txBody>
      </p:sp>
      <p:pic>
        <p:nvPicPr>
          <p:cNvPr id="27651" name="Picture 3" descr="C:\Documents and Settings\menarm\Local Settings\Temporary Internet Files\Content.IE5\GJ41D91Q\MC900431627[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8627" y="3657602"/>
            <a:ext cx="1285875" cy="1285875"/>
          </a:xfrm>
          <a:prstGeom prst="rect">
            <a:avLst/>
          </a:prstGeom>
          <a:noFill/>
        </p:spPr>
      </p:pic>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41649" y="1021292"/>
            <a:ext cx="2694282" cy="17733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6723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Data and Technical Products</a:t>
            </a:r>
          </a:p>
        </p:txBody>
      </p:sp>
    </p:spTree>
    <p:extLst>
      <p:ext uri="{BB962C8B-B14F-4D97-AF65-F5344CB8AC3E}">
        <p14:creationId xmlns:p14="http://schemas.microsoft.com/office/powerpoint/2010/main" val="32302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8267"/>
            <a:ext cx="7164388" cy="461665"/>
          </a:xfrm>
        </p:spPr>
        <p:txBody>
          <a:bodyPr/>
          <a:lstStyle/>
          <a:p>
            <a:r>
              <a:rPr lang="en-US" dirty="0"/>
              <a:t>GOALS</a:t>
            </a:r>
          </a:p>
        </p:txBody>
      </p:sp>
      <p:graphicFrame>
        <p:nvGraphicFramePr>
          <p:cNvPr id="10" name="Diagram 9"/>
          <p:cNvGraphicFramePr/>
          <p:nvPr>
            <p:extLst>
              <p:ext uri="{D42A27DB-BD31-4B8C-83A1-F6EECF244321}">
                <p14:modId xmlns:p14="http://schemas.microsoft.com/office/powerpoint/2010/main" val="635744048"/>
              </p:ext>
            </p:extLst>
          </p:nvPr>
        </p:nvGraphicFramePr>
        <p:xfrm>
          <a:off x="1524000" y="914400"/>
          <a:ext cx="60960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990600" y="5791200"/>
            <a:ext cx="7162800" cy="369332"/>
          </a:xfrm>
          <a:prstGeom prst="rect">
            <a:avLst/>
          </a:prstGeom>
          <a:noFill/>
          <a:ln>
            <a:solidFill>
              <a:schemeClr val="tx1"/>
            </a:solidFill>
          </a:ln>
        </p:spPr>
        <p:txBody>
          <a:bodyPr wrap="square" rtlCol="0">
            <a:spAutoFit/>
          </a:bodyPr>
          <a:lstStyle/>
          <a:p>
            <a:pPr algn="ctr"/>
            <a:r>
              <a:rPr lang="en-US" sz="1800" b="1" i="1" dirty="0"/>
              <a:t>Situational awareness of the radiological environment</a:t>
            </a:r>
          </a:p>
        </p:txBody>
      </p:sp>
    </p:spTree>
    <p:extLst>
      <p:ext uri="{BB962C8B-B14F-4D97-AF65-F5344CB8AC3E}">
        <p14:creationId xmlns:p14="http://schemas.microsoft.com/office/powerpoint/2010/main" val="196869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Overview</a:t>
            </a:r>
          </a:p>
        </p:txBody>
      </p:sp>
      <p:sp>
        <p:nvSpPr>
          <p:cNvPr id="3" name="Content Placeholder 2"/>
          <p:cNvSpPr>
            <a:spLocks noGrp="1"/>
          </p:cNvSpPr>
          <p:nvPr>
            <p:ph idx="1"/>
          </p:nvPr>
        </p:nvSpPr>
        <p:spPr>
          <a:xfrm>
            <a:off x="685800" y="1524000"/>
            <a:ext cx="7772400" cy="3810000"/>
          </a:xfrm>
        </p:spPr>
        <p:txBody>
          <a:bodyPr>
            <a:noAutofit/>
          </a:bodyPr>
          <a:lstStyle/>
          <a:p>
            <a:r>
              <a:rPr lang="en-US" sz="2400" b="0" dirty="0"/>
              <a:t>The mission of the Energy Department is to ensure America’s security and prosperity by addressing its energy, environmental and nuclear challenges through transformative science and technology solutions</a:t>
            </a:r>
          </a:p>
          <a:p>
            <a:r>
              <a:rPr lang="en-US" sz="2400" b="0" dirty="0"/>
              <a:t>Established by Congress in 2000, NNSA is a semi-autonomous agency within the U.S. Department of Energy responsible for enhancing national security through the military application of nuclear science. </a:t>
            </a:r>
            <a:r>
              <a:rPr lang="en-US" sz="2000" b="0" dirty="0"/>
              <a:t>NNSA </a:t>
            </a:r>
          </a:p>
        </p:txBody>
      </p:sp>
    </p:spTree>
    <p:extLst>
      <p:ext uri="{BB962C8B-B14F-4D97-AF65-F5344CB8AC3E}">
        <p14:creationId xmlns:p14="http://schemas.microsoft.com/office/powerpoint/2010/main" val="3200343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a:t>
            </a:r>
          </a:p>
        </p:txBody>
      </p:sp>
      <p:sp>
        <p:nvSpPr>
          <p:cNvPr id="3" name="Content Placeholder 2"/>
          <p:cNvSpPr>
            <a:spLocks noGrp="1"/>
          </p:cNvSpPr>
          <p:nvPr>
            <p:ph idx="1"/>
          </p:nvPr>
        </p:nvSpPr>
        <p:spPr>
          <a:xfrm>
            <a:off x="2057400" y="1295400"/>
            <a:ext cx="5105400" cy="4114800"/>
          </a:xfrm>
        </p:spPr>
        <p:txBody>
          <a:bodyPr>
            <a:normAutofit/>
          </a:bodyPr>
          <a:lstStyle/>
          <a:p>
            <a:r>
              <a:rPr lang="en-US" sz="2400" b="0" dirty="0"/>
              <a:t>Standard plots sets</a:t>
            </a:r>
          </a:p>
          <a:p>
            <a:pPr lvl="1"/>
            <a:r>
              <a:rPr lang="en-US" sz="2000" b="0" dirty="0"/>
              <a:t>Plume hazard areas</a:t>
            </a:r>
          </a:p>
          <a:p>
            <a:pPr lvl="1"/>
            <a:r>
              <a:rPr lang="en-US" sz="2000" b="0" dirty="0"/>
              <a:t>Affected population numbers</a:t>
            </a:r>
          </a:p>
          <a:p>
            <a:pPr lvl="1"/>
            <a:r>
              <a:rPr lang="en-US" sz="2000" b="0" dirty="0"/>
              <a:t>Expected health effects</a:t>
            </a:r>
          </a:p>
          <a:p>
            <a:pPr lvl="1"/>
            <a:r>
              <a:rPr lang="en-US" sz="2000" b="0" dirty="0"/>
              <a:t>Protective action guide levels</a:t>
            </a:r>
          </a:p>
          <a:p>
            <a:pPr lvl="1"/>
            <a:r>
              <a:rPr lang="en-US" sz="2000" b="0" dirty="0"/>
              <a:t>Geographical info</a:t>
            </a:r>
          </a:p>
          <a:p>
            <a:r>
              <a:rPr lang="en-US" sz="2400" b="0" dirty="0"/>
              <a:t>Form</a:t>
            </a:r>
          </a:p>
          <a:p>
            <a:pPr lvl="1"/>
            <a:r>
              <a:rPr lang="en-US" sz="2000" b="0" dirty="0"/>
              <a:t>One page summaries</a:t>
            </a:r>
          </a:p>
          <a:p>
            <a:pPr lvl="1"/>
            <a:r>
              <a:rPr lang="en-US" sz="2000" b="0" dirty="0"/>
              <a:t>Detailed consequence reports</a:t>
            </a:r>
          </a:p>
          <a:p>
            <a:pPr lvl="1"/>
            <a:r>
              <a:rPr lang="en-US" sz="2000" b="0" dirty="0"/>
              <a:t>Briefing products</a:t>
            </a:r>
          </a:p>
        </p:txBody>
      </p:sp>
    </p:spTree>
    <p:extLst>
      <p:ext uri="{BB962C8B-B14F-4D97-AF65-F5344CB8AC3E}">
        <p14:creationId xmlns:p14="http://schemas.microsoft.com/office/powerpoint/2010/main" val="177922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Ground Truth</a:t>
            </a:r>
          </a:p>
        </p:txBody>
      </p:sp>
      <p:sp>
        <p:nvSpPr>
          <p:cNvPr id="5" name="Content Placeholder 4"/>
          <p:cNvSpPr>
            <a:spLocks noGrp="1"/>
          </p:cNvSpPr>
          <p:nvPr>
            <p:ph sz="half" idx="1"/>
          </p:nvPr>
        </p:nvSpPr>
        <p:spPr>
          <a:xfrm>
            <a:off x="4572000" y="1447800"/>
            <a:ext cx="4343400" cy="4724400"/>
          </a:xfrm>
        </p:spPr>
        <p:txBody>
          <a:bodyPr>
            <a:normAutofit fontScale="92500"/>
          </a:bodyPr>
          <a:lstStyle/>
          <a:p>
            <a:pPr marL="0" indent="0" algn="ctr">
              <a:buNone/>
            </a:pPr>
            <a:r>
              <a:rPr lang="en-US" sz="2600" b="0" u="sng" dirty="0"/>
              <a:t>Data Flow</a:t>
            </a:r>
          </a:p>
          <a:p>
            <a:r>
              <a:rPr lang="en-US" sz="2200" b="0" dirty="0" err="1"/>
              <a:t>RadResponder</a:t>
            </a:r>
            <a:r>
              <a:rPr lang="en-US" sz="2200" b="0" dirty="0"/>
              <a:t> Network</a:t>
            </a:r>
          </a:p>
          <a:p>
            <a:pPr lvl="1"/>
            <a:r>
              <a:rPr lang="en-US" sz="2200" b="0" dirty="0"/>
              <a:t>https://www.radresponder.net/</a:t>
            </a:r>
          </a:p>
          <a:p>
            <a:pPr lvl="1"/>
            <a:r>
              <a:rPr lang="en-US" sz="2200" b="0" dirty="0"/>
              <a:t>Mobile app</a:t>
            </a:r>
          </a:p>
          <a:p>
            <a:r>
              <a:rPr lang="en-US" sz="2200" b="0" dirty="0"/>
              <a:t>Email to: cmht@nnsa.doe.gov</a:t>
            </a:r>
          </a:p>
          <a:p>
            <a:r>
              <a:rPr lang="en-US" sz="2200" b="0" dirty="0"/>
              <a:t>Fax to CMHT at 702-794-1039</a:t>
            </a:r>
          </a:p>
          <a:p>
            <a:r>
              <a:rPr lang="en-US" sz="2200" b="0" dirty="0"/>
              <a:t>Call in data on CMHT bridge line</a:t>
            </a:r>
          </a:p>
          <a:p>
            <a:r>
              <a:rPr lang="en-US" sz="2200" b="0" dirty="0"/>
              <a:t>Radiological Response Data Portal</a:t>
            </a:r>
          </a:p>
          <a:p>
            <a:pPr lvl="1"/>
            <a:r>
              <a:rPr lang="en-US" sz="2200" b="0" dirty="0"/>
              <a:t>FRMAC Radiological Assessment &amp; Monitoring System (RAMS)</a:t>
            </a:r>
          </a:p>
          <a:p>
            <a:pPr lvl="1"/>
            <a:r>
              <a:rPr lang="en-US" sz="2200" b="0" dirty="0"/>
              <a:t>AMS </a:t>
            </a:r>
            <a:r>
              <a:rPr lang="en-US" sz="2200" b="0" dirty="0" err="1"/>
              <a:t>Reachback</a:t>
            </a:r>
            <a:endParaRPr lang="en-US" sz="2200" b="0" dirty="0"/>
          </a:p>
        </p:txBody>
      </p:sp>
      <p:sp>
        <p:nvSpPr>
          <p:cNvPr id="3" name="Content Placeholder 2"/>
          <p:cNvSpPr>
            <a:spLocks noGrp="1"/>
          </p:cNvSpPr>
          <p:nvPr>
            <p:ph sz="half" idx="2"/>
          </p:nvPr>
        </p:nvSpPr>
        <p:spPr>
          <a:xfrm>
            <a:off x="381000" y="1696825"/>
            <a:ext cx="3810000" cy="4114800"/>
          </a:xfrm>
        </p:spPr>
        <p:txBody>
          <a:bodyPr/>
          <a:lstStyle/>
          <a:p>
            <a:pPr marL="0" indent="0" algn="ctr">
              <a:buNone/>
            </a:pPr>
            <a:r>
              <a:rPr lang="en-US" sz="2400" b="0" u="sng" dirty="0"/>
              <a:t>Data Collection</a:t>
            </a:r>
          </a:p>
          <a:p>
            <a:r>
              <a:rPr lang="en-US" sz="2000" b="0" dirty="0"/>
              <a:t>State, regional, local responders</a:t>
            </a:r>
          </a:p>
          <a:p>
            <a:pPr lvl="1"/>
            <a:r>
              <a:rPr lang="en-US" sz="1600" b="0" dirty="0"/>
              <a:t>PRND for CM</a:t>
            </a:r>
          </a:p>
          <a:p>
            <a:pPr lvl="1"/>
            <a:r>
              <a:rPr lang="en-US" sz="1600" b="0" dirty="0"/>
              <a:t>REPP states</a:t>
            </a:r>
          </a:p>
          <a:p>
            <a:r>
              <a:rPr lang="en-US" sz="2000" b="0" dirty="0"/>
              <a:t>Fixed radiation monitors (i.e., facility monitoring, RADNET)</a:t>
            </a:r>
          </a:p>
          <a:p>
            <a:r>
              <a:rPr lang="en-US" sz="2000" b="0" dirty="0"/>
              <a:t>Volunteers (i.e., SAFECAST)</a:t>
            </a:r>
          </a:p>
          <a:p>
            <a:pPr lvl="0"/>
            <a:r>
              <a:rPr lang="en-US" sz="2000" b="0" dirty="0">
                <a:solidFill>
                  <a:srgbClr val="000000"/>
                </a:solidFill>
              </a:rPr>
              <a:t>Inter-agency responders (DOE, EPA, DoD, etc.)</a:t>
            </a:r>
          </a:p>
        </p:txBody>
      </p:sp>
    </p:spTree>
    <p:extLst>
      <p:ext uri="{BB962C8B-B14F-4D97-AF65-F5344CB8AC3E}">
        <p14:creationId xmlns:p14="http://schemas.microsoft.com/office/powerpoint/2010/main" val="2742327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5" name="Content Placeholder 4"/>
          <p:cNvSpPr>
            <a:spLocks noGrp="1"/>
          </p:cNvSpPr>
          <p:nvPr>
            <p:ph idx="1"/>
          </p:nvPr>
        </p:nvSpPr>
        <p:spPr>
          <a:xfrm>
            <a:off x="533400" y="1295400"/>
            <a:ext cx="3886200" cy="4114800"/>
          </a:xfrm>
        </p:spPr>
        <p:txBody>
          <a:bodyPr/>
          <a:lstStyle/>
          <a:p>
            <a:r>
              <a:rPr lang="en-US" sz="2000" b="0" dirty="0"/>
              <a:t>Methodologies developed by interagency</a:t>
            </a:r>
          </a:p>
          <a:p>
            <a:pPr lvl="1"/>
            <a:r>
              <a:rPr lang="en-US" sz="2000" b="0" dirty="0"/>
              <a:t>DOE/NNSA</a:t>
            </a:r>
          </a:p>
          <a:p>
            <a:pPr lvl="1"/>
            <a:r>
              <a:rPr lang="en-US" sz="2000" b="0" dirty="0"/>
              <a:t>US NRC</a:t>
            </a:r>
          </a:p>
          <a:p>
            <a:pPr lvl="1"/>
            <a:r>
              <a:rPr lang="en-US" sz="2000" b="0" dirty="0"/>
              <a:t>US EPA</a:t>
            </a:r>
          </a:p>
          <a:p>
            <a:pPr lvl="1"/>
            <a:r>
              <a:rPr lang="en-US" sz="2000" b="0" dirty="0"/>
              <a:t>USDA</a:t>
            </a:r>
          </a:p>
          <a:p>
            <a:pPr lvl="1"/>
            <a:r>
              <a:rPr lang="en-US" sz="2000" b="0" dirty="0"/>
              <a:t>US FDA</a:t>
            </a:r>
          </a:p>
          <a:p>
            <a:pPr lvl="1"/>
            <a:r>
              <a:rPr lang="en-US" sz="2000" b="0" dirty="0"/>
              <a:t>CDC</a:t>
            </a:r>
          </a:p>
          <a:p>
            <a:r>
              <a:rPr lang="en-US" sz="2000" b="0" dirty="0"/>
              <a:t>Documented in peer-reviewed manuals </a:t>
            </a:r>
          </a:p>
          <a:p>
            <a:r>
              <a:rPr lang="en-US" sz="2000" b="0" dirty="0"/>
              <a:t>Codified in </a:t>
            </a:r>
            <a:r>
              <a:rPr lang="en-US" sz="2000" b="0" dirty="0" err="1"/>
              <a:t>TurboFRMAC</a:t>
            </a:r>
            <a:r>
              <a:rPr lang="en-US" sz="2000" b="0" dirty="0"/>
              <a:t> </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l="13823" t="2967" r="10154" b="6833"/>
          <a:stretch/>
        </p:blipFill>
        <p:spPr>
          <a:xfrm>
            <a:off x="5334000" y="1219200"/>
            <a:ext cx="3200400" cy="4800600"/>
          </a:xfrm>
          <a:prstGeom prst="rect">
            <a:avLst/>
          </a:prstGeom>
        </p:spPr>
      </p:pic>
    </p:spTree>
    <p:extLst>
      <p:ext uri="{BB962C8B-B14F-4D97-AF65-F5344CB8AC3E}">
        <p14:creationId xmlns:p14="http://schemas.microsoft.com/office/powerpoint/2010/main" val="3295346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143000" y="857250"/>
            <a:ext cx="6858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7700" y="204698"/>
            <a:ext cx="7886700" cy="584775"/>
          </a:xfrm>
        </p:spPr>
        <p:txBody>
          <a:bodyPr/>
          <a:lstStyle/>
          <a:p>
            <a:r>
              <a:rPr lang="en-US" sz="3200" b="1" dirty="0"/>
              <a:t>Distribution of Products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7931" t="11111" r="10269" b="22222"/>
          <a:stretch/>
        </p:blipFill>
        <p:spPr>
          <a:xfrm>
            <a:off x="1905000" y="1143000"/>
            <a:ext cx="5410200" cy="5359467"/>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l="10269" t="11111" r="11437"/>
          <a:stretch/>
        </p:blipFill>
        <p:spPr>
          <a:xfrm>
            <a:off x="1981200" y="990600"/>
            <a:ext cx="5257800" cy="5716404"/>
          </a:xfrm>
          <a:prstGeom prst="rect">
            <a:avLst/>
          </a:prstGeom>
        </p:spPr>
      </p:pic>
    </p:spTree>
    <p:extLst>
      <p:ext uri="{BB962C8B-B14F-4D97-AF65-F5344CB8AC3E}">
        <p14:creationId xmlns:p14="http://schemas.microsoft.com/office/powerpoint/2010/main" val="253888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143000" y="857250"/>
            <a:ext cx="6858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vert="horz" lIns="68580" tIns="34290" rIns="68580" bIns="34290" rtlCol="0" anchor="ctr">
            <a:normAutofit fontScale="90000"/>
          </a:bodyPr>
          <a:lstStyle/>
          <a:p>
            <a:r>
              <a:rPr lang="en-US" sz="3200" b="1" dirty="0"/>
              <a:t>How to Request Assistance</a:t>
            </a:r>
          </a:p>
        </p:txBody>
      </p:sp>
      <p:sp>
        <p:nvSpPr>
          <p:cNvPr id="4" name="Content Placeholder 3"/>
          <p:cNvSpPr>
            <a:spLocks noGrp="1"/>
          </p:cNvSpPr>
          <p:nvPr>
            <p:ph idx="1"/>
          </p:nvPr>
        </p:nvSpPr>
        <p:spPr>
          <a:xfrm>
            <a:off x="995597" y="990600"/>
            <a:ext cx="7157803" cy="4114800"/>
          </a:xfrm>
        </p:spPr>
        <p:txBody>
          <a:bodyPr/>
          <a:lstStyle/>
          <a:p>
            <a:r>
              <a:rPr lang="en-US" sz="2000" b="0" dirty="0"/>
              <a:t>DOE Watch Office: 202-586-8100 (Primary)</a:t>
            </a:r>
          </a:p>
          <a:p>
            <a:pPr marL="0" indent="0">
              <a:buNone/>
            </a:pPr>
            <a:endParaRPr lang="en-US" sz="2000" b="0" dirty="0"/>
          </a:p>
          <a:p>
            <a:r>
              <a:rPr lang="en-US" sz="2000" b="0" dirty="0"/>
              <a:t>Radiological Assistance Program Regional Offices:</a:t>
            </a:r>
          </a:p>
          <a:p>
            <a:pPr lvl="1"/>
            <a:r>
              <a:rPr lang="en-US" sz="2000" b="0" dirty="0"/>
              <a:t>Region 0 (Washington, DC): 1-800-405-1140</a:t>
            </a:r>
          </a:p>
          <a:p>
            <a:pPr lvl="1"/>
            <a:r>
              <a:rPr lang="en-US" sz="2000" b="0" dirty="0"/>
              <a:t>Region 1 (Brookhaven, NY): 1-631-344-2200</a:t>
            </a:r>
          </a:p>
          <a:p>
            <a:pPr lvl="1"/>
            <a:r>
              <a:rPr lang="en-US" sz="2000" b="0" dirty="0"/>
              <a:t>Region 2 (Oak Ridge, TN): 1-865-576-1005</a:t>
            </a:r>
          </a:p>
          <a:p>
            <a:pPr lvl="1"/>
            <a:r>
              <a:rPr lang="en-US" sz="2000" b="0" dirty="0"/>
              <a:t>Region 3 (Savannah River, GA): 1-803-725-3333</a:t>
            </a:r>
          </a:p>
          <a:p>
            <a:pPr lvl="1"/>
            <a:r>
              <a:rPr lang="en-US" sz="2000" b="0" dirty="0"/>
              <a:t>Region 4 (Albuquerque, NM): 1-505-845-4667</a:t>
            </a:r>
          </a:p>
          <a:p>
            <a:pPr lvl="1"/>
            <a:r>
              <a:rPr lang="en-US" sz="2000" b="0" dirty="0"/>
              <a:t>Region 5 (Chicago, IL): 1-630-252-4800</a:t>
            </a:r>
          </a:p>
          <a:p>
            <a:pPr lvl="1"/>
            <a:r>
              <a:rPr lang="en-US" sz="2000" b="0" dirty="0"/>
              <a:t>Region 6 (Idaho Falls, ID): 1-208-526-1515</a:t>
            </a:r>
          </a:p>
          <a:p>
            <a:pPr lvl="1"/>
            <a:r>
              <a:rPr lang="en-US" sz="2000" b="0" dirty="0"/>
              <a:t>Region 7 (Livermore, CA): 1-925-422-7595</a:t>
            </a:r>
          </a:p>
          <a:p>
            <a:pPr lvl="1"/>
            <a:r>
              <a:rPr lang="en-US" sz="2000" b="0" dirty="0"/>
              <a:t>Region 8 (Richland, WA): 1-509-373-3800</a:t>
            </a:r>
          </a:p>
          <a:p>
            <a:pPr marL="457200" lvl="1" indent="0">
              <a:buNone/>
            </a:pPr>
            <a:endParaRPr lang="en-US" sz="2000" b="0" dirty="0"/>
          </a:p>
          <a:p>
            <a:r>
              <a:rPr lang="en-US" sz="2000" b="0" dirty="0"/>
              <a:t>NARAC Operations: 1-925-424-6465</a:t>
            </a:r>
          </a:p>
          <a:p>
            <a:endParaRPr lang="en-US" sz="2000" dirty="0"/>
          </a:p>
          <a:p>
            <a:endParaRPr lang="en-US" sz="2000" dirty="0"/>
          </a:p>
          <a:p>
            <a:endParaRPr lang="en-US" sz="2000" dirty="0"/>
          </a:p>
        </p:txBody>
      </p:sp>
    </p:spTree>
    <p:extLst>
      <p:ext uri="{BB962C8B-B14F-4D97-AF65-F5344CB8AC3E}">
        <p14:creationId xmlns:p14="http://schemas.microsoft.com/office/powerpoint/2010/main" val="1218217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713"/>
            <a:ext cx="7164388" cy="584775"/>
          </a:xfrm>
        </p:spPr>
        <p:txBody>
          <a:bodyPr/>
          <a:lstStyle/>
          <a:p>
            <a:r>
              <a:rPr lang="en-US" sz="3200" dirty="0"/>
              <a:t>Additional Questions</a:t>
            </a:r>
          </a:p>
        </p:txBody>
      </p:sp>
      <p:sp>
        <p:nvSpPr>
          <p:cNvPr id="3" name="Content Placeholder 2"/>
          <p:cNvSpPr>
            <a:spLocks noGrp="1"/>
          </p:cNvSpPr>
          <p:nvPr>
            <p:ph idx="1"/>
          </p:nvPr>
        </p:nvSpPr>
        <p:spPr>
          <a:xfrm>
            <a:off x="2286000" y="4457530"/>
            <a:ext cx="4572000" cy="1066800"/>
          </a:xfrm>
          <a:ln>
            <a:solidFill>
              <a:schemeClr val="tx1"/>
            </a:solidFill>
          </a:ln>
        </p:spPr>
        <p:txBody>
          <a:bodyPr>
            <a:normAutofit fontScale="92500" lnSpcReduction="10000"/>
          </a:bodyPr>
          <a:lstStyle/>
          <a:p>
            <a:pPr marL="0" indent="0" algn="ctr">
              <a:buNone/>
            </a:pPr>
            <a:r>
              <a:rPr lang="en-US" sz="2000" b="0" dirty="0"/>
              <a:t>Lonnie Swindell</a:t>
            </a:r>
          </a:p>
          <a:p>
            <a:pPr marL="0" indent="0" algn="ctr">
              <a:buNone/>
            </a:pPr>
            <a:r>
              <a:rPr lang="en-US" sz="2000" b="0" dirty="0"/>
              <a:t>NRAT Program Manager</a:t>
            </a:r>
          </a:p>
          <a:p>
            <a:pPr marL="0" indent="0" algn="ctr">
              <a:buNone/>
            </a:pPr>
            <a:r>
              <a:rPr lang="en-US" sz="2000" b="0" dirty="0"/>
              <a:t>robert.swindell@nnsa.doe.gov</a:t>
            </a:r>
          </a:p>
        </p:txBody>
      </p:sp>
      <p:sp>
        <p:nvSpPr>
          <p:cNvPr id="6" name="Content Placeholder 2"/>
          <p:cNvSpPr txBox="1">
            <a:spLocks/>
          </p:cNvSpPr>
          <p:nvPr/>
        </p:nvSpPr>
        <p:spPr>
          <a:xfrm>
            <a:off x="2286000" y="1424078"/>
            <a:ext cx="4572000" cy="1166722"/>
          </a:xfrm>
          <a:prstGeom prst="rect">
            <a:avLst/>
          </a:prstGeom>
          <a:ln>
            <a:solidFill>
              <a:schemeClr val="tx1"/>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0" dirty="0"/>
              <a:t>Daniel Blumenthal</a:t>
            </a:r>
          </a:p>
          <a:p>
            <a:pPr marL="0" indent="0" algn="ctr">
              <a:buNone/>
            </a:pPr>
            <a:r>
              <a:rPr lang="en-US" sz="2000" b="0" dirty="0"/>
              <a:t>CM Program Manager</a:t>
            </a:r>
          </a:p>
          <a:p>
            <a:pPr marL="0" indent="0" algn="ctr">
              <a:buNone/>
            </a:pPr>
            <a:r>
              <a:rPr lang="en-US" sz="2000" b="0" dirty="0"/>
              <a:t>Daniel.Blumenthal@nnsa.doe.gov</a:t>
            </a:r>
          </a:p>
        </p:txBody>
      </p:sp>
      <p:sp>
        <p:nvSpPr>
          <p:cNvPr id="5" name="Content Placeholder 2"/>
          <p:cNvSpPr txBox="1">
            <a:spLocks/>
          </p:cNvSpPr>
          <p:nvPr/>
        </p:nvSpPr>
        <p:spPr>
          <a:xfrm>
            <a:off x="2286000" y="3017004"/>
            <a:ext cx="4572000" cy="1014322"/>
          </a:xfrm>
          <a:prstGeom prst="rect">
            <a:avLst/>
          </a:prstGeom>
          <a:ln>
            <a:solidFill>
              <a:schemeClr val="tx1"/>
            </a:solidFill>
          </a:ln>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0" dirty="0"/>
              <a:t>Chris Van Horn</a:t>
            </a:r>
          </a:p>
          <a:p>
            <a:pPr marL="0" indent="0" algn="ctr">
              <a:buNone/>
            </a:pPr>
            <a:r>
              <a:rPr lang="en-US" sz="2000" b="0" dirty="0"/>
              <a:t>RAP Program Manager</a:t>
            </a:r>
          </a:p>
          <a:p>
            <a:pPr marL="0" indent="0" algn="ctr">
              <a:buNone/>
            </a:pPr>
            <a:r>
              <a:rPr lang="en-US" sz="2000" b="0" dirty="0"/>
              <a:t>Chris.Vanhorn@nnsa.doe.gov</a:t>
            </a:r>
          </a:p>
        </p:txBody>
      </p:sp>
    </p:spTree>
    <p:extLst>
      <p:ext uri="{BB962C8B-B14F-4D97-AF65-F5344CB8AC3E}">
        <p14:creationId xmlns:p14="http://schemas.microsoft.com/office/powerpoint/2010/main" val="2012863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707886"/>
          </a:xfrm>
        </p:spPr>
        <p:txBody>
          <a:bodyPr/>
          <a:lstStyle/>
          <a:p>
            <a:pPr algn="ctr"/>
            <a:r>
              <a:rPr lang="en-US" dirty="0"/>
              <a:t>QUESTIONS?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465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242755"/>
            <a:ext cx="6781800" cy="671645"/>
          </a:xfrm>
        </p:spPr>
        <p:txBody>
          <a:bodyPr/>
          <a:lstStyle/>
          <a:p>
            <a:r>
              <a:rPr lang="en-US" dirty="0"/>
              <a:t>DOE/NNSA - Applying Technical Capabilities to National Security Challenges</a:t>
            </a:r>
            <a:br>
              <a:rPr lang="en-US" dirty="0"/>
            </a:br>
            <a:endParaRPr lang="en-US" dirty="0"/>
          </a:p>
        </p:txBody>
      </p:sp>
      <p:pic>
        <p:nvPicPr>
          <p:cNvPr id="6" name="Picture 5" title="jlc"/>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809" y="984821"/>
            <a:ext cx="7350791" cy="5720779"/>
          </a:xfrm>
          <a:prstGeom prst="rect">
            <a:avLst/>
          </a:prstGeom>
          <a:ln>
            <a:noFill/>
          </a:ln>
        </p:spPr>
      </p:pic>
    </p:spTree>
    <p:extLst>
      <p:ext uri="{BB962C8B-B14F-4D97-AF65-F5344CB8AC3E}">
        <p14:creationId xmlns:p14="http://schemas.microsoft.com/office/powerpoint/2010/main" val="51580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011" y="3602"/>
            <a:ext cx="6650989" cy="830997"/>
          </a:xfrm>
        </p:spPr>
        <p:txBody>
          <a:bodyPr/>
          <a:lstStyle/>
          <a:p>
            <a:r>
              <a:rPr lang="en-US" dirty="0"/>
              <a:t>Strategic Approach to Nuclear Threat Reduction Mission</a:t>
            </a: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28600" y="1143000"/>
            <a:ext cx="8668953" cy="5303520"/>
          </a:xfrm>
          <a:prstGeom prst="rect">
            <a:avLst/>
          </a:prstGeom>
        </p:spPr>
      </p:pic>
    </p:spTree>
    <p:extLst>
      <p:ext uri="{BB962C8B-B14F-4D97-AF65-F5344CB8AC3E}">
        <p14:creationId xmlns:p14="http://schemas.microsoft.com/office/powerpoint/2010/main" val="11928916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7203"/>
            <a:ext cx="6705600" cy="830997"/>
          </a:xfrm>
        </p:spPr>
        <p:txBody>
          <a:bodyPr/>
          <a:lstStyle/>
          <a:p>
            <a:r>
              <a:rPr lang="en-US" dirty="0"/>
              <a:t>Preventing Nuclear/Radiological Proliferation &amp; Terrorism</a:t>
            </a:r>
          </a:p>
        </p:txBody>
      </p:sp>
      <p:sp>
        <p:nvSpPr>
          <p:cNvPr id="2" name="Content Placeholder 1"/>
          <p:cNvSpPr>
            <a:spLocks noGrp="1"/>
          </p:cNvSpPr>
          <p:nvPr>
            <p:ph idx="1"/>
          </p:nvPr>
        </p:nvSpPr>
        <p:spPr>
          <a:xfrm>
            <a:off x="685800" y="1676400"/>
            <a:ext cx="7772400" cy="5181600"/>
          </a:xfrm>
        </p:spPr>
        <p:txBody>
          <a:bodyPr/>
          <a:lstStyle/>
          <a:p>
            <a:r>
              <a:rPr lang="en-US" sz="2000" dirty="0"/>
              <a:t>Purpose</a:t>
            </a:r>
            <a:r>
              <a:rPr lang="en-US" sz="2000" b="0" dirty="0"/>
              <a:t> - p</a:t>
            </a:r>
            <a:r>
              <a:rPr lang="en-US" sz="2000" b="0" u="sng" dirty="0"/>
              <a:t>revent</a:t>
            </a:r>
            <a:r>
              <a:rPr lang="en-US" sz="2000" b="0" dirty="0"/>
              <a:t> non-state actors and additional countries from developing nuclear weapons or acquiring weapons-usable nuclear materials, equipment, technology, and expertise; and prevent non-state actors from acquiring radiological materials for a radiological threat device.</a:t>
            </a:r>
          </a:p>
          <a:p>
            <a:r>
              <a:rPr lang="en-US" sz="2000" dirty="0"/>
              <a:t>Approach</a:t>
            </a:r>
            <a:endParaRPr lang="en-US" sz="2000" b="0" dirty="0"/>
          </a:p>
          <a:p>
            <a:pPr lvl="1"/>
            <a:r>
              <a:rPr lang="en-US" sz="2000" b="0" dirty="0"/>
              <a:t>Material Management &amp; Minimization</a:t>
            </a:r>
          </a:p>
          <a:p>
            <a:pPr lvl="1"/>
            <a:r>
              <a:rPr lang="en-US" sz="2000" b="0" dirty="0"/>
              <a:t>Global Material Security</a:t>
            </a:r>
          </a:p>
          <a:p>
            <a:pPr lvl="1"/>
            <a:r>
              <a:rPr lang="en-US" sz="2000" b="0" dirty="0"/>
              <a:t>Nonproliferation &amp; Arms Control</a:t>
            </a:r>
          </a:p>
          <a:p>
            <a:pPr lvl="1"/>
            <a:r>
              <a:rPr lang="en-US" sz="2000" b="0" dirty="0"/>
              <a:t>Defense Nuclear Nonproliferation Research &amp; Development</a:t>
            </a:r>
          </a:p>
          <a:p>
            <a:pPr lvl="1"/>
            <a:r>
              <a:rPr lang="en-US" sz="2000" b="0" dirty="0"/>
              <a:t>Nonproliferation Construction Program</a:t>
            </a:r>
          </a:p>
          <a:p>
            <a:endParaRPr lang="en-US" sz="1800" dirty="0"/>
          </a:p>
        </p:txBody>
      </p:sp>
    </p:spTree>
    <p:extLst>
      <p:ext uri="{BB962C8B-B14F-4D97-AF65-F5344CB8AC3E}">
        <p14:creationId xmlns:p14="http://schemas.microsoft.com/office/powerpoint/2010/main" val="3589078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0"/>
            <a:ext cx="7164388" cy="830997"/>
          </a:xfrm>
        </p:spPr>
        <p:txBody>
          <a:bodyPr/>
          <a:lstStyle/>
          <a:p>
            <a:r>
              <a:rPr lang="en-US" dirty="0"/>
              <a:t>Countering Nuclear/Radiological </a:t>
            </a:r>
            <a:br>
              <a:rPr lang="en-US" dirty="0"/>
            </a:br>
            <a:r>
              <a:rPr lang="en-US" dirty="0"/>
              <a:t>Proliferation &amp; Terrorism</a:t>
            </a:r>
          </a:p>
        </p:txBody>
      </p:sp>
      <p:sp>
        <p:nvSpPr>
          <p:cNvPr id="3" name="Content Placeholder 2"/>
          <p:cNvSpPr>
            <a:spLocks noGrp="1"/>
          </p:cNvSpPr>
          <p:nvPr>
            <p:ph idx="1"/>
          </p:nvPr>
        </p:nvSpPr>
        <p:spPr>
          <a:xfrm>
            <a:off x="685800" y="1295400"/>
            <a:ext cx="7772400" cy="5029200"/>
          </a:xfrm>
        </p:spPr>
        <p:txBody>
          <a:bodyPr>
            <a:normAutofit/>
          </a:bodyPr>
          <a:lstStyle/>
          <a:p>
            <a:r>
              <a:rPr lang="en-US" sz="2000" dirty="0"/>
              <a:t>Purpose</a:t>
            </a:r>
          </a:p>
          <a:p>
            <a:pPr lvl="1"/>
            <a:r>
              <a:rPr lang="en-US" sz="2000" b="0" u="sng" dirty="0"/>
              <a:t>Counter</a:t>
            </a:r>
            <a:r>
              <a:rPr lang="en-US" sz="2000" b="0" dirty="0"/>
              <a:t> the attempts of both </a:t>
            </a:r>
            <a:r>
              <a:rPr lang="en-US" sz="2000" b="0" dirty="0" err="1"/>
              <a:t>proliferant</a:t>
            </a:r>
            <a:r>
              <a:rPr lang="en-US" sz="2000" b="0" dirty="0"/>
              <a:t> states and non-state actors to steal, acquire, develop, disseminate, transport, or deliver the materials, expertise, or components necessary for a nuclear weapon, IND, or RDD </a:t>
            </a:r>
          </a:p>
          <a:p>
            <a:r>
              <a:rPr lang="en-US" sz="2000" dirty="0"/>
              <a:t>Approach</a:t>
            </a:r>
            <a:r>
              <a:rPr lang="en-US" sz="2000" b="0" dirty="0"/>
              <a:t>  </a:t>
            </a:r>
          </a:p>
          <a:p>
            <a:pPr lvl="1"/>
            <a:r>
              <a:rPr lang="en-US" sz="2000" b="0" dirty="0"/>
              <a:t>Develop/maintain a robust technical understanding of how to characterize, detect, and defeat the range of nuclear threat devices that a non-state actor could potentially construct</a:t>
            </a:r>
          </a:p>
          <a:p>
            <a:pPr lvl="1"/>
            <a:r>
              <a:rPr lang="en-US" sz="2000" b="0" dirty="0"/>
              <a:t>Use specialized knowledge of nuclear threat devices to inform U.S. and international policy relating to nuclear counterterrorism and </a:t>
            </a:r>
            <a:r>
              <a:rPr lang="en-US" sz="2000" b="0" dirty="0" err="1"/>
              <a:t>counterproliferation</a:t>
            </a:r>
            <a:endParaRPr lang="en-US" sz="2000" b="0" dirty="0"/>
          </a:p>
          <a:p>
            <a:pPr lvl="1"/>
            <a:r>
              <a:rPr lang="en-US" sz="2000" b="0" dirty="0"/>
              <a:t>Strengthen WMD counterterrorism and nuclear/radiological incident response capabilities and preparedness at home and beyond</a:t>
            </a:r>
          </a:p>
        </p:txBody>
      </p:sp>
    </p:spTree>
    <p:extLst>
      <p:ext uri="{BB962C8B-B14F-4D97-AF65-F5344CB8AC3E}">
        <p14:creationId xmlns:p14="http://schemas.microsoft.com/office/powerpoint/2010/main" val="2207973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3602"/>
            <a:ext cx="7164388" cy="830997"/>
          </a:xfrm>
        </p:spPr>
        <p:txBody>
          <a:bodyPr/>
          <a:lstStyle/>
          <a:p>
            <a:r>
              <a:rPr lang="en-US" dirty="0"/>
              <a:t>Responding to Nuclear/Radiological </a:t>
            </a:r>
            <a:br>
              <a:rPr lang="en-US" dirty="0"/>
            </a:br>
            <a:r>
              <a:rPr lang="en-US" dirty="0"/>
              <a:t>Threats and Terrorism </a:t>
            </a:r>
          </a:p>
        </p:txBody>
      </p:sp>
      <p:sp>
        <p:nvSpPr>
          <p:cNvPr id="2" name="Content Placeholder 1"/>
          <p:cNvSpPr>
            <a:spLocks noGrp="1"/>
          </p:cNvSpPr>
          <p:nvPr>
            <p:ph idx="1"/>
          </p:nvPr>
        </p:nvSpPr>
        <p:spPr>
          <a:xfrm>
            <a:off x="701842" y="1371600"/>
            <a:ext cx="7772400" cy="5029200"/>
          </a:xfrm>
        </p:spPr>
        <p:txBody>
          <a:bodyPr/>
          <a:lstStyle/>
          <a:p>
            <a:r>
              <a:rPr lang="en-US" sz="2000" dirty="0"/>
              <a:t>Purpose</a:t>
            </a:r>
          </a:p>
          <a:p>
            <a:pPr lvl="1"/>
            <a:r>
              <a:rPr lang="en-US" sz="2000" b="0" dirty="0"/>
              <a:t>develop and communicate </a:t>
            </a:r>
            <a:r>
              <a:rPr lang="en-US" sz="2000" dirty="0"/>
              <a:t>timely, technically-defensible, </a:t>
            </a:r>
            <a:r>
              <a:rPr lang="en-US" sz="2000" b="0" dirty="0"/>
              <a:t>and </a:t>
            </a:r>
            <a:r>
              <a:rPr lang="en-US" sz="2000" dirty="0"/>
              <a:t>actionable</a:t>
            </a:r>
            <a:r>
              <a:rPr lang="en-US" sz="2000" b="0" dirty="0"/>
              <a:t> decision support to key leaders tasked with protection  public health and safety, restoration of essential government services, and providing emergency relief to governments, businesses, and individuals affected by the consequences of a radiological or nuclear incident </a:t>
            </a:r>
          </a:p>
          <a:p>
            <a:r>
              <a:rPr lang="en-US" sz="2000" dirty="0"/>
              <a:t>Approach</a:t>
            </a:r>
          </a:p>
          <a:p>
            <a:pPr lvl="1"/>
            <a:r>
              <a:rPr lang="en-US" sz="2000" b="0" dirty="0"/>
              <a:t>Model</a:t>
            </a:r>
          </a:p>
          <a:p>
            <a:pPr lvl="1"/>
            <a:r>
              <a:rPr lang="en-US" sz="2000" b="0" dirty="0"/>
              <a:t>Measure </a:t>
            </a:r>
          </a:p>
          <a:p>
            <a:pPr lvl="1"/>
            <a:r>
              <a:rPr lang="en-US" sz="2000" b="0" dirty="0"/>
              <a:t>Assess</a:t>
            </a:r>
          </a:p>
          <a:p>
            <a:pPr lvl="1"/>
            <a:r>
              <a:rPr lang="en-US" sz="2000" b="0" dirty="0"/>
              <a:t>Interpret</a:t>
            </a:r>
            <a:r>
              <a:rPr lang="en-US" sz="2000" dirty="0"/>
              <a:t> </a:t>
            </a:r>
          </a:p>
        </p:txBody>
      </p:sp>
    </p:spTree>
    <p:extLst>
      <p:ext uri="{BB962C8B-B14F-4D97-AF65-F5344CB8AC3E}">
        <p14:creationId xmlns:p14="http://schemas.microsoft.com/office/powerpoint/2010/main" val="410363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the Response</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14400" y="914400"/>
            <a:ext cx="7286214" cy="5864226"/>
          </a:xfrm>
          <a:prstGeom prst="rect">
            <a:avLst/>
          </a:prstGeom>
        </p:spPr>
      </p:pic>
    </p:spTree>
    <p:extLst>
      <p:ext uri="{BB962C8B-B14F-4D97-AF65-F5344CB8AC3E}">
        <p14:creationId xmlns:p14="http://schemas.microsoft.com/office/powerpoint/2010/main" val="230125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2"/>
            <a:ext cx="6781800" cy="830997"/>
          </a:xfrm>
        </p:spPr>
        <p:txBody>
          <a:bodyPr/>
          <a:lstStyle/>
          <a:p>
            <a:r>
              <a:rPr lang="en-US" dirty="0"/>
              <a:t>DOE/NNSA Nuclear/Radiological </a:t>
            </a:r>
            <a:br>
              <a:rPr lang="en-US" dirty="0"/>
            </a:br>
            <a:r>
              <a:rPr lang="en-US" dirty="0"/>
              <a:t>Threats &amp; Terrorism Response Capabilities</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3797" t="6329" r="7595" b="6329"/>
          <a:stretch/>
        </p:blipFill>
        <p:spPr>
          <a:xfrm>
            <a:off x="1600200" y="993866"/>
            <a:ext cx="5867400" cy="5783580"/>
          </a:xfrm>
          <a:prstGeom prst="rect">
            <a:avLst/>
          </a:prstGeom>
        </p:spPr>
      </p:pic>
    </p:spTree>
    <p:extLst>
      <p:ext uri="{BB962C8B-B14F-4D97-AF65-F5344CB8AC3E}">
        <p14:creationId xmlns:p14="http://schemas.microsoft.com/office/powerpoint/2010/main" val="10675538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OPTIONS" val="Medium "/>
  <p:tag name="POWER3D CRC" val="c8ded1a20150"/>
</p:tagLst>
</file>

<file path=ppt/theme/theme1.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B70DF77E1C3A478C519CFE1D8AC84A" ma:contentTypeVersion="23" ma:contentTypeDescription="Create a new document." ma:contentTypeScope="" ma:versionID="6ff24a0432e8b6668fbaa12dd1eaf8a9">
  <xsd:schema xmlns:xsd="http://www.w3.org/2001/XMLSchema" xmlns:xs="http://www.w3.org/2001/XMLSchema" xmlns:p="http://schemas.microsoft.com/office/2006/metadata/properties" xmlns:ns1="http://schemas.microsoft.com/sharepoint/v3" targetNamespace="http://schemas.microsoft.com/office/2006/metadata/properties" ma:root="true" ma:fieldsID="0f1c3a5fe40b69cf375f6490498fc6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9800D56-377F-47B0-A61C-86419B680FDF}"/>
</file>

<file path=customXml/itemProps2.xml><?xml version="1.0" encoding="utf-8"?>
<ds:datastoreItem xmlns:ds="http://schemas.openxmlformats.org/officeDocument/2006/customXml" ds:itemID="{F6FE83A1-68CB-45AA-96DF-8F5F8F14DAC2}"/>
</file>

<file path=customXml/itemProps3.xml><?xml version="1.0" encoding="utf-8"?>
<ds:datastoreItem xmlns:ds="http://schemas.openxmlformats.org/officeDocument/2006/customXml" ds:itemID="{47CA74A9-4DF4-4D51-9C07-13549176C92E}"/>
</file>

<file path=docProps/app.xml><?xml version="1.0" encoding="utf-8"?>
<Properties xmlns="http://schemas.openxmlformats.org/officeDocument/2006/extended-properties" xmlns:vt="http://schemas.openxmlformats.org/officeDocument/2006/docPropsVTypes">
  <TotalTime>13465</TotalTime>
  <Words>5092</Words>
  <Application>Microsoft Office PowerPoint</Application>
  <PresentationFormat>On-screen Show (4:3)</PresentationFormat>
  <Paragraphs>425</Paragraphs>
  <Slides>26</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ＭＳ Ｐゴシック</vt:lpstr>
      <vt:lpstr>Arial</vt:lpstr>
      <vt:lpstr>Calibri</vt:lpstr>
      <vt:lpstr>Goudy Old Style</vt:lpstr>
      <vt:lpstr>Times New Roman</vt:lpstr>
      <vt:lpstr>1_Default Design</vt:lpstr>
      <vt:lpstr>15_Default Design</vt:lpstr>
      <vt:lpstr>DOE/NNSA Response to a  Nuclear/Radiological Incident</vt:lpstr>
      <vt:lpstr>Organizational Overview</vt:lpstr>
      <vt:lpstr>DOE/NNSA - Applying Technical Capabilities to National Security Challenges </vt:lpstr>
      <vt:lpstr>Strategic Approach to Nuclear Threat Reduction Mission</vt:lpstr>
      <vt:lpstr>Preventing Nuclear/Radiological Proliferation &amp; Terrorism</vt:lpstr>
      <vt:lpstr>Countering Nuclear/Radiological  Proliferation &amp; Terrorism</vt:lpstr>
      <vt:lpstr>Responding to Nuclear/Radiological  Threats and Terrorism </vt:lpstr>
      <vt:lpstr>Planning for the Response</vt:lpstr>
      <vt:lpstr>DOE/NNSA Nuclear/Radiological  Threats &amp; Terrorism Response Capabilities</vt:lpstr>
      <vt:lpstr>Model</vt:lpstr>
      <vt:lpstr>Measure/Preliminary Assessment</vt:lpstr>
      <vt:lpstr>Measure</vt:lpstr>
      <vt:lpstr>Measure/Assess</vt:lpstr>
      <vt:lpstr>Assess</vt:lpstr>
      <vt:lpstr>Medical Management</vt:lpstr>
      <vt:lpstr>Support &amp; Coordination Elements</vt:lpstr>
      <vt:lpstr>Asset Response Timeline</vt:lpstr>
      <vt:lpstr>Data and Technical Products</vt:lpstr>
      <vt:lpstr>GOALS</vt:lpstr>
      <vt:lpstr>Model</vt:lpstr>
      <vt:lpstr>Ground Truth</vt:lpstr>
      <vt:lpstr>Assessment</vt:lpstr>
      <vt:lpstr>Distribution of Products</vt:lpstr>
      <vt:lpstr>How to Request Assistance</vt:lpstr>
      <vt:lpstr>Additional Questions</vt:lpstr>
      <vt:lpstr>QUESTIONS?</vt:lpstr>
    </vt:vector>
  </TitlesOfParts>
  <Company>DOE/NNSI/Wackenhut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CM Response</dc:subject>
  <dc:creator>Daniel Blumenthal</dc:creator>
  <cp:lastModifiedBy>Windows User</cp:lastModifiedBy>
  <cp:revision>992</cp:revision>
  <cp:lastPrinted>2018-03-27T16:49:19Z</cp:lastPrinted>
  <dcterms:created xsi:type="dcterms:W3CDTF">2002-05-16T19:23:10Z</dcterms:created>
  <dcterms:modified xsi:type="dcterms:W3CDTF">2018-10-31T15:34:21Z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0x01010071B70DF77E1C3A478C519CFE1D8AC84A</vt:lpwstr>
  </property>
  <property fmtid="{D5CDD505-2E9C-101B-9397-08002B2CF9AE}" pid="5" name="PublishingRollupImage">
    <vt:lpwstr/>
  </property>
  <property fmtid="{D5CDD505-2E9C-101B-9397-08002B2CF9AE}" pid="6" name="PublishingContactEmail">
    <vt:lpwstr/>
  </property>
  <property fmtid="{D5CDD505-2E9C-101B-9397-08002B2CF9AE}" pid="7" name="PublishingContactName">
    <vt:lpwstr/>
  </property>
  <property fmtid="{D5CDD505-2E9C-101B-9397-08002B2CF9AE}" pid="8" name="PublishingPageLayout">
    <vt:lpwstr/>
  </property>
  <property fmtid="{D5CDD505-2E9C-101B-9397-08002B2CF9AE}" pid="9" name="Comments">
    <vt:lpwstr/>
  </property>
  <property fmtid="{D5CDD505-2E9C-101B-9397-08002B2CF9AE}" pid="10" name="Audience">
    <vt:lpwstr/>
  </property>
  <property fmtid="{D5CDD505-2E9C-101B-9397-08002B2CF9AE}" pid="11" name="PublishingContactPicture">
    <vt:lpwstr/>
  </property>
</Properties>
</file>