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Lst>
  <p:sldSz cy="6858000" cx="12192000"/>
  <p:notesSz cx="6858000" cy="9144000"/>
  <p:embeddedFontLs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17" roundtripDataSignature="AMtx7mjEAF/S8XudJNk90/iJlCg/bSm+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1DAC3F-38F7-4947-BAB4-95751D04395A}">
  <a:tblStyle styleId="{5C1DAC3F-38F7-4947-BAB4-95751D04395A}"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2E7"/>
          </a:solidFill>
        </a:fill>
      </a:tcStyle>
    </a:wholeTbl>
    <a:band1H>
      <a:tcTxStyle/>
      <a:tcStyle>
        <a:fill>
          <a:solidFill>
            <a:srgbClr val="CCE5CB"/>
          </a:solidFill>
        </a:fill>
      </a:tcStyle>
    </a:band1H>
    <a:band2H>
      <a:tcTxStyle/>
    </a:band2H>
    <a:band1V>
      <a:tcTxStyle/>
      <a:tcStyle>
        <a:fill>
          <a:solidFill>
            <a:srgbClr val="CCE5CB"/>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font" Target="fonts/Montserrat-regular.fntdata"/><Relationship Id="rId8" Type="http://schemas.openxmlformats.org/officeDocument/2006/relationships/slide" Target="slides/slide2.xml"/><Relationship Id="rId18" Type="http://schemas.openxmlformats.org/officeDocument/2006/relationships/customXml" Target="../customXml/item1.xml"/><Relationship Id="rId3" Type="http://schemas.openxmlformats.org/officeDocument/2006/relationships/presProps" Target="presProps.xml"/><Relationship Id="rId12" Type="http://schemas.openxmlformats.org/officeDocument/2006/relationships/slide" Target="slides/slide6.xml"/><Relationship Id="rId17" Type="http://customschemas.google.com/relationships/presentationmetadata" Target="metadata"/><Relationship Id="rId7" Type="http://schemas.openxmlformats.org/officeDocument/2006/relationships/slide" Target="slides/slide1.xml"/><Relationship Id="rId2" Type="http://schemas.openxmlformats.org/officeDocument/2006/relationships/viewProps" Target="viewProps.xml"/><Relationship Id="rId16" Type="http://schemas.openxmlformats.org/officeDocument/2006/relationships/font" Target="fonts/Montserrat-boldItalic.fntdata"/><Relationship Id="rId20" Type="http://schemas.openxmlformats.org/officeDocument/2006/relationships/customXml" Target="../customXml/item3.xml"/><Relationship Id="rId11" Type="http://schemas.openxmlformats.org/officeDocument/2006/relationships/slide" Target="slides/slide5.xml"/><Relationship Id="rId1" Type="http://schemas.openxmlformats.org/officeDocument/2006/relationships/theme" Target="theme/theme2.xml"/><Relationship Id="rId6" Type="http://schemas.openxmlformats.org/officeDocument/2006/relationships/notesMaster" Target="notesMasters/notesMaster1.xml"/><Relationship Id="rId15" Type="http://schemas.openxmlformats.org/officeDocument/2006/relationships/font" Target="fonts/Montserrat-italic.fntdata"/><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customXml" Target="../customXml/item2.xml"/><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Snapshot of where we are</a:t>
            </a:r>
            <a:endParaRPr/>
          </a:p>
          <a:p>
            <a:pPr indent="-171450" lvl="0" marL="171450" rtl="0" algn="l">
              <a:spcBef>
                <a:spcPts val="0"/>
              </a:spcBef>
              <a:spcAft>
                <a:spcPts val="0"/>
              </a:spcAft>
              <a:buClr>
                <a:schemeClr val="dk1"/>
              </a:buClr>
              <a:buSzPts val="1200"/>
              <a:buFont typeface="Arial"/>
              <a:buChar char="•"/>
            </a:pPr>
            <a:r>
              <a:rPr lang="en-US"/>
              <a:t>2,623 new EV registrations in June, bringing us to almost 140,000 registered EVs in the State</a:t>
            </a:r>
            <a:endParaRPr/>
          </a:p>
          <a:p>
            <a:pPr indent="-171450" lvl="0" marL="171450" rtl="0" algn="l">
              <a:spcBef>
                <a:spcPts val="0"/>
              </a:spcBef>
              <a:spcAft>
                <a:spcPts val="0"/>
              </a:spcAft>
              <a:buClr>
                <a:schemeClr val="dk1"/>
              </a:buClr>
              <a:buSzPts val="1200"/>
              <a:buFont typeface="Arial"/>
              <a:buChar char="•"/>
            </a:pPr>
            <a:r>
              <a:rPr lang="en-US"/>
              <a:t>Over 1,400 public charging stations supporting these EVs, which is roughly 0.66 ports per 1,000 Marylanders</a:t>
            </a:r>
            <a:endParaRPr/>
          </a:p>
          <a:p>
            <a:pPr indent="-171450" lvl="0" marL="171450" rtl="0" algn="l">
              <a:spcBef>
                <a:spcPts val="0"/>
              </a:spcBef>
              <a:spcAft>
                <a:spcPts val="0"/>
              </a:spcAft>
              <a:buClr>
                <a:schemeClr val="dk1"/>
              </a:buClr>
              <a:buSzPts val="1200"/>
              <a:buFont typeface="Arial"/>
              <a:buChar char="•"/>
            </a:pPr>
            <a:r>
              <a:rPr lang="en-US"/>
              <a:t>As you may already know, Direct Current Fast Chargers provide high powered charging that provide about 180-240 miles of range per hour of charging. These are most suitable along highways or designated EV Alternative Fuel Corridors for quick charging, as you can see by the blue dots.</a:t>
            </a:r>
            <a:endParaRPr/>
          </a:p>
          <a:p>
            <a:pPr indent="-171450" lvl="0" marL="171450" rtl="0" algn="l">
              <a:spcBef>
                <a:spcPts val="0"/>
              </a:spcBef>
              <a:spcAft>
                <a:spcPts val="0"/>
              </a:spcAft>
              <a:buClr>
                <a:schemeClr val="dk1"/>
              </a:buClr>
              <a:buSzPts val="1200"/>
              <a:buFont typeface="Arial"/>
              <a:buChar char="•"/>
            </a:pPr>
            <a:r>
              <a:rPr lang="en-US"/>
              <a:t>Level 2 chargers provides about 10-20 miles of range per hour of charging and can typically fully charge a vehicle in 4-10 hours. These are most suitable in communities.</a:t>
            </a:r>
            <a:endParaRPr/>
          </a:p>
        </p:txBody>
      </p:sp>
      <p:sp>
        <p:nvSpPr>
          <p:cNvPr id="151" name="Google Shape;15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NEVI Round 1 will fund 130 new DC fast charging ports at 22 sites. The first site in Grantsville broke ground last month, with others following soon. All sites will be operational by spring 2026.</a:t>
            </a:r>
            <a:endParaRPr/>
          </a:p>
          <a:p>
            <a:pPr indent="-171450" lvl="0" marL="171450" rtl="0" algn="l">
              <a:spcBef>
                <a:spcPts val="0"/>
              </a:spcBef>
              <a:spcAft>
                <a:spcPts val="0"/>
              </a:spcAft>
              <a:buClr>
                <a:schemeClr val="dk1"/>
              </a:buClr>
              <a:buSzPts val="1200"/>
              <a:buFont typeface="Arial"/>
              <a:buChar char="•"/>
            </a:pPr>
            <a:r>
              <a:rPr lang="en-US"/>
              <a:t>MDOT’s EVC-RAA grant award will fund the replacement of about 44 broken charging ports across the state to increase charging reliability.</a:t>
            </a:r>
            <a:endParaRPr/>
          </a:p>
          <a:p>
            <a:pPr indent="-171450" lvl="0" marL="171450" rtl="0" algn="l">
              <a:spcBef>
                <a:spcPts val="0"/>
              </a:spcBef>
              <a:spcAft>
                <a:spcPts val="0"/>
              </a:spcAft>
              <a:buClr>
                <a:schemeClr val="dk1"/>
              </a:buClr>
              <a:buSzPts val="1200"/>
              <a:buFont typeface="Arial"/>
              <a:buChar char="•"/>
            </a:pPr>
            <a:r>
              <a:rPr lang="en-US"/>
              <a:t>Through the Clean Corridor Coalition and in partnership with MDE, MDOT will deploy 8 truck charging depots along I-95. The coalition will release an RFI this summer to inform program design.</a:t>
            </a:r>
            <a:endParaRPr/>
          </a:p>
          <a:p>
            <a:pPr indent="-171450" lvl="0" marL="171450" rtl="0" algn="l">
              <a:spcBef>
                <a:spcPts val="0"/>
              </a:spcBef>
              <a:spcAft>
                <a:spcPts val="0"/>
              </a:spcAft>
              <a:buClr>
                <a:schemeClr val="dk1"/>
              </a:buClr>
              <a:buSzPts val="1200"/>
              <a:buFont typeface="Arial"/>
              <a:buChar char="•"/>
            </a:pPr>
            <a:r>
              <a:rPr lang="en-US"/>
              <a:t>The Charging Ahead Partnership will deploy 6 charging depots supporting freight trucks traveling along I-81 and I-78 in partnering states.</a:t>
            </a:r>
            <a:endParaRPr/>
          </a:p>
          <a:p>
            <a:pPr indent="-171450" lvl="0" marL="171450" rtl="0" algn="l">
              <a:spcBef>
                <a:spcPts val="0"/>
              </a:spcBef>
              <a:spcAft>
                <a:spcPts val="0"/>
              </a:spcAft>
              <a:buClr>
                <a:schemeClr val="dk1"/>
              </a:buClr>
              <a:buSzPts val="1200"/>
              <a:buFont typeface="Arial"/>
              <a:buChar char="•"/>
            </a:pPr>
            <a:r>
              <a:rPr lang="en-US"/>
              <a:t>In Round 1 of CRP, MDOT awarded funds to support local governments and modal partners deploying 164 new Level 2 chargers, 17 DC fast chargers, and 114 fleet EVs. </a:t>
            </a:r>
            <a:endParaRPr/>
          </a:p>
        </p:txBody>
      </p:sp>
      <p:sp>
        <p:nvSpPr>
          <p:cNvPr id="161" name="Google Shape;16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Maryland EV tax credit program uses Strategic Energy Investment Funds (SEIF) from MEA</a:t>
            </a:r>
            <a:endParaRPr/>
          </a:p>
        </p:txBody>
      </p:sp>
      <p:sp>
        <p:nvSpPr>
          <p:cNvPr id="168" name="Google Shape;16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2024 Climate Executive Order by Governor Moore – calls for MDOT’s development of ZEVIP, to include Maryland’s NEVI Plan, and a multi-agency strategy</a:t>
            </a:r>
            <a:endParaRPr/>
          </a:p>
          <a:p>
            <a:pPr indent="-171450" lvl="0" marL="171450" rtl="0" algn="l">
              <a:spcBef>
                <a:spcPts val="0"/>
              </a:spcBef>
              <a:spcAft>
                <a:spcPts val="0"/>
              </a:spcAft>
              <a:buClr>
                <a:schemeClr val="dk1"/>
              </a:buClr>
              <a:buSzPts val="1200"/>
              <a:buFont typeface="Arial"/>
              <a:buChar char="•"/>
            </a:pPr>
            <a:r>
              <a:rPr lang="en-US"/>
              <a:t>New statewide plan to strategize suitable ZEV infrastructure deployment in the state to meet the projected growth across all vehicle classes from now through 2045 and recommend comprehensive key actions to move the needle</a:t>
            </a:r>
            <a:endParaRPr/>
          </a:p>
          <a:p>
            <a:pPr indent="-171450" lvl="1" marL="628650" rtl="0" algn="l">
              <a:spcBef>
                <a:spcPts val="0"/>
              </a:spcBef>
              <a:spcAft>
                <a:spcPts val="0"/>
              </a:spcAft>
              <a:buClr>
                <a:schemeClr val="dk1"/>
              </a:buClr>
              <a:buSzPts val="1200"/>
              <a:buFont typeface="Arial"/>
              <a:buChar char="•"/>
            </a:pPr>
            <a:r>
              <a:rPr lang="en-US"/>
              <a:t>This first edition of ZEVIP focuses specifically on supporting public chargers for light-duty EVs, while MDE develops the Trucking Needs Assessment in tandem</a:t>
            </a:r>
            <a:endParaRPr/>
          </a:p>
          <a:p>
            <a:pPr indent="-171450" lvl="1" marL="628650" rtl="0" algn="l">
              <a:spcBef>
                <a:spcPts val="0"/>
              </a:spcBef>
              <a:spcAft>
                <a:spcPts val="0"/>
              </a:spcAft>
              <a:buClr>
                <a:schemeClr val="dk1"/>
              </a:buClr>
              <a:buSzPts val="1200"/>
              <a:buFont typeface="Arial"/>
              <a:buChar char="•"/>
            </a:pPr>
            <a:r>
              <a:rPr lang="en-US"/>
              <a:t>Will include a publicly available suitability tool to guide infrastructure investments</a:t>
            </a:r>
            <a:endParaRPr/>
          </a:p>
          <a:p>
            <a:pPr indent="-171450" lvl="1" marL="628650" rtl="0" algn="l">
              <a:spcBef>
                <a:spcPts val="0"/>
              </a:spcBef>
              <a:spcAft>
                <a:spcPts val="0"/>
              </a:spcAft>
              <a:buClr>
                <a:schemeClr val="dk1"/>
              </a:buClr>
              <a:buSzPts val="1200"/>
              <a:buFont typeface="Arial"/>
              <a:buChar char="•"/>
            </a:pPr>
            <a:r>
              <a:rPr lang="en-US"/>
              <a:t>Recently ran a successful survey to inform ZEVIP development using feedback gathered from over 1,480 Marylanders</a:t>
            </a:r>
            <a:endParaRPr/>
          </a:p>
          <a:p>
            <a:pPr indent="-171450" lvl="0" marL="171450" rtl="0" algn="l">
              <a:spcBef>
                <a:spcPts val="0"/>
              </a:spcBef>
              <a:spcAft>
                <a:spcPts val="0"/>
              </a:spcAft>
              <a:buClr>
                <a:schemeClr val="dk1"/>
              </a:buClr>
              <a:buSzPts val="1200"/>
              <a:buFont typeface="Arial"/>
              <a:buChar char="•"/>
            </a:pPr>
            <a:r>
              <a:rPr lang="en-US"/>
              <a:t>MDOT will publish ZEVIP this fall</a:t>
            </a:r>
            <a:endParaRPr/>
          </a:p>
        </p:txBody>
      </p:sp>
      <p:sp>
        <p:nvSpPr>
          <p:cNvPr id="175" name="Google Shape;17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From mid July through early August, MDOT is inviting workgroup members to schedule one-on-ones with us to provide your feedback. You can book a session with us using the link on the slide.</a:t>
            </a:r>
            <a:endParaRPr/>
          </a:p>
        </p:txBody>
      </p:sp>
      <p:sp>
        <p:nvSpPr>
          <p:cNvPr id="184" name="Google Shape;18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8"/>
          <p:cNvSpPr/>
          <p:nvPr/>
        </p:nvSpPr>
        <p:spPr>
          <a:xfrm>
            <a:off x="0" y="4470401"/>
            <a:ext cx="6745184" cy="238759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8"/>
          <p:cNvSpPr/>
          <p:nvPr/>
        </p:nvSpPr>
        <p:spPr>
          <a:xfrm>
            <a:off x="4401969" y="1606866"/>
            <a:ext cx="7831147" cy="5314951"/>
          </a:xfrm>
          <a:custGeom>
            <a:rect b="b" l="l" r="r" t="t"/>
            <a:pathLst>
              <a:path extrusionOk="0" h="5314951" w="7831147">
                <a:moveTo>
                  <a:pt x="0" y="3201089"/>
                </a:moveTo>
                <a:lnTo>
                  <a:pt x="1597598" y="5894"/>
                </a:lnTo>
                <a:lnTo>
                  <a:pt x="7831147" y="0"/>
                </a:lnTo>
                <a:cubicBezTo>
                  <a:pt x="7824801" y="1767117"/>
                  <a:pt x="7818454" y="3534234"/>
                  <a:pt x="7812108" y="5301351"/>
                </a:cubicBezTo>
                <a:lnTo>
                  <a:pt x="1051729" y="5314951"/>
                </a:lnTo>
                <a:lnTo>
                  <a:pt x="0" y="3201089"/>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8"/>
          <p:cNvSpPr txBox="1"/>
          <p:nvPr>
            <p:ph type="ctrTitle"/>
          </p:nvPr>
        </p:nvSpPr>
        <p:spPr>
          <a:xfrm>
            <a:off x="5997039" y="2160648"/>
            <a:ext cx="5593278" cy="2387600"/>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2"/>
              </a:buClr>
              <a:buSzPts val="4800"/>
              <a:buFont typeface="Montserrat"/>
              <a:buNone/>
              <a:defRPr b="1" sz="48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8"/>
          <p:cNvSpPr txBox="1"/>
          <p:nvPr>
            <p:ph idx="1" type="subTitle"/>
          </p:nvPr>
        </p:nvSpPr>
        <p:spPr>
          <a:xfrm>
            <a:off x="6095999" y="4548248"/>
            <a:ext cx="5494317" cy="1808102"/>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lt1"/>
              </a:buClr>
              <a:buSzPts val="2400"/>
              <a:buNone/>
              <a:defRPr b="1"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8"/>
          <p:cNvSpPr txBox="1"/>
          <p:nvPr>
            <p:ph idx="10" type="dt"/>
          </p:nvPr>
        </p:nvSpPr>
        <p:spPr>
          <a:xfrm>
            <a:off x="8847117" y="635635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1" name="Google Shape;21;p8"/>
          <p:cNvPicPr preferRelativeResize="0"/>
          <p:nvPr/>
        </p:nvPicPr>
        <p:blipFill rotWithShape="1">
          <a:blip r:embed="rId2">
            <a:alphaModFix/>
          </a:blip>
          <a:srcRect b="0" l="0" r="0" t="0"/>
          <a:stretch/>
        </p:blipFill>
        <p:spPr>
          <a:xfrm>
            <a:off x="601652" y="5189625"/>
            <a:ext cx="3273945" cy="1282295"/>
          </a:xfrm>
          <a:prstGeom prst="rect">
            <a:avLst/>
          </a:prstGeom>
          <a:noFill/>
          <a:ln>
            <a:noFill/>
          </a:ln>
        </p:spPr>
      </p:pic>
      <p:sp>
        <p:nvSpPr>
          <p:cNvPr id="22" name="Google Shape;22;p8"/>
          <p:cNvSpPr/>
          <p:nvPr>
            <p:ph idx="2" type="pic"/>
          </p:nvPr>
        </p:nvSpPr>
        <p:spPr>
          <a:xfrm>
            <a:off x="-60873" y="-40775"/>
            <a:ext cx="6057912" cy="4847308"/>
          </a:xfrm>
          <a:prstGeom prst="rect">
            <a:avLst/>
          </a:prstGeom>
          <a:solidFill>
            <a:srgbClr val="D8D8D8"/>
          </a:solidFill>
          <a:ln>
            <a:noFill/>
          </a:ln>
        </p:spPr>
      </p:sp>
      <p:sp>
        <p:nvSpPr>
          <p:cNvPr id="23" name="Google Shape;23;p8"/>
          <p:cNvSpPr/>
          <p:nvPr/>
        </p:nvSpPr>
        <p:spPr>
          <a:xfrm rot="10800000">
            <a:off x="5154699" y="1098149"/>
            <a:ext cx="7277959" cy="391194"/>
          </a:xfrm>
          <a:custGeom>
            <a:rect b="b" l="l" r="r" t="t"/>
            <a:pathLst>
              <a:path extrusionOk="0" h="629797" w="11717042">
                <a:moveTo>
                  <a:pt x="0" y="0"/>
                </a:moveTo>
                <a:lnTo>
                  <a:pt x="11717042" y="0"/>
                </a:lnTo>
                <a:lnTo>
                  <a:pt x="11717042" y="629797"/>
                </a:lnTo>
                <a:lnTo>
                  <a:pt x="0" y="629797"/>
                </a:lnTo>
                <a:lnTo>
                  <a:pt x="0" y="0"/>
                </a:lnTo>
                <a:close/>
              </a:path>
            </a:pathLst>
          </a:custGeom>
          <a:blipFill rotWithShape="1">
            <a:blip r:embed="rId3">
              <a:alphaModFix/>
            </a:blip>
            <a:stretch>
              <a:fillRect b="-17439" l="0" r="0" t="-1743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 name="Google Shape;24;p8"/>
          <p:cNvSpPr/>
          <p:nvPr/>
        </p:nvSpPr>
        <p:spPr>
          <a:xfrm>
            <a:off x="9564164" y="-171282"/>
            <a:ext cx="2257565" cy="2257565"/>
          </a:xfrm>
          <a:prstGeom prst="ellipse">
            <a:avLst/>
          </a:prstGeom>
          <a:solidFill>
            <a:schemeClr val="lt1"/>
          </a:solidFill>
          <a:ln cap="flat" cmpd="sng" w="139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5" name="Google Shape;25;p8"/>
          <p:cNvPicPr preferRelativeResize="0"/>
          <p:nvPr/>
        </p:nvPicPr>
        <p:blipFill rotWithShape="1">
          <a:blip r:embed="rId4">
            <a:alphaModFix/>
          </a:blip>
          <a:srcRect b="0" l="0" r="0" t="0"/>
          <a:stretch/>
        </p:blipFill>
        <p:spPr>
          <a:xfrm>
            <a:off x="9795578" y="625268"/>
            <a:ext cx="1794738" cy="66446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9" name="Shape 109"/>
        <p:cNvGrpSpPr/>
        <p:nvPr/>
      </p:nvGrpSpPr>
      <p:grpSpPr>
        <a:xfrm>
          <a:off x="0" y="0"/>
          <a:ext cx="0" cy="0"/>
          <a:chOff x="0" y="0"/>
          <a:chExt cx="0" cy="0"/>
        </a:xfrm>
      </p:grpSpPr>
      <p:sp>
        <p:nvSpPr>
          <p:cNvPr id="110" name="Google Shape;110;p17"/>
          <p:cNvSpPr/>
          <p:nvPr/>
        </p:nvSpPr>
        <p:spPr>
          <a:xfrm>
            <a:off x="0" y="-1"/>
            <a:ext cx="12192000" cy="50165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 name="Google Shape;111;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7"/>
          <p:cNvSpPr/>
          <p:nvPr>
            <p:ph idx="2" type="pic"/>
          </p:nvPr>
        </p:nvSpPr>
        <p:spPr>
          <a:xfrm>
            <a:off x="5183188" y="987425"/>
            <a:ext cx="6172200" cy="4873625"/>
          </a:xfrm>
          <a:prstGeom prst="rect">
            <a:avLst/>
          </a:prstGeom>
          <a:noFill/>
          <a:ln>
            <a:noFill/>
          </a:ln>
        </p:spPr>
      </p:sp>
      <p:sp>
        <p:nvSpPr>
          <p:cNvPr id="113" name="Google Shape;113;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600"/>
              <a:buNone/>
              <a:defRPr sz="1600"/>
            </a:lvl1pPr>
            <a:lvl2pPr indent="-228600" lvl="1" marL="914400" algn="l">
              <a:lnSpc>
                <a:spcPct val="90000"/>
              </a:lnSpc>
              <a:spcBef>
                <a:spcPts val="500"/>
              </a:spcBef>
              <a:spcAft>
                <a:spcPts val="0"/>
              </a:spcAft>
              <a:buClr>
                <a:srgbClr val="595959"/>
              </a:buClr>
              <a:buSzPts val="1400"/>
              <a:buNone/>
              <a:defRPr sz="1400"/>
            </a:lvl2pPr>
            <a:lvl3pPr indent="-228600" lvl="2" marL="1371600" algn="l">
              <a:lnSpc>
                <a:spcPct val="90000"/>
              </a:lnSpc>
              <a:spcBef>
                <a:spcPts val="500"/>
              </a:spcBef>
              <a:spcAft>
                <a:spcPts val="0"/>
              </a:spcAft>
              <a:buClr>
                <a:srgbClr val="595959"/>
              </a:buClr>
              <a:buSzPts val="1200"/>
              <a:buNone/>
              <a:defRPr sz="1200"/>
            </a:lvl3pPr>
            <a:lvl4pPr indent="-228600" lvl="3" marL="1828800" algn="l">
              <a:lnSpc>
                <a:spcPct val="90000"/>
              </a:lnSpc>
              <a:spcBef>
                <a:spcPts val="500"/>
              </a:spcBef>
              <a:spcAft>
                <a:spcPts val="0"/>
              </a:spcAft>
              <a:buClr>
                <a:srgbClr val="595959"/>
              </a:buClr>
              <a:buSzPts val="1000"/>
              <a:buNone/>
              <a:defRPr sz="1000"/>
            </a:lvl4pPr>
            <a:lvl5pPr indent="-228600" lvl="4" marL="2286000" algn="l">
              <a:lnSpc>
                <a:spcPct val="90000"/>
              </a:lnSpc>
              <a:spcBef>
                <a:spcPts val="500"/>
              </a:spcBef>
              <a:spcAft>
                <a:spcPts val="0"/>
              </a:spcAft>
              <a:buClr>
                <a:srgbClr val="59595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4" name="Google Shape;114;p17"/>
          <p:cNvSpPr txBox="1"/>
          <p:nvPr>
            <p:ph idx="10" type="dt"/>
          </p:nvPr>
        </p:nvSpPr>
        <p:spPr>
          <a:xfrm>
            <a:off x="8812479" y="635635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7"/>
          <p:cNvSpPr txBox="1"/>
          <p:nvPr>
            <p:ph idx="12" type="sldNum"/>
          </p:nvPr>
        </p:nvSpPr>
        <p:spPr>
          <a:xfrm>
            <a:off x="8812479" y="1365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7" name="Google Shape;117;p17"/>
          <p:cNvSpPr/>
          <p:nvPr/>
        </p:nvSpPr>
        <p:spPr>
          <a:xfrm>
            <a:off x="-148808" y="6467527"/>
            <a:ext cx="4412049" cy="237150"/>
          </a:xfrm>
          <a:custGeom>
            <a:rect b="b" l="l" r="r" t="t"/>
            <a:pathLst>
              <a:path extrusionOk="0" h="629797" w="11717042">
                <a:moveTo>
                  <a:pt x="0" y="0"/>
                </a:moveTo>
                <a:lnTo>
                  <a:pt x="11717042" y="0"/>
                </a:lnTo>
                <a:lnTo>
                  <a:pt x="11717042" y="629797"/>
                </a:lnTo>
                <a:lnTo>
                  <a:pt x="0" y="629797"/>
                </a:lnTo>
                <a:lnTo>
                  <a:pt x="0" y="0"/>
                </a:lnTo>
                <a:close/>
              </a:path>
            </a:pathLst>
          </a:custGeom>
          <a:blipFill rotWithShape="1">
            <a:blip r:embed="rId2">
              <a:alphaModFix/>
            </a:blip>
            <a:stretch>
              <a:fillRect b="-17439" l="0" r="0" t="-1743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8" name="Google Shape;118;p17"/>
          <p:cNvSpPr/>
          <p:nvPr/>
        </p:nvSpPr>
        <p:spPr>
          <a:xfrm>
            <a:off x="129793" y="5949539"/>
            <a:ext cx="1515773" cy="1515773"/>
          </a:xfrm>
          <a:prstGeom prst="ellipse">
            <a:avLst/>
          </a:prstGeom>
          <a:solidFill>
            <a:schemeClr val="lt1"/>
          </a:solidFill>
          <a:ln cap="flat" cmpd="sng" w="762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19" name="Google Shape;119;p17"/>
          <p:cNvPicPr preferRelativeResize="0"/>
          <p:nvPr/>
        </p:nvPicPr>
        <p:blipFill rotWithShape="1">
          <a:blip r:embed="rId3">
            <a:alphaModFix/>
          </a:blip>
          <a:srcRect b="0" l="0" r="0" t="0"/>
          <a:stretch/>
        </p:blipFill>
        <p:spPr>
          <a:xfrm>
            <a:off x="395379" y="6288139"/>
            <a:ext cx="984600" cy="36452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20" name="Shape 120"/>
        <p:cNvGrpSpPr/>
        <p:nvPr/>
      </p:nvGrpSpPr>
      <p:grpSpPr>
        <a:xfrm>
          <a:off x="0" y="0"/>
          <a:ext cx="0" cy="0"/>
          <a:chOff x="0" y="0"/>
          <a:chExt cx="0" cy="0"/>
        </a:xfrm>
      </p:grpSpPr>
      <p:sp>
        <p:nvSpPr>
          <p:cNvPr id="121" name="Google Shape;121;p18"/>
          <p:cNvSpPr/>
          <p:nvPr/>
        </p:nvSpPr>
        <p:spPr>
          <a:xfrm>
            <a:off x="0" y="-1"/>
            <a:ext cx="12192000" cy="50165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 name="Google Shape;122;p18"/>
          <p:cNvSpPr txBox="1"/>
          <p:nvPr>
            <p:ph idx="10" type="dt"/>
          </p:nvPr>
        </p:nvSpPr>
        <p:spPr>
          <a:xfrm>
            <a:off x="8812479" y="635635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8"/>
          <p:cNvSpPr txBox="1"/>
          <p:nvPr>
            <p:ph idx="12" type="sldNum"/>
          </p:nvPr>
        </p:nvSpPr>
        <p:spPr>
          <a:xfrm>
            <a:off x="8812479" y="1365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p18"/>
          <p:cNvSpPr/>
          <p:nvPr/>
        </p:nvSpPr>
        <p:spPr>
          <a:xfrm>
            <a:off x="-148808" y="6467527"/>
            <a:ext cx="4412049" cy="237150"/>
          </a:xfrm>
          <a:custGeom>
            <a:rect b="b" l="l" r="r" t="t"/>
            <a:pathLst>
              <a:path extrusionOk="0" h="629797" w="11717042">
                <a:moveTo>
                  <a:pt x="0" y="0"/>
                </a:moveTo>
                <a:lnTo>
                  <a:pt x="11717042" y="0"/>
                </a:lnTo>
                <a:lnTo>
                  <a:pt x="11717042" y="629797"/>
                </a:lnTo>
                <a:lnTo>
                  <a:pt x="0" y="629797"/>
                </a:lnTo>
                <a:lnTo>
                  <a:pt x="0" y="0"/>
                </a:lnTo>
                <a:close/>
              </a:path>
            </a:pathLst>
          </a:custGeom>
          <a:blipFill rotWithShape="1">
            <a:blip r:embed="rId2">
              <a:alphaModFix/>
            </a:blip>
            <a:stretch>
              <a:fillRect b="-17439" l="0" r="0" t="-1743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6" name="Google Shape;126;p18"/>
          <p:cNvSpPr/>
          <p:nvPr/>
        </p:nvSpPr>
        <p:spPr>
          <a:xfrm>
            <a:off x="129793" y="5949539"/>
            <a:ext cx="1515773" cy="1515773"/>
          </a:xfrm>
          <a:prstGeom prst="ellipse">
            <a:avLst/>
          </a:prstGeom>
          <a:solidFill>
            <a:schemeClr val="lt1"/>
          </a:solidFill>
          <a:ln cap="flat" cmpd="sng" w="762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7" name="Google Shape;127;p18"/>
          <p:cNvPicPr preferRelativeResize="0"/>
          <p:nvPr/>
        </p:nvPicPr>
        <p:blipFill rotWithShape="1">
          <a:blip r:embed="rId3">
            <a:alphaModFix/>
          </a:blip>
          <a:srcRect b="0" l="0" r="0" t="0"/>
          <a:stretch/>
        </p:blipFill>
        <p:spPr>
          <a:xfrm>
            <a:off x="395379" y="6288139"/>
            <a:ext cx="984600" cy="36452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19"/>
          <p:cNvSpPr txBox="1"/>
          <p:nvPr>
            <p:ph type="title"/>
          </p:nvPr>
        </p:nvSpPr>
        <p:spPr>
          <a:xfrm>
            <a:off x="636318" y="630238"/>
            <a:ext cx="10919361" cy="11445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19"/>
          <p:cNvSpPr txBox="1"/>
          <p:nvPr>
            <p:ph idx="1" type="body"/>
          </p:nvPr>
        </p:nvSpPr>
        <p:spPr>
          <a:xfrm rot="5400000">
            <a:off x="3920331" y="-1458387"/>
            <a:ext cx="4351338" cy="109193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19"/>
          <p:cNvSpPr txBox="1"/>
          <p:nvPr>
            <p:ph idx="10" type="dt"/>
          </p:nvPr>
        </p:nvSpPr>
        <p:spPr>
          <a:xfrm>
            <a:off x="8812479" y="635635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9"/>
          <p:cNvSpPr txBox="1"/>
          <p:nvPr>
            <p:ph idx="12" type="sldNum"/>
          </p:nvPr>
        </p:nvSpPr>
        <p:spPr>
          <a:xfrm>
            <a:off x="8812479" y="1365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0"/>
          <p:cNvSpPr txBox="1"/>
          <p:nvPr>
            <p:ph type="title"/>
          </p:nvPr>
        </p:nvSpPr>
        <p:spPr>
          <a:xfrm rot="5400000">
            <a:off x="7133431" y="1956594"/>
            <a:ext cx="5811838"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20"/>
          <p:cNvSpPr txBox="1"/>
          <p:nvPr>
            <p:ph idx="10" type="dt"/>
          </p:nvPr>
        </p:nvSpPr>
        <p:spPr>
          <a:xfrm>
            <a:off x="8812479" y="635635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0"/>
          <p:cNvSpPr txBox="1"/>
          <p:nvPr>
            <p:ph idx="12" type="sldNum"/>
          </p:nvPr>
        </p:nvSpPr>
        <p:spPr>
          <a:xfrm>
            <a:off x="8812479" y="1365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9"/>
          <p:cNvSpPr/>
          <p:nvPr/>
        </p:nvSpPr>
        <p:spPr>
          <a:xfrm>
            <a:off x="0" y="-1"/>
            <a:ext cx="12192000" cy="50165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 name="Google Shape;28;p9"/>
          <p:cNvSpPr txBox="1"/>
          <p:nvPr>
            <p:ph type="title"/>
          </p:nvPr>
        </p:nvSpPr>
        <p:spPr>
          <a:xfrm>
            <a:off x="636318" y="623508"/>
            <a:ext cx="10919361" cy="11445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9"/>
          <p:cNvSpPr txBox="1"/>
          <p:nvPr>
            <p:ph idx="1" type="body"/>
          </p:nvPr>
        </p:nvSpPr>
        <p:spPr>
          <a:xfrm>
            <a:off x="636319" y="1825625"/>
            <a:ext cx="1091936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9"/>
          <p:cNvSpPr txBox="1"/>
          <p:nvPr>
            <p:ph idx="10" type="dt"/>
          </p:nvPr>
        </p:nvSpPr>
        <p:spPr>
          <a:xfrm>
            <a:off x="8812479" y="635635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9"/>
          <p:cNvSpPr txBox="1"/>
          <p:nvPr>
            <p:ph idx="12" type="sldNum"/>
          </p:nvPr>
        </p:nvSpPr>
        <p:spPr>
          <a:xfrm>
            <a:off x="8812479" y="1365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9"/>
          <p:cNvSpPr/>
          <p:nvPr/>
        </p:nvSpPr>
        <p:spPr>
          <a:xfrm>
            <a:off x="-148808" y="6467527"/>
            <a:ext cx="4412049" cy="237150"/>
          </a:xfrm>
          <a:custGeom>
            <a:rect b="b" l="l" r="r" t="t"/>
            <a:pathLst>
              <a:path extrusionOk="0" h="629797" w="11717042">
                <a:moveTo>
                  <a:pt x="0" y="0"/>
                </a:moveTo>
                <a:lnTo>
                  <a:pt x="11717042" y="0"/>
                </a:lnTo>
                <a:lnTo>
                  <a:pt x="11717042" y="629797"/>
                </a:lnTo>
                <a:lnTo>
                  <a:pt x="0" y="629797"/>
                </a:lnTo>
                <a:lnTo>
                  <a:pt x="0" y="0"/>
                </a:lnTo>
                <a:close/>
              </a:path>
            </a:pathLst>
          </a:custGeom>
          <a:blipFill rotWithShape="1">
            <a:blip r:embed="rId2">
              <a:alphaModFix/>
            </a:blip>
            <a:stretch>
              <a:fillRect b="-17439" l="0" r="0" t="-1743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 name="Google Shape;34;p9"/>
          <p:cNvSpPr/>
          <p:nvPr/>
        </p:nvSpPr>
        <p:spPr>
          <a:xfrm>
            <a:off x="129793" y="5949539"/>
            <a:ext cx="1515773" cy="1515773"/>
          </a:xfrm>
          <a:prstGeom prst="ellipse">
            <a:avLst/>
          </a:prstGeom>
          <a:solidFill>
            <a:schemeClr val="lt1"/>
          </a:solidFill>
          <a:ln cap="flat" cmpd="sng" w="762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5" name="Google Shape;35;p9"/>
          <p:cNvPicPr preferRelativeResize="0"/>
          <p:nvPr/>
        </p:nvPicPr>
        <p:blipFill rotWithShape="1">
          <a:blip r:embed="rId3">
            <a:alphaModFix/>
          </a:blip>
          <a:srcRect b="0" l="0" r="0" t="0"/>
          <a:stretch/>
        </p:blipFill>
        <p:spPr>
          <a:xfrm>
            <a:off x="395379" y="6288139"/>
            <a:ext cx="984600" cy="36452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6" name="Shape 36"/>
        <p:cNvGrpSpPr/>
        <p:nvPr/>
      </p:nvGrpSpPr>
      <p:grpSpPr>
        <a:xfrm>
          <a:off x="0" y="0"/>
          <a:ext cx="0" cy="0"/>
          <a:chOff x="0" y="0"/>
          <a:chExt cx="0" cy="0"/>
        </a:xfrm>
      </p:grpSpPr>
      <p:sp>
        <p:nvSpPr>
          <p:cNvPr id="37" name="Google Shape;37;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1" sz="2400"/>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1" sz="2400"/>
            </a:lvl1pPr>
            <a:lvl2pPr indent="-228600" lvl="1" marL="914400" algn="l">
              <a:lnSpc>
                <a:spcPct val="90000"/>
              </a:lnSpc>
              <a:spcBef>
                <a:spcPts val="500"/>
              </a:spcBef>
              <a:spcAft>
                <a:spcPts val="0"/>
              </a:spcAft>
              <a:buClr>
                <a:srgbClr val="595959"/>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0"/>
          <p:cNvSpPr txBox="1"/>
          <p:nvPr>
            <p:ph idx="10" type="dt"/>
          </p:nvPr>
        </p:nvSpPr>
        <p:spPr>
          <a:xfrm>
            <a:off x="8812479" y="635635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0"/>
          <p:cNvSpPr txBox="1"/>
          <p:nvPr>
            <p:ph idx="12" type="sldNum"/>
          </p:nvPr>
        </p:nvSpPr>
        <p:spPr>
          <a:xfrm>
            <a:off x="8812479" y="1365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10"/>
          <p:cNvSpPr/>
          <p:nvPr/>
        </p:nvSpPr>
        <p:spPr>
          <a:xfrm>
            <a:off x="0" y="-1"/>
            <a:ext cx="12192000" cy="50165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 name="Google Shape;45;p10"/>
          <p:cNvSpPr/>
          <p:nvPr/>
        </p:nvSpPr>
        <p:spPr>
          <a:xfrm>
            <a:off x="-148808" y="6467527"/>
            <a:ext cx="4412049" cy="237150"/>
          </a:xfrm>
          <a:custGeom>
            <a:rect b="b" l="l" r="r" t="t"/>
            <a:pathLst>
              <a:path extrusionOk="0" h="629797" w="11717042">
                <a:moveTo>
                  <a:pt x="0" y="0"/>
                </a:moveTo>
                <a:lnTo>
                  <a:pt x="11717042" y="0"/>
                </a:lnTo>
                <a:lnTo>
                  <a:pt x="11717042" y="629797"/>
                </a:lnTo>
                <a:lnTo>
                  <a:pt x="0" y="629797"/>
                </a:lnTo>
                <a:lnTo>
                  <a:pt x="0" y="0"/>
                </a:lnTo>
                <a:close/>
              </a:path>
            </a:pathLst>
          </a:custGeom>
          <a:blipFill rotWithShape="1">
            <a:blip r:embed="rId2">
              <a:alphaModFix/>
            </a:blip>
            <a:stretch>
              <a:fillRect b="-17439" l="0" r="0" t="-1743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 name="Google Shape;46;p10"/>
          <p:cNvSpPr/>
          <p:nvPr/>
        </p:nvSpPr>
        <p:spPr>
          <a:xfrm>
            <a:off x="129793" y="5949539"/>
            <a:ext cx="1515773" cy="1515773"/>
          </a:xfrm>
          <a:prstGeom prst="ellipse">
            <a:avLst/>
          </a:prstGeom>
          <a:solidFill>
            <a:schemeClr val="lt1"/>
          </a:solidFill>
          <a:ln cap="flat" cmpd="sng" w="762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7" name="Google Shape;47;p10"/>
          <p:cNvPicPr preferRelativeResize="0"/>
          <p:nvPr/>
        </p:nvPicPr>
        <p:blipFill rotWithShape="1">
          <a:blip r:embed="rId3">
            <a:alphaModFix/>
          </a:blip>
          <a:srcRect b="0" l="0" r="0" t="0"/>
          <a:stretch/>
        </p:blipFill>
        <p:spPr>
          <a:xfrm>
            <a:off x="395379" y="6288139"/>
            <a:ext cx="984600" cy="364527"/>
          </a:xfrm>
          <a:prstGeom prst="rect">
            <a:avLst/>
          </a:prstGeom>
          <a:noFill/>
          <a:ln>
            <a:noFill/>
          </a:ln>
        </p:spPr>
      </p:pic>
      <p:sp>
        <p:nvSpPr>
          <p:cNvPr id="48" name="Google Shape;48;p10"/>
          <p:cNvSpPr txBox="1"/>
          <p:nvPr>
            <p:ph type="title"/>
          </p:nvPr>
        </p:nvSpPr>
        <p:spPr>
          <a:xfrm>
            <a:off x="636318" y="623508"/>
            <a:ext cx="10919361" cy="11445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49" name="Shape 49"/>
        <p:cNvGrpSpPr/>
        <p:nvPr/>
      </p:nvGrpSpPr>
      <p:grpSpPr>
        <a:xfrm>
          <a:off x="0" y="0"/>
          <a:ext cx="0" cy="0"/>
          <a:chOff x="0" y="0"/>
          <a:chExt cx="0" cy="0"/>
        </a:xfrm>
      </p:grpSpPr>
      <p:sp>
        <p:nvSpPr>
          <p:cNvPr id="50" name="Google Shape;50;p11"/>
          <p:cNvSpPr txBox="1"/>
          <p:nvPr>
            <p:ph type="title"/>
          </p:nvPr>
        </p:nvSpPr>
        <p:spPr>
          <a:xfrm>
            <a:off x="831850" y="1709738"/>
            <a:ext cx="5616451"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000"/>
              <a:buFont typeface="Montserrat"/>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1"/>
          <p:cNvSpPr/>
          <p:nvPr/>
        </p:nvSpPr>
        <p:spPr>
          <a:xfrm>
            <a:off x="0" y="-1"/>
            <a:ext cx="12192000" cy="50165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 name="Google Shape;52;p11"/>
          <p:cNvSpPr txBox="1"/>
          <p:nvPr>
            <p:ph idx="1" type="body"/>
          </p:nvPr>
        </p:nvSpPr>
        <p:spPr>
          <a:xfrm>
            <a:off x="831850" y="4589463"/>
            <a:ext cx="526415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53" name="Google Shape;53;p11"/>
          <p:cNvSpPr txBox="1"/>
          <p:nvPr>
            <p:ph idx="10" type="dt"/>
          </p:nvPr>
        </p:nvSpPr>
        <p:spPr>
          <a:xfrm>
            <a:off x="8812479" y="635635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1"/>
          <p:cNvSpPr txBox="1"/>
          <p:nvPr>
            <p:ph idx="12" type="sldNum"/>
          </p:nvPr>
        </p:nvSpPr>
        <p:spPr>
          <a:xfrm>
            <a:off x="8812479" y="1365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11"/>
          <p:cNvSpPr/>
          <p:nvPr/>
        </p:nvSpPr>
        <p:spPr>
          <a:xfrm>
            <a:off x="-148808" y="6467527"/>
            <a:ext cx="4412049" cy="237150"/>
          </a:xfrm>
          <a:custGeom>
            <a:rect b="b" l="l" r="r" t="t"/>
            <a:pathLst>
              <a:path extrusionOk="0" h="629797" w="11717042">
                <a:moveTo>
                  <a:pt x="0" y="0"/>
                </a:moveTo>
                <a:lnTo>
                  <a:pt x="11717042" y="0"/>
                </a:lnTo>
                <a:lnTo>
                  <a:pt x="11717042" y="629797"/>
                </a:lnTo>
                <a:lnTo>
                  <a:pt x="0" y="629797"/>
                </a:lnTo>
                <a:lnTo>
                  <a:pt x="0" y="0"/>
                </a:lnTo>
                <a:close/>
              </a:path>
            </a:pathLst>
          </a:custGeom>
          <a:blipFill rotWithShape="1">
            <a:blip r:embed="rId2">
              <a:alphaModFix/>
            </a:blip>
            <a:stretch>
              <a:fillRect b="-17439" l="0" r="0" t="-1743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 name="Google Shape;57;p11"/>
          <p:cNvSpPr/>
          <p:nvPr/>
        </p:nvSpPr>
        <p:spPr>
          <a:xfrm>
            <a:off x="129793" y="5949539"/>
            <a:ext cx="1515773" cy="1515773"/>
          </a:xfrm>
          <a:prstGeom prst="ellipse">
            <a:avLst/>
          </a:prstGeom>
          <a:solidFill>
            <a:schemeClr val="lt1"/>
          </a:solidFill>
          <a:ln cap="flat" cmpd="sng" w="762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8" name="Google Shape;58;p11"/>
          <p:cNvPicPr preferRelativeResize="0"/>
          <p:nvPr/>
        </p:nvPicPr>
        <p:blipFill rotWithShape="1">
          <a:blip r:embed="rId3">
            <a:alphaModFix/>
          </a:blip>
          <a:srcRect b="0" l="0" r="0" t="0"/>
          <a:stretch/>
        </p:blipFill>
        <p:spPr>
          <a:xfrm>
            <a:off x="395379" y="6288139"/>
            <a:ext cx="984600" cy="364527"/>
          </a:xfrm>
          <a:prstGeom prst="rect">
            <a:avLst/>
          </a:prstGeom>
          <a:noFill/>
          <a:ln>
            <a:noFill/>
          </a:ln>
        </p:spPr>
      </p:pic>
      <p:sp>
        <p:nvSpPr>
          <p:cNvPr id="59" name="Google Shape;59;p11"/>
          <p:cNvSpPr/>
          <p:nvPr>
            <p:ph idx="2" type="pic"/>
          </p:nvPr>
        </p:nvSpPr>
        <p:spPr>
          <a:xfrm>
            <a:off x="6614160" y="500405"/>
            <a:ext cx="5577840" cy="6368096"/>
          </a:xfrm>
          <a:prstGeom prst="rect">
            <a:avLst/>
          </a:prstGeom>
          <a:solidFill>
            <a:srgbClr val="D8D8D8"/>
          </a:solid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2"/>
          <p:cNvSpPr/>
          <p:nvPr/>
        </p:nvSpPr>
        <p:spPr>
          <a:xfrm>
            <a:off x="0" y="-1"/>
            <a:ext cx="12192000" cy="50165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 name="Google Shape;63;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64" name="Google Shape;64;p12"/>
          <p:cNvSpPr txBox="1"/>
          <p:nvPr>
            <p:ph idx="10" type="dt"/>
          </p:nvPr>
        </p:nvSpPr>
        <p:spPr>
          <a:xfrm>
            <a:off x="8812479" y="635635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2" type="sldNum"/>
          </p:nvPr>
        </p:nvSpPr>
        <p:spPr>
          <a:xfrm>
            <a:off x="8812479" y="1365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12"/>
          <p:cNvSpPr/>
          <p:nvPr/>
        </p:nvSpPr>
        <p:spPr>
          <a:xfrm>
            <a:off x="-148808" y="6467527"/>
            <a:ext cx="4412049" cy="237150"/>
          </a:xfrm>
          <a:custGeom>
            <a:rect b="b" l="l" r="r" t="t"/>
            <a:pathLst>
              <a:path extrusionOk="0" h="629797" w="11717042">
                <a:moveTo>
                  <a:pt x="0" y="0"/>
                </a:moveTo>
                <a:lnTo>
                  <a:pt x="11717042" y="0"/>
                </a:lnTo>
                <a:lnTo>
                  <a:pt x="11717042" y="629797"/>
                </a:lnTo>
                <a:lnTo>
                  <a:pt x="0" y="629797"/>
                </a:lnTo>
                <a:lnTo>
                  <a:pt x="0" y="0"/>
                </a:lnTo>
                <a:close/>
              </a:path>
            </a:pathLst>
          </a:custGeom>
          <a:blipFill rotWithShape="1">
            <a:blip r:embed="rId2">
              <a:alphaModFix/>
            </a:blip>
            <a:stretch>
              <a:fillRect b="-17439" l="0" r="0" t="-1743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 name="Google Shape;68;p12"/>
          <p:cNvSpPr/>
          <p:nvPr/>
        </p:nvSpPr>
        <p:spPr>
          <a:xfrm>
            <a:off x="129793" y="5949539"/>
            <a:ext cx="1515773" cy="1515773"/>
          </a:xfrm>
          <a:prstGeom prst="ellipse">
            <a:avLst/>
          </a:prstGeom>
          <a:solidFill>
            <a:schemeClr val="lt1"/>
          </a:solidFill>
          <a:ln cap="flat" cmpd="sng" w="762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69" name="Google Shape;69;p12"/>
          <p:cNvPicPr preferRelativeResize="0"/>
          <p:nvPr/>
        </p:nvPicPr>
        <p:blipFill rotWithShape="1">
          <a:blip r:embed="rId3">
            <a:alphaModFix/>
          </a:blip>
          <a:srcRect b="0" l="0" r="0" t="0"/>
          <a:stretch/>
        </p:blipFill>
        <p:spPr>
          <a:xfrm>
            <a:off x="395379" y="6288139"/>
            <a:ext cx="984600" cy="36452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0" name="Shape 70"/>
        <p:cNvGrpSpPr/>
        <p:nvPr/>
      </p:nvGrpSpPr>
      <p:grpSpPr>
        <a:xfrm>
          <a:off x="0" y="0"/>
          <a:ext cx="0" cy="0"/>
          <a:chOff x="0" y="0"/>
          <a:chExt cx="0" cy="0"/>
        </a:xfrm>
      </p:grpSpPr>
      <p:sp>
        <p:nvSpPr>
          <p:cNvPr id="71" name="Google Shape;71;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3"/>
          <p:cNvSpPr txBox="1"/>
          <p:nvPr>
            <p:ph idx="10" type="dt"/>
          </p:nvPr>
        </p:nvSpPr>
        <p:spPr>
          <a:xfrm>
            <a:off x="8812479" y="635635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3"/>
          <p:cNvSpPr txBox="1"/>
          <p:nvPr>
            <p:ph idx="12" type="sldNum"/>
          </p:nvPr>
        </p:nvSpPr>
        <p:spPr>
          <a:xfrm>
            <a:off x="8812479" y="1365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13"/>
          <p:cNvSpPr/>
          <p:nvPr/>
        </p:nvSpPr>
        <p:spPr>
          <a:xfrm>
            <a:off x="0" y="-1"/>
            <a:ext cx="12192000" cy="50165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 name="Google Shape;77;p13"/>
          <p:cNvSpPr/>
          <p:nvPr/>
        </p:nvSpPr>
        <p:spPr>
          <a:xfrm>
            <a:off x="-148808" y="6467527"/>
            <a:ext cx="4412049" cy="237150"/>
          </a:xfrm>
          <a:custGeom>
            <a:rect b="b" l="l" r="r" t="t"/>
            <a:pathLst>
              <a:path extrusionOk="0" h="629797" w="11717042">
                <a:moveTo>
                  <a:pt x="0" y="0"/>
                </a:moveTo>
                <a:lnTo>
                  <a:pt x="11717042" y="0"/>
                </a:lnTo>
                <a:lnTo>
                  <a:pt x="11717042" y="629797"/>
                </a:lnTo>
                <a:lnTo>
                  <a:pt x="0" y="629797"/>
                </a:lnTo>
                <a:lnTo>
                  <a:pt x="0" y="0"/>
                </a:lnTo>
                <a:close/>
              </a:path>
            </a:pathLst>
          </a:custGeom>
          <a:blipFill rotWithShape="1">
            <a:blip r:embed="rId2">
              <a:alphaModFix/>
            </a:blip>
            <a:stretch>
              <a:fillRect b="-17439" l="0" r="0" t="-1743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 name="Google Shape;78;p13"/>
          <p:cNvSpPr/>
          <p:nvPr/>
        </p:nvSpPr>
        <p:spPr>
          <a:xfrm>
            <a:off x="129793" y="5949539"/>
            <a:ext cx="1515773" cy="1515773"/>
          </a:xfrm>
          <a:prstGeom prst="ellipse">
            <a:avLst/>
          </a:prstGeom>
          <a:solidFill>
            <a:schemeClr val="lt1"/>
          </a:solidFill>
          <a:ln cap="flat" cmpd="sng" w="762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9" name="Google Shape;79;p13"/>
          <p:cNvPicPr preferRelativeResize="0"/>
          <p:nvPr/>
        </p:nvPicPr>
        <p:blipFill rotWithShape="1">
          <a:blip r:embed="rId3">
            <a:alphaModFix/>
          </a:blip>
          <a:srcRect b="0" l="0" r="0" t="0"/>
          <a:stretch/>
        </p:blipFill>
        <p:spPr>
          <a:xfrm>
            <a:off x="395379" y="6288139"/>
            <a:ext cx="984600" cy="364527"/>
          </a:xfrm>
          <a:prstGeom prst="rect">
            <a:avLst/>
          </a:prstGeom>
          <a:noFill/>
          <a:ln>
            <a:noFill/>
          </a:ln>
        </p:spPr>
      </p:pic>
      <p:sp>
        <p:nvSpPr>
          <p:cNvPr id="80" name="Google Shape;80;p13"/>
          <p:cNvSpPr txBox="1"/>
          <p:nvPr>
            <p:ph type="title"/>
          </p:nvPr>
        </p:nvSpPr>
        <p:spPr>
          <a:xfrm>
            <a:off x="636318" y="623508"/>
            <a:ext cx="10919361" cy="11445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14"/>
          <p:cNvSpPr txBox="1"/>
          <p:nvPr>
            <p:ph type="title"/>
          </p:nvPr>
        </p:nvSpPr>
        <p:spPr>
          <a:xfrm>
            <a:off x="636318" y="630238"/>
            <a:ext cx="10919361" cy="11445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4"/>
          <p:cNvSpPr/>
          <p:nvPr/>
        </p:nvSpPr>
        <p:spPr>
          <a:xfrm>
            <a:off x="0" y="-1"/>
            <a:ext cx="12192000" cy="50165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 name="Google Shape;84;p14"/>
          <p:cNvSpPr txBox="1"/>
          <p:nvPr>
            <p:ph idx="10" type="dt"/>
          </p:nvPr>
        </p:nvSpPr>
        <p:spPr>
          <a:xfrm>
            <a:off x="8812479" y="635635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4"/>
          <p:cNvSpPr txBox="1"/>
          <p:nvPr>
            <p:ph idx="12" type="sldNum"/>
          </p:nvPr>
        </p:nvSpPr>
        <p:spPr>
          <a:xfrm>
            <a:off x="8812479" y="1365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14"/>
          <p:cNvSpPr/>
          <p:nvPr/>
        </p:nvSpPr>
        <p:spPr>
          <a:xfrm>
            <a:off x="-148808" y="6467527"/>
            <a:ext cx="4412049" cy="237150"/>
          </a:xfrm>
          <a:custGeom>
            <a:rect b="b" l="l" r="r" t="t"/>
            <a:pathLst>
              <a:path extrusionOk="0" h="629797" w="11717042">
                <a:moveTo>
                  <a:pt x="0" y="0"/>
                </a:moveTo>
                <a:lnTo>
                  <a:pt x="11717042" y="0"/>
                </a:lnTo>
                <a:lnTo>
                  <a:pt x="11717042" y="629797"/>
                </a:lnTo>
                <a:lnTo>
                  <a:pt x="0" y="629797"/>
                </a:lnTo>
                <a:lnTo>
                  <a:pt x="0" y="0"/>
                </a:lnTo>
                <a:close/>
              </a:path>
            </a:pathLst>
          </a:custGeom>
          <a:blipFill rotWithShape="1">
            <a:blip r:embed="rId2">
              <a:alphaModFix/>
            </a:blip>
            <a:stretch>
              <a:fillRect b="-17439" l="0" r="0" t="-1743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8" name="Google Shape;88;p14"/>
          <p:cNvSpPr/>
          <p:nvPr/>
        </p:nvSpPr>
        <p:spPr>
          <a:xfrm>
            <a:off x="129793" y="5949539"/>
            <a:ext cx="1515773" cy="1515773"/>
          </a:xfrm>
          <a:prstGeom prst="ellipse">
            <a:avLst/>
          </a:prstGeom>
          <a:solidFill>
            <a:schemeClr val="lt1"/>
          </a:solidFill>
          <a:ln cap="flat" cmpd="sng" w="762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9" name="Google Shape;89;p14"/>
          <p:cNvPicPr preferRelativeResize="0"/>
          <p:nvPr/>
        </p:nvPicPr>
        <p:blipFill rotWithShape="1">
          <a:blip r:embed="rId3">
            <a:alphaModFix/>
          </a:blip>
          <a:srcRect b="0" l="0" r="0" t="0"/>
          <a:stretch/>
        </p:blipFill>
        <p:spPr>
          <a:xfrm>
            <a:off x="395379" y="6288139"/>
            <a:ext cx="984600" cy="36452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15"/>
          <p:cNvSpPr txBox="1"/>
          <p:nvPr>
            <p:ph idx="10" type="dt"/>
          </p:nvPr>
        </p:nvSpPr>
        <p:spPr>
          <a:xfrm>
            <a:off x="8812479" y="635635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5"/>
          <p:cNvSpPr/>
          <p:nvPr/>
        </p:nvSpPr>
        <p:spPr>
          <a:xfrm>
            <a:off x="0" y="-1"/>
            <a:ext cx="12192000" cy="50165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 name="Google Shape;94;p15"/>
          <p:cNvSpPr txBox="1"/>
          <p:nvPr>
            <p:ph idx="12" type="sldNum"/>
          </p:nvPr>
        </p:nvSpPr>
        <p:spPr>
          <a:xfrm>
            <a:off x="8812479" y="1365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5"/>
          <p:cNvSpPr/>
          <p:nvPr/>
        </p:nvSpPr>
        <p:spPr>
          <a:xfrm>
            <a:off x="-148808" y="6467527"/>
            <a:ext cx="4412049" cy="237150"/>
          </a:xfrm>
          <a:custGeom>
            <a:rect b="b" l="l" r="r" t="t"/>
            <a:pathLst>
              <a:path extrusionOk="0" h="629797" w="11717042">
                <a:moveTo>
                  <a:pt x="0" y="0"/>
                </a:moveTo>
                <a:lnTo>
                  <a:pt x="11717042" y="0"/>
                </a:lnTo>
                <a:lnTo>
                  <a:pt x="11717042" y="629797"/>
                </a:lnTo>
                <a:lnTo>
                  <a:pt x="0" y="629797"/>
                </a:lnTo>
                <a:lnTo>
                  <a:pt x="0" y="0"/>
                </a:lnTo>
                <a:close/>
              </a:path>
            </a:pathLst>
          </a:custGeom>
          <a:blipFill rotWithShape="1">
            <a:blip r:embed="rId2">
              <a:alphaModFix/>
            </a:blip>
            <a:stretch>
              <a:fillRect b="-17439" l="0" r="0" t="-1743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 name="Google Shape;96;p15"/>
          <p:cNvSpPr/>
          <p:nvPr/>
        </p:nvSpPr>
        <p:spPr>
          <a:xfrm>
            <a:off x="129793" y="5949539"/>
            <a:ext cx="1515773" cy="1515773"/>
          </a:xfrm>
          <a:prstGeom prst="ellipse">
            <a:avLst/>
          </a:prstGeom>
          <a:solidFill>
            <a:schemeClr val="lt1"/>
          </a:solidFill>
          <a:ln cap="flat" cmpd="sng" w="762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7" name="Google Shape;97;p15"/>
          <p:cNvPicPr preferRelativeResize="0"/>
          <p:nvPr/>
        </p:nvPicPr>
        <p:blipFill rotWithShape="1">
          <a:blip r:embed="rId3">
            <a:alphaModFix/>
          </a:blip>
          <a:srcRect b="0" l="0" r="0" t="0"/>
          <a:stretch/>
        </p:blipFill>
        <p:spPr>
          <a:xfrm>
            <a:off x="395379" y="6288139"/>
            <a:ext cx="984600" cy="36452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8" name="Shape 98"/>
        <p:cNvGrpSpPr/>
        <p:nvPr/>
      </p:nvGrpSpPr>
      <p:grpSpPr>
        <a:xfrm>
          <a:off x="0" y="0"/>
          <a:ext cx="0" cy="0"/>
          <a:chOff x="0" y="0"/>
          <a:chExt cx="0" cy="0"/>
        </a:xfrm>
      </p:grpSpPr>
      <p:sp>
        <p:nvSpPr>
          <p:cNvPr id="99" name="Google Shape;99;p16"/>
          <p:cNvSpPr/>
          <p:nvPr/>
        </p:nvSpPr>
        <p:spPr>
          <a:xfrm>
            <a:off x="0" y="-1"/>
            <a:ext cx="12192000" cy="50165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 name="Google Shape;100;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595959"/>
              </a:buClr>
              <a:buSzPts val="3200"/>
              <a:buChar char="•"/>
              <a:defRPr sz="3200"/>
            </a:lvl1pPr>
            <a:lvl2pPr indent="-406400" lvl="1" marL="914400" algn="l">
              <a:lnSpc>
                <a:spcPct val="90000"/>
              </a:lnSpc>
              <a:spcBef>
                <a:spcPts val="500"/>
              </a:spcBef>
              <a:spcAft>
                <a:spcPts val="0"/>
              </a:spcAft>
              <a:buClr>
                <a:srgbClr val="595959"/>
              </a:buClr>
              <a:buSzPts val="2800"/>
              <a:buChar char="•"/>
              <a:defRPr sz="2800"/>
            </a:lvl2pPr>
            <a:lvl3pPr indent="-381000" lvl="2" marL="1371600" algn="l">
              <a:lnSpc>
                <a:spcPct val="90000"/>
              </a:lnSpc>
              <a:spcBef>
                <a:spcPts val="500"/>
              </a:spcBef>
              <a:spcAft>
                <a:spcPts val="0"/>
              </a:spcAft>
              <a:buClr>
                <a:srgbClr val="595959"/>
              </a:buClr>
              <a:buSzPts val="2400"/>
              <a:buChar char="•"/>
              <a:defRPr sz="2400"/>
            </a:lvl3pPr>
            <a:lvl4pPr indent="-355600" lvl="3" marL="1828800" algn="l">
              <a:lnSpc>
                <a:spcPct val="90000"/>
              </a:lnSpc>
              <a:spcBef>
                <a:spcPts val="500"/>
              </a:spcBef>
              <a:spcAft>
                <a:spcPts val="0"/>
              </a:spcAft>
              <a:buClr>
                <a:srgbClr val="595959"/>
              </a:buClr>
              <a:buSzPts val="2000"/>
              <a:buChar char="•"/>
              <a:defRPr sz="2000"/>
            </a:lvl4pPr>
            <a:lvl5pPr indent="-355600" lvl="4" marL="2286000" algn="l">
              <a:lnSpc>
                <a:spcPct val="90000"/>
              </a:lnSpc>
              <a:spcBef>
                <a:spcPts val="500"/>
              </a:spcBef>
              <a:spcAft>
                <a:spcPts val="0"/>
              </a:spcAft>
              <a:buClr>
                <a:srgbClr val="595959"/>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2" name="Google Shape;102;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600"/>
              <a:buNone/>
              <a:defRPr sz="1600"/>
            </a:lvl1pPr>
            <a:lvl2pPr indent="-228600" lvl="1" marL="914400" algn="l">
              <a:lnSpc>
                <a:spcPct val="90000"/>
              </a:lnSpc>
              <a:spcBef>
                <a:spcPts val="500"/>
              </a:spcBef>
              <a:spcAft>
                <a:spcPts val="0"/>
              </a:spcAft>
              <a:buClr>
                <a:srgbClr val="595959"/>
              </a:buClr>
              <a:buSzPts val="1400"/>
              <a:buNone/>
              <a:defRPr sz="1400"/>
            </a:lvl2pPr>
            <a:lvl3pPr indent="-228600" lvl="2" marL="1371600" algn="l">
              <a:lnSpc>
                <a:spcPct val="90000"/>
              </a:lnSpc>
              <a:spcBef>
                <a:spcPts val="500"/>
              </a:spcBef>
              <a:spcAft>
                <a:spcPts val="0"/>
              </a:spcAft>
              <a:buClr>
                <a:srgbClr val="595959"/>
              </a:buClr>
              <a:buSzPts val="1200"/>
              <a:buNone/>
              <a:defRPr sz="1200"/>
            </a:lvl3pPr>
            <a:lvl4pPr indent="-228600" lvl="3" marL="1828800" algn="l">
              <a:lnSpc>
                <a:spcPct val="90000"/>
              </a:lnSpc>
              <a:spcBef>
                <a:spcPts val="500"/>
              </a:spcBef>
              <a:spcAft>
                <a:spcPts val="0"/>
              </a:spcAft>
              <a:buClr>
                <a:srgbClr val="595959"/>
              </a:buClr>
              <a:buSzPts val="1000"/>
              <a:buNone/>
              <a:defRPr sz="1000"/>
            </a:lvl4pPr>
            <a:lvl5pPr indent="-228600" lvl="4" marL="2286000" algn="l">
              <a:lnSpc>
                <a:spcPct val="90000"/>
              </a:lnSpc>
              <a:spcBef>
                <a:spcPts val="500"/>
              </a:spcBef>
              <a:spcAft>
                <a:spcPts val="0"/>
              </a:spcAft>
              <a:buClr>
                <a:srgbClr val="59595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3" name="Google Shape;103;p16"/>
          <p:cNvSpPr txBox="1"/>
          <p:nvPr>
            <p:ph idx="10" type="dt"/>
          </p:nvPr>
        </p:nvSpPr>
        <p:spPr>
          <a:xfrm>
            <a:off x="8812479" y="635635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6"/>
          <p:cNvSpPr txBox="1"/>
          <p:nvPr>
            <p:ph idx="12" type="sldNum"/>
          </p:nvPr>
        </p:nvSpPr>
        <p:spPr>
          <a:xfrm>
            <a:off x="8812479" y="13652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16"/>
          <p:cNvSpPr/>
          <p:nvPr/>
        </p:nvSpPr>
        <p:spPr>
          <a:xfrm>
            <a:off x="-148808" y="6467527"/>
            <a:ext cx="4412049" cy="237150"/>
          </a:xfrm>
          <a:custGeom>
            <a:rect b="b" l="l" r="r" t="t"/>
            <a:pathLst>
              <a:path extrusionOk="0" h="629797" w="11717042">
                <a:moveTo>
                  <a:pt x="0" y="0"/>
                </a:moveTo>
                <a:lnTo>
                  <a:pt x="11717042" y="0"/>
                </a:lnTo>
                <a:lnTo>
                  <a:pt x="11717042" y="629797"/>
                </a:lnTo>
                <a:lnTo>
                  <a:pt x="0" y="629797"/>
                </a:lnTo>
                <a:lnTo>
                  <a:pt x="0" y="0"/>
                </a:lnTo>
                <a:close/>
              </a:path>
            </a:pathLst>
          </a:custGeom>
          <a:blipFill rotWithShape="1">
            <a:blip r:embed="rId2">
              <a:alphaModFix/>
            </a:blip>
            <a:stretch>
              <a:fillRect b="-17439" l="0" r="0" t="-1743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7" name="Google Shape;107;p16"/>
          <p:cNvSpPr/>
          <p:nvPr/>
        </p:nvSpPr>
        <p:spPr>
          <a:xfrm>
            <a:off x="129793" y="5949539"/>
            <a:ext cx="1515773" cy="1515773"/>
          </a:xfrm>
          <a:prstGeom prst="ellipse">
            <a:avLst/>
          </a:prstGeom>
          <a:solidFill>
            <a:schemeClr val="lt1"/>
          </a:solidFill>
          <a:ln cap="flat" cmpd="sng" w="762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8" name="Google Shape;108;p16"/>
          <p:cNvPicPr preferRelativeResize="0"/>
          <p:nvPr/>
        </p:nvPicPr>
        <p:blipFill rotWithShape="1">
          <a:blip r:embed="rId3">
            <a:alphaModFix/>
          </a:blip>
          <a:srcRect b="0" l="0" r="0" t="0"/>
          <a:stretch/>
        </p:blipFill>
        <p:spPr>
          <a:xfrm>
            <a:off x="395379" y="6288139"/>
            <a:ext cx="984600" cy="36452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636318" y="630238"/>
            <a:ext cx="10919361" cy="1144588"/>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595959"/>
              </a:buClr>
              <a:buSzPts val="3600"/>
              <a:buFont typeface="Montserrat"/>
              <a:buNone/>
              <a:defRPr b="1" i="0" sz="3600" u="none" cap="none" strike="noStrike">
                <a:solidFill>
                  <a:srgbClr val="595959"/>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636319" y="1825625"/>
            <a:ext cx="10919362"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595959"/>
              </a:buClr>
              <a:buSzPts val="2400"/>
              <a:buFont typeface="Arial"/>
              <a:buChar char="•"/>
              <a:defRPr b="0" i="0" sz="2400" u="none" cap="none" strike="noStrike">
                <a:solidFill>
                  <a:srgbClr val="595959"/>
                </a:solidFill>
                <a:latin typeface="Montserrat"/>
                <a:ea typeface="Montserrat"/>
                <a:cs typeface="Montserrat"/>
                <a:sym typeface="Montserrat"/>
              </a:defRPr>
            </a:lvl1pPr>
            <a:lvl2pPr indent="-355600" lvl="1" marL="914400" marR="0" rtl="0" algn="l">
              <a:lnSpc>
                <a:spcPct val="90000"/>
              </a:lnSpc>
              <a:spcBef>
                <a:spcPts val="500"/>
              </a:spcBef>
              <a:spcAft>
                <a:spcPts val="0"/>
              </a:spcAft>
              <a:buClr>
                <a:srgbClr val="595959"/>
              </a:buClr>
              <a:buSzPts val="2000"/>
              <a:buFont typeface="Arial"/>
              <a:buChar char="•"/>
              <a:defRPr b="0" i="0" sz="2000" u="none" cap="none" strike="noStrike">
                <a:solidFill>
                  <a:srgbClr val="595959"/>
                </a:solidFill>
                <a:latin typeface="Montserrat"/>
                <a:ea typeface="Montserrat"/>
                <a:cs typeface="Montserrat"/>
                <a:sym typeface="Montserrat"/>
              </a:defRPr>
            </a:lvl2pPr>
            <a:lvl3pPr indent="-342900" lvl="2" marL="1371600" marR="0" rtl="0" algn="l">
              <a:lnSpc>
                <a:spcPct val="90000"/>
              </a:lnSpc>
              <a:spcBef>
                <a:spcPts val="500"/>
              </a:spcBef>
              <a:spcAft>
                <a:spcPts val="0"/>
              </a:spcAft>
              <a:buClr>
                <a:srgbClr val="595959"/>
              </a:buClr>
              <a:buSzPts val="1800"/>
              <a:buFont typeface="Arial"/>
              <a:buChar char="•"/>
              <a:defRPr b="0" i="0" sz="1800" u="none" cap="none" strike="noStrike">
                <a:solidFill>
                  <a:srgbClr val="595959"/>
                </a:solidFill>
                <a:latin typeface="Montserrat"/>
                <a:ea typeface="Montserrat"/>
                <a:cs typeface="Montserrat"/>
                <a:sym typeface="Montserrat"/>
              </a:defRPr>
            </a:lvl3pPr>
            <a:lvl4pPr indent="-330200" lvl="3" marL="1828800" marR="0" rtl="0" algn="l">
              <a:lnSpc>
                <a:spcPct val="90000"/>
              </a:lnSpc>
              <a:spcBef>
                <a:spcPts val="500"/>
              </a:spcBef>
              <a:spcAft>
                <a:spcPts val="0"/>
              </a:spcAft>
              <a:buClr>
                <a:srgbClr val="595959"/>
              </a:buClr>
              <a:buSzPts val="1600"/>
              <a:buFont typeface="Arial"/>
              <a:buChar char="•"/>
              <a:defRPr b="0" i="0" sz="1600" u="none" cap="none" strike="noStrike">
                <a:solidFill>
                  <a:srgbClr val="595959"/>
                </a:solidFill>
                <a:latin typeface="Montserrat"/>
                <a:ea typeface="Montserrat"/>
                <a:cs typeface="Montserrat"/>
                <a:sym typeface="Montserrat"/>
              </a:defRPr>
            </a:lvl4pPr>
            <a:lvl5pPr indent="-330200" lvl="4" marL="2286000" marR="0" rtl="0" algn="l">
              <a:lnSpc>
                <a:spcPct val="90000"/>
              </a:lnSpc>
              <a:spcBef>
                <a:spcPts val="500"/>
              </a:spcBef>
              <a:spcAft>
                <a:spcPts val="0"/>
              </a:spcAft>
              <a:buClr>
                <a:srgbClr val="595959"/>
              </a:buClr>
              <a:buSzPts val="1600"/>
              <a:buFont typeface="Arial"/>
              <a:buChar char="•"/>
              <a:defRPr b="0" i="0" sz="1600" u="none" cap="none" strike="noStrike">
                <a:solidFill>
                  <a:srgbClr val="595959"/>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7"/>
          <p:cNvSpPr txBox="1"/>
          <p:nvPr>
            <p:ph idx="10" type="dt"/>
          </p:nvPr>
        </p:nvSpPr>
        <p:spPr>
          <a:xfrm>
            <a:off x="8812479" y="6356350"/>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rgbClr val="757575"/>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100" u="none" cap="none" strike="noStrike">
                <a:solidFill>
                  <a:srgbClr val="757575"/>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7"/>
          <p:cNvSpPr txBox="1"/>
          <p:nvPr>
            <p:ph idx="12" type="sldNum"/>
          </p:nvPr>
        </p:nvSpPr>
        <p:spPr>
          <a:xfrm>
            <a:off x="8812479" y="136526"/>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lt1"/>
                </a:solidFill>
                <a:latin typeface="Montserrat"/>
                <a:ea typeface="Montserrat"/>
                <a:cs typeface="Montserrat"/>
                <a:sym typeface="Montserrat"/>
              </a:defRPr>
            </a:lvl1pPr>
            <a:lvl2pPr indent="0" lvl="1" marL="0" marR="0" rtl="0" algn="r">
              <a:spcBef>
                <a:spcPts val="0"/>
              </a:spcBef>
              <a:buNone/>
              <a:defRPr b="0" i="0" sz="1100" u="none" cap="none" strike="noStrike">
                <a:solidFill>
                  <a:schemeClr val="lt1"/>
                </a:solidFill>
                <a:latin typeface="Montserrat"/>
                <a:ea typeface="Montserrat"/>
                <a:cs typeface="Montserrat"/>
                <a:sym typeface="Montserrat"/>
              </a:defRPr>
            </a:lvl2pPr>
            <a:lvl3pPr indent="0" lvl="2" marL="0" marR="0" rtl="0" algn="r">
              <a:spcBef>
                <a:spcPts val="0"/>
              </a:spcBef>
              <a:buNone/>
              <a:defRPr b="0" i="0" sz="1100" u="none" cap="none" strike="noStrike">
                <a:solidFill>
                  <a:schemeClr val="lt1"/>
                </a:solidFill>
                <a:latin typeface="Montserrat"/>
                <a:ea typeface="Montserrat"/>
                <a:cs typeface="Montserrat"/>
                <a:sym typeface="Montserrat"/>
              </a:defRPr>
            </a:lvl3pPr>
            <a:lvl4pPr indent="0" lvl="3" marL="0" marR="0" rtl="0" algn="r">
              <a:spcBef>
                <a:spcPts val="0"/>
              </a:spcBef>
              <a:buNone/>
              <a:defRPr b="0" i="0" sz="1100" u="none" cap="none" strike="noStrike">
                <a:solidFill>
                  <a:schemeClr val="lt1"/>
                </a:solidFill>
                <a:latin typeface="Montserrat"/>
                <a:ea typeface="Montserrat"/>
                <a:cs typeface="Montserrat"/>
                <a:sym typeface="Montserrat"/>
              </a:defRPr>
            </a:lvl4pPr>
            <a:lvl5pPr indent="0" lvl="4" marL="0" marR="0" rtl="0" algn="r">
              <a:spcBef>
                <a:spcPts val="0"/>
              </a:spcBef>
              <a:buNone/>
              <a:defRPr b="0" i="0" sz="1100" u="none" cap="none" strike="noStrike">
                <a:solidFill>
                  <a:schemeClr val="lt1"/>
                </a:solidFill>
                <a:latin typeface="Montserrat"/>
                <a:ea typeface="Montserrat"/>
                <a:cs typeface="Montserrat"/>
                <a:sym typeface="Montserrat"/>
              </a:defRPr>
            </a:lvl5pPr>
            <a:lvl6pPr indent="0" lvl="5" marL="0" marR="0" rtl="0" algn="r">
              <a:spcBef>
                <a:spcPts val="0"/>
              </a:spcBef>
              <a:buNone/>
              <a:defRPr b="0" i="0" sz="1100" u="none" cap="none" strike="noStrike">
                <a:solidFill>
                  <a:schemeClr val="lt1"/>
                </a:solidFill>
                <a:latin typeface="Montserrat"/>
                <a:ea typeface="Montserrat"/>
                <a:cs typeface="Montserrat"/>
                <a:sym typeface="Montserrat"/>
              </a:defRPr>
            </a:lvl6pPr>
            <a:lvl7pPr indent="0" lvl="6" marL="0" marR="0" rtl="0" algn="r">
              <a:spcBef>
                <a:spcPts val="0"/>
              </a:spcBef>
              <a:buNone/>
              <a:defRPr b="0" i="0" sz="1100" u="none" cap="none" strike="noStrike">
                <a:solidFill>
                  <a:schemeClr val="lt1"/>
                </a:solidFill>
                <a:latin typeface="Montserrat"/>
                <a:ea typeface="Montserrat"/>
                <a:cs typeface="Montserrat"/>
                <a:sym typeface="Montserrat"/>
              </a:defRPr>
            </a:lvl7pPr>
            <a:lvl8pPr indent="0" lvl="7" marL="0" marR="0" rtl="0" algn="r">
              <a:spcBef>
                <a:spcPts val="0"/>
              </a:spcBef>
              <a:buNone/>
              <a:defRPr b="0" i="0" sz="1100" u="none" cap="none" strike="noStrike">
                <a:solidFill>
                  <a:schemeClr val="lt1"/>
                </a:solidFill>
                <a:latin typeface="Montserrat"/>
                <a:ea typeface="Montserrat"/>
                <a:cs typeface="Montserrat"/>
                <a:sym typeface="Montserrat"/>
              </a:defRPr>
            </a:lvl8pPr>
            <a:lvl9pPr indent="0" lvl="8" marL="0" marR="0" rtl="0" algn="r">
              <a:spcBef>
                <a:spcPts val="0"/>
              </a:spcBef>
              <a:buNone/>
              <a:defRPr b="0" i="0" sz="11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
          <p:cNvSpPr txBox="1"/>
          <p:nvPr>
            <p:ph type="ctrTitle"/>
          </p:nvPr>
        </p:nvSpPr>
        <p:spPr>
          <a:xfrm>
            <a:off x="6187539" y="2160648"/>
            <a:ext cx="5402778" cy="2387600"/>
          </a:xfrm>
          <a:prstGeom prst="rect">
            <a:avLst/>
          </a:prstGeom>
          <a:noFill/>
          <a:ln>
            <a:noFill/>
          </a:ln>
        </p:spPr>
        <p:txBody>
          <a:bodyPr anchorCtr="0" anchor="b" bIns="45700" lIns="91425" spcFirstLastPara="1" rIns="91425" wrap="square" tIns="45700">
            <a:normAutofit fontScale="90000"/>
          </a:bodyPr>
          <a:lstStyle/>
          <a:p>
            <a:pPr indent="0" lvl="0" marL="0" rtl="0" algn="r">
              <a:lnSpc>
                <a:spcPct val="90000"/>
              </a:lnSpc>
              <a:spcBef>
                <a:spcPts val="0"/>
              </a:spcBef>
              <a:spcAft>
                <a:spcPts val="0"/>
              </a:spcAft>
              <a:buClr>
                <a:schemeClr val="lt2"/>
              </a:buClr>
              <a:buSzPct val="100000"/>
              <a:buFont typeface="Montserrat"/>
              <a:buNone/>
            </a:pPr>
            <a:r>
              <a:rPr lang="en-US" sz="4200">
                <a:latin typeface="Montserrat"/>
                <a:ea typeface="Montserrat"/>
                <a:cs typeface="Montserrat"/>
                <a:sym typeface="Montserrat"/>
              </a:rPr>
              <a:t>MDOT's Role: Building EV</a:t>
            </a:r>
            <a:br>
              <a:rPr lang="en-US" sz="4200">
                <a:latin typeface="Montserrat"/>
                <a:ea typeface="Montserrat"/>
                <a:cs typeface="Montserrat"/>
                <a:sym typeface="Montserrat"/>
              </a:rPr>
            </a:br>
            <a:r>
              <a:rPr lang="en-US" sz="4200">
                <a:latin typeface="Montserrat"/>
                <a:ea typeface="Montserrat"/>
                <a:cs typeface="Montserrat"/>
                <a:sym typeface="Montserrat"/>
              </a:rPr>
              <a:t>Charging</a:t>
            </a:r>
            <a:br>
              <a:rPr lang="en-US" sz="4200">
                <a:latin typeface="Montserrat"/>
                <a:ea typeface="Montserrat"/>
                <a:cs typeface="Montserrat"/>
                <a:sym typeface="Montserrat"/>
              </a:rPr>
            </a:br>
            <a:r>
              <a:rPr lang="en-US" sz="4200">
                <a:latin typeface="Montserrat"/>
                <a:ea typeface="Montserrat"/>
                <a:cs typeface="Montserrat"/>
                <a:sym typeface="Montserrat"/>
              </a:rPr>
              <a:t>Infrastructure</a:t>
            </a:r>
            <a:endParaRPr sz="4200"/>
          </a:p>
        </p:txBody>
      </p:sp>
      <p:sp>
        <p:nvSpPr>
          <p:cNvPr id="146" name="Google Shape;146;p1"/>
          <p:cNvSpPr txBox="1"/>
          <p:nvPr>
            <p:ph idx="1" type="subTitle"/>
          </p:nvPr>
        </p:nvSpPr>
        <p:spPr>
          <a:xfrm>
            <a:off x="6095999" y="4548248"/>
            <a:ext cx="5494317" cy="1808102"/>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2400"/>
              <a:buNone/>
            </a:pPr>
            <a:r>
              <a:rPr lang="en-US"/>
              <a:t>Joe McAndrew</a:t>
            </a:r>
            <a:endParaRPr/>
          </a:p>
          <a:p>
            <a:pPr indent="0" lvl="0" marL="0" rtl="0" algn="r">
              <a:lnSpc>
                <a:spcPct val="90000"/>
              </a:lnSpc>
              <a:spcBef>
                <a:spcPts val="1000"/>
              </a:spcBef>
              <a:spcAft>
                <a:spcPts val="0"/>
              </a:spcAft>
              <a:buClr>
                <a:schemeClr val="lt1"/>
              </a:buClr>
              <a:buSzPts val="2400"/>
              <a:buNone/>
            </a:pPr>
            <a:r>
              <a:rPr lang="en-US"/>
              <a:t>Assistant Secretary</a:t>
            </a:r>
            <a:endParaRPr/>
          </a:p>
          <a:p>
            <a:pPr indent="0" lvl="0" marL="0" rtl="0" algn="r">
              <a:lnSpc>
                <a:spcPct val="90000"/>
              </a:lnSpc>
              <a:spcBef>
                <a:spcPts val="1000"/>
              </a:spcBef>
              <a:spcAft>
                <a:spcPts val="0"/>
              </a:spcAft>
              <a:buClr>
                <a:schemeClr val="lt1"/>
              </a:buClr>
              <a:buSzPts val="2400"/>
              <a:buNone/>
            </a:pPr>
            <a:r>
              <a:rPr lang="en-US"/>
              <a:t>July 8, 2025</a:t>
            </a:r>
            <a:endParaRPr/>
          </a:p>
        </p:txBody>
      </p:sp>
      <p:pic>
        <p:nvPicPr>
          <p:cNvPr id="147" name="Google Shape;147;p1"/>
          <p:cNvPicPr preferRelativeResize="0"/>
          <p:nvPr>
            <p:ph idx="2" type="pic"/>
          </p:nvPr>
        </p:nvPicPr>
        <p:blipFill rotWithShape="1">
          <a:blip r:embed="rId3">
            <a:alphaModFix/>
          </a:blip>
          <a:srcRect b="16395" l="15071" r="17080" t="2194"/>
          <a:stretch/>
        </p:blipFill>
        <p:spPr>
          <a:xfrm>
            <a:off x="-60873" y="-37600"/>
            <a:ext cx="6057912" cy="4847308"/>
          </a:xfrm>
          <a:prstGeom prst="rect">
            <a:avLst/>
          </a:prstGeom>
          <a:solidFill>
            <a:srgbClr val="D8D8D8"/>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
          <p:cNvPicPr preferRelativeResize="0"/>
          <p:nvPr/>
        </p:nvPicPr>
        <p:blipFill rotWithShape="1">
          <a:blip r:embed="rId3">
            <a:alphaModFix/>
          </a:blip>
          <a:srcRect b="0" l="0" r="0" t="0"/>
          <a:stretch/>
        </p:blipFill>
        <p:spPr>
          <a:xfrm>
            <a:off x="755474" y="1709932"/>
            <a:ext cx="7805978" cy="4144853"/>
          </a:xfrm>
          <a:prstGeom prst="rect">
            <a:avLst/>
          </a:prstGeom>
          <a:noFill/>
          <a:ln>
            <a:noFill/>
          </a:ln>
        </p:spPr>
      </p:pic>
      <p:sp>
        <p:nvSpPr>
          <p:cNvPr id="154" name="Google Shape;154;p2"/>
          <p:cNvSpPr/>
          <p:nvPr/>
        </p:nvSpPr>
        <p:spPr>
          <a:xfrm>
            <a:off x="748661" y="5145331"/>
            <a:ext cx="2815119" cy="40069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 name="Google Shape;155;p2"/>
          <p:cNvSpPr txBox="1"/>
          <p:nvPr>
            <p:ph type="title"/>
          </p:nvPr>
        </p:nvSpPr>
        <p:spPr>
          <a:xfrm>
            <a:off x="631852" y="607786"/>
            <a:ext cx="6550823" cy="95408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Font typeface="Montserrat"/>
              <a:buNone/>
            </a:pPr>
            <a:r>
              <a:rPr lang="en-US"/>
              <a:t>Lay of the Land</a:t>
            </a:r>
            <a:endParaRPr/>
          </a:p>
        </p:txBody>
      </p:sp>
      <p:sp>
        <p:nvSpPr>
          <p:cNvPr id="156" name="Google Shape;156;p2"/>
          <p:cNvSpPr txBox="1"/>
          <p:nvPr/>
        </p:nvSpPr>
        <p:spPr>
          <a:xfrm>
            <a:off x="811769" y="5191788"/>
            <a:ext cx="268890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Montserrat"/>
                <a:ea typeface="Montserrat"/>
                <a:cs typeface="Montserrat"/>
                <a:sym typeface="Montserrat"/>
              </a:rPr>
              <a:t>Existing Charging Stations</a:t>
            </a:r>
            <a:endParaRPr/>
          </a:p>
        </p:txBody>
      </p:sp>
      <p:pic>
        <p:nvPicPr>
          <p:cNvPr descr="Graphical user interface, application&#10;&#10;AI-generated content may be incorrect." id="157" name="Google Shape;157;p2"/>
          <p:cNvPicPr preferRelativeResize="0"/>
          <p:nvPr/>
        </p:nvPicPr>
        <p:blipFill rotWithShape="1">
          <a:blip r:embed="rId4">
            <a:alphaModFix/>
          </a:blip>
          <a:srcRect b="0" l="68577" r="0" t="1178"/>
          <a:stretch/>
        </p:blipFill>
        <p:spPr>
          <a:xfrm>
            <a:off x="8664299" y="1821057"/>
            <a:ext cx="3114227" cy="39166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graphicFrame>
        <p:nvGraphicFramePr>
          <p:cNvPr id="163" name="Google Shape;163;p3"/>
          <p:cNvGraphicFramePr/>
          <p:nvPr/>
        </p:nvGraphicFramePr>
        <p:xfrm>
          <a:off x="943355" y="1790486"/>
          <a:ext cx="3000000" cy="3000000"/>
        </p:xfrm>
        <a:graphic>
          <a:graphicData uri="http://schemas.openxmlformats.org/drawingml/2006/table">
            <a:tbl>
              <a:tblPr bandRow="1" firstRow="1">
                <a:noFill/>
                <a:tableStyleId>{5C1DAC3F-38F7-4947-BAB4-95751D04395A}</a:tableStyleId>
              </a:tblPr>
              <a:tblGrid>
                <a:gridCol w="1583250"/>
                <a:gridCol w="1223350"/>
                <a:gridCol w="7463000"/>
              </a:tblGrid>
              <a:tr h="453950">
                <a:tc>
                  <a:txBody>
                    <a:bodyPr/>
                    <a:lstStyle/>
                    <a:p>
                      <a:pPr indent="0" lvl="0" marL="0" marR="0" rtl="0" algn="l">
                        <a:spcBef>
                          <a:spcPts val="0"/>
                        </a:spcBef>
                        <a:spcAft>
                          <a:spcPts val="0"/>
                        </a:spcAft>
                        <a:buNone/>
                      </a:pPr>
                      <a:r>
                        <a:rPr lang="en-US" sz="1400" u="none" cap="none" strike="noStrike">
                          <a:latin typeface="Montserrat"/>
                          <a:ea typeface="Montserrat"/>
                          <a:cs typeface="Montserrat"/>
                          <a:sym typeface="Montserrat"/>
                        </a:rPr>
                        <a:t>Program</a:t>
                      </a:r>
                      <a:endParaRPr/>
                    </a:p>
                  </a:txBody>
                  <a:tcPr marT="45725" marB="45725" marR="91450" marL="91450">
                    <a:solidFill>
                      <a:schemeClr val="lt2"/>
                    </a:solidFill>
                  </a:tcPr>
                </a:tc>
                <a:tc>
                  <a:txBody>
                    <a:bodyPr/>
                    <a:lstStyle/>
                    <a:p>
                      <a:pPr indent="0" lvl="0" marL="0" marR="0" rtl="0" algn="l">
                        <a:spcBef>
                          <a:spcPts val="0"/>
                        </a:spcBef>
                        <a:spcAft>
                          <a:spcPts val="0"/>
                        </a:spcAft>
                        <a:buNone/>
                      </a:pPr>
                      <a:r>
                        <a:rPr lang="en-US" sz="1400">
                          <a:latin typeface="Montserrat"/>
                          <a:ea typeface="Montserrat"/>
                          <a:cs typeface="Montserrat"/>
                          <a:sym typeface="Montserrat"/>
                        </a:rPr>
                        <a:t>Amount</a:t>
                      </a:r>
                      <a:endParaRPr/>
                    </a:p>
                  </a:txBody>
                  <a:tcPr marT="45725" marB="45725" marR="91450" marL="91450">
                    <a:solidFill>
                      <a:schemeClr val="lt2"/>
                    </a:solidFill>
                  </a:tcPr>
                </a:tc>
                <a:tc>
                  <a:txBody>
                    <a:bodyPr/>
                    <a:lstStyle/>
                    <a:p>
                      <a:pPr indent="0" lvl="0" marL="0" marR="0" rtl="0" algn="l">
                        <a:spcBef>
                          <a:spcPts val="0"/>
                        </a:spcBef>
                        <a:spcAft>
                          <a:spcPts val="0"/>
                        </a:spcAft>
                        <a:buNone/>
                      </a:pPr>
                      <a:r>
                        <a:rPr lang="en-US" sz="1400">
                          <a:latin typeface="Montserrat"/>
                          <a:ea typeface="Montserrat"/>
                          <a:cs typeface="Montserrat"/>
                          <a:sym typeface="Montserrat"/>
                        </a:rPr>
                        <a:t>Description</a:t>
                      </a:r>
                      <a:endParaRPr/>
                    </a:p>
                  </a:txBody>
                  <a:tcPr marT="45725" marB="45725" marR="91450" marL="91450">
                    <a:solidFill>
                      <a:schemeClr val="lt2"/>
                    </a:solidFill>
                  </a:tcPr>
                </a:tc>
              </a:tr>
              <a:tr h="665025">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National EV Infrastructure (NEVI) Program</a:t>
                      </a:r>
                      <a:endParaRPr/>
                    </a:p>
                  </a:txBody>
                  <a:tcPr marT="45725" marB="45725" marR="91450" marL="91450">
                    <a:solidFill>
                      <a:srgbClr val="FCE0A1"/>
                    </a:solidFill>
                  </a:tcPr>
                </a:tc>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$63 Million</a:t>
                      </a:r>
                      <a:endParaRPr/>
                    </a:p>
                  </a:txBody>
                  <a:tcPr marT="45725" marB="45725" marR="91450" marL="91450">
                    <a:solidFill>
                      <a:srgbClr val="FCE0A1"/>
                    </a:solidFill>
                  </a:tcPr>
                </a:tc>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Federal formula program to deploy publicly available charging infrastructure first along designated Alternative Fuel Corridors and then in communities</a:t>
                      </a:r>
                      <a:endParaRPr/>
                    </a:p>
                  </a:txBody>
                  <a:tcPr marT="45725" marB="45725" marR="91450" marL="91450">
                    <a:solidFill>
                      <a:srgbClr val="FCE0A1"/>
                    </a:solidFill>
                  </a:tcPr>
                </a:tc>
              </a:tr>
              <a:tr h="796975">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EV Charger Reliability &amp; Accessibility Accelerator</a:t>
                      </a:r>
                      <a:endParaRPr/>
                    </a:p>
                  </a:txBody>
                  <a:tcPr marT="45725" marB="45725" marR="91450" marL="91450">
                    <a:solidFill>
                      <a:srgbClr val="FEF0CE"/>
                    </a:solidFill>
                  </a:tcPr>
                </a:tc>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$4.36 Million</a:t>
                      </a:r>
                      <a:endParaRPr/>
                    </a:p>
                  </a:txBody>
                  <a:tcPr marT="45725" marB="45725" marR="91450" marL="91450">
                    <a:solidFill>
                      <a:srgbClr val="FEF0CE"/>
                    </a:solidFill>
                  </a:tcPr>
                </a:tc>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Federal discretionary grant program using NEVI set-aside funds to repair and/or replace existing broken public chargers</a:t>
                      </a:r>
                      <a:endParaRPr/>
                    </a:p>
                  </a:txBody>
                  <a:tcPr marT="45725" marB="45725" marR="91450" marL="91450">
                    <a:solidFill>
                      <a:srgbClr val="FEF0CE"/>
                    </a:solidFill>
                  </a:tcPr>
                </a:tc>
              </a:tr>
              <a:tr h="664100">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Clean Corridor Coalition</a:t>
                      </a:r>
                      <a:endParaRPr/>
                    </a:p>
                  </a:txBody>
                  <a:tcPr marT="45725" marB="45725" marR="91450" marL="91450">
                    <a:solidFill>
                      <a:srgbClr val="FCE0A1"/>
                    </a:solidFill>
                  </a:tcPr>
                </a:tc>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$80 Million</a:t>
                      </a:r>
                      <a:endParaRPr/>
                    </a:p>
                  </a:txBody>
                  <a:tcPr marT="45725" marB="45725" marR="91450" marL="91450">
                    <a:solidFill>
                      <a:srgbClr val="FCE0A1"/>
                    </a:solidFill>
                  </a:tcPr>
                </a:tc>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Multi-state coalition led by New Jersey and alongside Delaware, Connecticut, and Maryland Department of Environment to deploy charging depots for medium- and heavy-duty (MHD) clean trucks traveling along the I-95 corridor. Funded by the Climate Pollution Reduction Grant</a:t>
                      </a:r>
                      <a:endParaRPr/>
                    </a:p>
                  </a:txBody>
                  <a:tcPr marT="45725" marB="45725" marR="91450" marL="91450">
                    <a:solidFill>
                      <a:srgbClr val="FCE0A1"/>
                    </a:solidFill>
                  </a:tcPr>
                </a:tc>
              </a:tr>
              <a:tr h="646550">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Charging Ahead Partnership</a:t>
                      </a:r>
                      <a:endParaRPr/>
                    </a:p>
                  </a:txBody>
                  <a:tcPr marT="45725" marB="45725" marR="91450" marL="91450">
                    <a:solidFill>
                      <a:srgbClr val="FEF0CE"/>
                    </a:solidFill>
                  </a:tcPr>
                </a:tc>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$18.6 Million</a:t>
                      </a:r>
                      <a:endParaRPr/>
                    </a:p>
                  </a:txBody>
                  <a:tcPr marT="45725" marB="45725" marR="91450" marL="91450">
                    <a:solidFill>
                      <a:srgbClr val="FEF0CE"/>
                    </a:solidFill>
                  </a:tcPr>
                </a:tc>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Multi-state project led by MDOT and alongside Pennsylvania and New Jersey to deploy charging depots for MHD clean trucks traveling along the I-81 and I-78 corridors. Funded by the Charging and Fueling Infrastructure Grant</a:t>
                      </a:r>
                      <a:endParaRPr/>
                    </a:p>
                  </a:txBody>
                  <a:tcPr marT="45725" marB="45725" marR="91450" marL="91450">
                    <a:solidFill>
                      <a:srgbClr val="FEF0CE"/>
                    </a:solidFill>
                  </a:tcPr>
                </a:tc>
              </a:tr>
              <a:tr h="508000">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Carbon Reduction Program</a:t>
                      </a:r>
                      <a:endParaRPr/>
                    </a:p>
                  </a:txBody>
                  <a:tcPr marT="45725" marB="45725" marR="91450" marL="91450">
                    <a:solidFill>
                      <a:srgbClr val="FCE0A1"/>
                    </a:solidFill>
                  </a:tcPr>
                </a:tc>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$94.4 Million</a:t>
                      </a:r>
                      <a:endParaRPr/>
                    </a:p>
                  </a:txBody>
                  <a:tcPr marT="45725" marB="45725" marR="91450" marL="91450">
                    <a:solidFill>
                      <a:srgbClr val="FCE0A1"/>
                    </a:solidFill>
                  </a:tcPr>
                </a:tc>
                <a:tc>
                  <a:txBody>
                    <a:bodyPr/>
                    <a:lstStyle/>
                    <a:p>
                      <a:pPr indent="0" lvl="0" marL="0" marR="0" rtl="0" algn="l">
                        <a:spcBef>
                          <a:spcPts val="0"/>
                        </a:spcBef>
                        <a:spcAft>
                          <a:spcPts val="0"/>
                        </a:spcAft>
                        <a:buNone/>
                      </a:pPr>
                      <a:r>
                        <a:rPr lang="en-US" sz="1200">
                          <a:solidFill>
                            <a:srgbClr val="595959"/>
                          </a:solidFill>
                          <a:latin typeface="Montserrat"/>
                          <a:ea typeface="Montserrat"/>
                          <a:cs typeface="Montserrat"/>
                          <a:sym typeface="Montserrat"/>
                        </a:rPr>
                        <a:t>Federally funded program to support projects that reduce transportation emissions, including the adoption of EVs and deployment of EV charging infrastructure</a:t>
                      </a:r>
                      <a:endParaRPr/>
                    </a:p>
                  </a:txBody>
                  <a:tcPr marT="45725" marB="45725" marR="91450" marL="91450">
                    <a:solidFill>
                      <a:srgbClr val="FCE0A1"/>
                    </a:solidFill>
                  </a:tcPr>
                </a:tc>
              </a:tr>
            </a:tbl>
          </a:graphicData>
        </a:graphic>
      </p:graphicFrame>
      <p:sp>
        <p:nvSpPr>
          <p:cNvPr id="164" name="Google Shape;164;p3"/>
          <p:cNvSpPr txBox="1"/>
          <p:nvPr/>
        </p:nvSpPr>
        <p:spPr>
          <a:xfrm>
            <a:off x="776817" y="977900"/>
            <a:ext cx="559011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595959"/>
                </a:solidFill>
                <a:latin typeface="Montserrat"/>
                <a:ea typeface="Montserrat"/>
                <a:cs typeface="Montserrat"/>
                <a:sym typeface="Montserrat"/>
              </a:rPr>
              <a:t>Federal Programs</a:t>
            </a:r>
            <a:endParaRPr sz="3600">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aphicFrame>
        <p:nvGraphicFramePr>
          <p:cNvPr id="170" name="Google Shape;170;p4"/>
          <p:cNvGraphicFramePr/>
          <p:nvPr/>
        </p:nvGraphicFramePr>
        <p:xfrm>
          <a:off x="979056" y="1883831"/>
          <a:ext cx="3000000" cy="3000000"/>
        </p:xfrm>
        <a:graphic>
          <a:graphicData uri="http://schemas.openxmlformats.org/drawingml/2006/table">
            <a:tbl>
              <a:tblPr bandRow="1" firstRow="1">
                <a:noFill/>
                <a:tableStyleId>{5C1DAC3F-38F7-4947-BAB4-95751D04395A}</a:tableStyleId>
              </a:tblPr>
              <a:tblGrid>
                <a:gridCol w="2299100"/>
                <a:gridCol w="7842425"/>
              </a:tblGrid>
              <a:tr h="379075">
                <a:tc>
                  <a:txBody>
                    <a:bodyPr/>
                    <a:lstStyle/>
                    <a:p>
                      <a:pPr indent="0" lvl="0" marL="0" marR="0" rtl="0" algn="l">
                        <a:spcBef>
                          <a:spcPts val="0"/>
                        </a:spcBef>
                        <a:spcAft>
                          <a:spcPts val="0"/>
                        </a:spcAft>
                        <a:buClr>
                          <a:schemeClr val="dk1"/>
                        </a:buClr>
                        <a:buSzPts val="1600"/>
                        <a:buFont typeface="Montserrat"/>
                        <a:buNone/>
                      </a:pPr>
                      <a:r>
                        <a:rPr lang="en-US" sz="1600">
                          <a:latin typeface="Montserrat"/>
                          <a:ea typeface="Montserrat"/>
                          <a:cs typeface="Montserrat"/>
                          <a:sym typeface="Montserrat"/>
                        </a:rPr>
                        <a:t>Initiatives</a:t>
                      </a:r>
                      <a:endParaRPr sz="1600">
                        <a:latin typeface="Montserrat"/>
                        <a:ea typeface="Montserrat"/>
                        <a:cs typeface="Montserrat"/>
                        <a:sym typeface="Montserrat"/>
                      </a:endParaRPr>
                    </a:p>
                  </a:txBody>
                  <a:tcPr marT="45725" marB="45725" marR="91450" marL="91450">
                    <a:solidFill>
                      <a:schemeClr val="lt2"/>
                    </a:solidFill>
                  </a:tcPr>
                </a:tc>
                <a:tc>
                  <a:txBody>
                    <a:bodyPr/>
                    <a:lstStyle/>
                    <a:p>
                      <a:pPr indent="0" lvl="0" marL="0" marR="0" rtl="0" algn="l">
                        <a:spcBef>
                          <a:spcPts val="0"/>
                        </a:spcBef>
                        <a:spcAft>
                          <a:spcPts val="0"/>
                        </a:spcAft>
                        <a:buNone/>
                      </a:pPr>
                      <a:r>
                        <a:rPr lang="en-US" sz="1600">
                          <a:latin typeface="Montserrat"/>
                          <a:ea typeface="Montserrat"/>
                          <a:cs typeface="Montserrat"/>
                          <a:sym typeface="Montserrat"/>
                        </a:rPr>
                        <a:t>Description</a:t>
                      </a:r>
                      <a:endParaRPr/>
                    </a:p>
                  </a:txBody>
                  <a:tcPr marT="45725" marB="45725" marR="91450" marL="91450">
                    <a:solidFill>
                      <a:schemeClr val="lt2"/>
                    </a:solidFill>
                  </a:tcPr>
                </a:tc>
              </a:tr>
              <a:tr h="896125">
                <a:tc>
                  <a:txBody>
                    <a:bodyPr/>
                    <a:lstStyle/>
                    <a:p>
                      <a:pPr indent="0" lvl="0" marL="0" marR="0" rtl="0" algn="l">
                        <a:spcBef>
                          <a:spcPts val="0"/>
                        </a:spcBef>
                        <a:spcAft>
                          <a:spcPts val="0"/>
                        </a:spcAft>
                        <a:buNone/>
                      </a:pPr>
                      <a:r>
                        <a:rPr lang="en-US" sz="1300">
                          <a:solidFill>
                            <a:srgbClr val="595959"/>
                          </a:solidFill>
                          <a:latin typeface="Montserrat"/>
                          <a:ea typeface="Montserrat"/>
                          <a:cs typeface="Montserrat"/>
                          <a:sym typeface="Montserrat"/>
                        </a:rPr>
                        <a:t>Maryland EV Tax Credit</a:t>
                      </a:r>
                      <a:endParaRPr/>
                    </a:p>
                  </a:txBody>
                  <a:tcPr marT="45725" marB="45725" marR="91450" marL="91450">
                    <a:solidFill>
                      <a:srgbClr val="FCE0A1"/>
                    </a:solidFill>
                  </a:tcPr>
                </a:tc>
                <a:tc>
                  <a:txBody>
                    <a:bodyPr/>
                    <a:lstStyle/>
                    <a:p>
                      <a:pPr indent="0" lvl="0" marL="0" marR="0" rtl="0" algn="l">
                        <a:spcBef>
                          <a:spcPts val="0"/>
                        </a:spcBef>
                        <a:spcAft>
                          <a:spcPts val="0"/>
                        </a:spcAft>
                        <a:buNone/>
                      </a:pPr>
                      <a:r>
                        <a:rPr lang="en-US" sz="1300">
                          <a:solidFill>
                            <a:srgbClr val="595959"/>
                          </a:solidFill>
                          <a:latin typeface="Montserrat"/>
                          <a:ea typeface="Montserrat"/>
                          <a:cs typeface="Montserrat"/>
                          <a:sym typeface="Montserrat"/>
                        </a:rPr>
                        <a:t>Individuals and businesses purchasing new qualifying zero-emission plug-in electric or fuel cell EVs are eligible to receive a one-time excise tax credit, up to $3,000, administered by the Motor Vehicle Administration. The FY2025 budget for this program was $8.25M. Since 2010, this incentive has increasingly been oversubscribed, with funds depleting well before the end of each fiscal year.</a:t>
                      </a:r>
                      <a:endParaRPr/>
                    </a:p>
                  </a:txBody>
                  <a:tcPr marT="45725" marB="45725" marR="91450" marL="91450">
                    <a:solidFill>
                      <a:srgbClr val="FCE0A1"/>
                    </a:solidFill>
                  </a:tcPr>
                </a:tc>
              </a:tr>
              <a:tr h="896125">
                <a:tc>
                  <a:txBody>
                    <a:bodyPr/>
                    <a:lstStyle/>
                    <a:p>
                      <a:pPr indent="0" lvl="0" marL="0" marR="0" rtl="0" algn="l">
                        <a:spcBef>
                          <a:spcPts val="0"/>
                        </a:spcBef>
                        <a:spcAft>
                          <a:spcPts val="0"/>
                        </a:spcAft>
                        <a:buNone/>
                      </a:pPr>
                      <a:r>
                        <a:rPr lang="en-US" sz="1300">
                          <a:solidFill>
                            <a:srgbClr val="595959"/>
                          </a:solidFill>
                          <a:latin typeface="Montserrat"/>
                          <a:ea typeface="Montserrat"/>
                          <a:cs typeface="Montserrat"/>
                          <a:sym typeface="Montserrat"/>
                        </a:rPr>
                        <a:t>Zero Emission Electric Vehicle Infrastructure Council (ZEEVIC)</a:t>
                      </a:r>
                      <a:endParaRPr/>
                    </a:p>
                  </a:txBody>
                  <a:tcPr marT="45725" marB="45725" marR="91450" marL="91450">
                    <a:solidFill>
                      <a:srgbClr val="FCE0A1"/>
                    </a:solidFill>
                  </a:tcPr>
                </a:tc>
                <a:tc>
                  <a:txBody>
                    <a:bodyPr/>
                    <a:lstStyle/>
                    <a:p>
                      <a:pPr indent="0" lvl="0" marL="0" marR="0" rtl="0" algn="l">
                        <a:spcBef>
                          <a:spcPts val="0"/>
                        </a:spcBef>
                        <a:spcAft>
                          <a:spcPts val="0"/>
                        </a:spcAft>
                        <a:buNone/>
                      </a:pPr>
                      <a:r>
                        <a:rPr lang="en-US" sz="1300">
                          <a:solidFill>
                            <a:srgbClr val="595959"/>
                          </a:solidFill>
                          <a:latin typeface="Montserrat"/>
                          <a:ea typeface="Montserrat"/>
                          <a:cs typeface="Montserrat"/>
                          <a:sym typeface="Montserrat"/>
                        </a:rPr>
                        <a:t>Established in 2011, legislatively mandated council with public and private representatives responsible for developing policies, recommendations, and incentives to promote ZEV adoption and awareness.</a:t>
                      </a:r>
                      <a:endParaRPr/>
                    </a:p>
                  </a:txBody>
                  <a:tcPr marT="45725" marB="45725" marR="91450" marL="91450">
                    <a:solidFill>
                      <a:srgbClr val="FCE0A1"/>
                    </a:solidFill>
                  </a:tcPr>
                </a:tc>
              </a:tr>
              <a:tr h="847675">
                <a:tc>
                  <a:txBody>
                    <a:bodyPr/>
                    <a:lstStyle/>
                    <a:p>
                      <a:pPr indent="0" lvl="0" marL="0" marR="0" rtl="0" algn="l">
                        <a:spcBef>
                          <a:spcPts val="0"/>
                        </a:spcBef>
                        <a:spcAft>
                          <a:spcPts val="0"/>
                        </a:spcAft>
                        <a:buNone/>
                      </a:pPr>
                      <a:r>
                        <a:rPr lang="en-US" sz="1300">
                          <a:solidFill>
                            <a:srgbClr val="595959"/>
                          </a:solidFill>
                          <a:latin typeface="Montserrat"/>
                          <a:ea typeface="Montserrat"/>
                          <a:cs typeface="Montserrat"/>
                          <a:sym typeface="Montserrat"/>
                        </a:rPr>
                        <a:t>Maryland EV</a:t>
                      </a:r>
                      <a:endParaRPr/>
                    </a:p>
                  </a:txBody>
                  <a:tcPr marT="45725" marB="45725" marR="91450" marL="91450">
                    <a:solidFill>
                      <a:srgbClr val="FEF0CE"/>
                    </a:solidFill>
                  </a:tcPr>
                </a:tc>
                <a:tc>
                  <a:txBody>
                    <a:bodyPr/>
                    <a:lstStyle/>
                    <a:p>
                      <a:pPr indent="0" lvl="0" marL="0" marR="0" rtl="0" algn="l">
                        <a:spcBef>
                          <a:spcPts val="0"/>
                        </a:spcBef>
                        <a:spcAft>
                          <a:spcPts val="0"/>
                        </a:spcAft>
                        <a:buNone/>
                      </a:pPr>
                      <a:r>
                        <a:rPr lang="en-US" sz="1300">
                          <a:solidFill>
                            <a:srgbClr val="595959"/>
                          </a:solidFill>
                          <a:latin typeface="Montserrat"/>
                          <a:ea typeface="Montserrat"/>
                          <a:cs typeface="Montserrat"/>
                          <a:sym typeface="Montserrat"/>
                        </a:rPr>
                        <a:t>Consumer-facing resource hub to facilitate education and information exchange surrounding zero emission vehicles and infrastructure in Maryland.</a:t>
                      </a:r>
                      <a:endParaRPr/>
                    </a:p>
                  </a:txBody>
                  <a:tcPr marT="45725" marB="45725" marR="91450" marL="91450">
                    <a:solidFill>
                      <a:srgbClr val="FEF0CE"/>
                    </a:solidFill>
                  </a:tcPr>
                </a:tc>
              </a:tr>
              <a:tr h="896125">
                <a:tc>
                  <a:txBody>
                    <a:bodyPr/>
                    <a:lstStyle/>
                    <a:p>
                      <a:pPr indent="0" lvl="0" marL="0" marR="0" rtl="0" algn="l">
                        <a:spcBef>
                          <a:spcPts val="0"/>
                        </a:spcBef>
                        <a:spcAft>
                          <a:spcPts val="0"/>
                        </a:spcAft>
                        <a:buNone/>
                      </a:pPr>
                      <a:r>
                        <a:rPr lang="en-US" sz="1300">
                          <a:solidFill>
                            <a:srgbClr val="595959"/>
                          </a:solidFill>
                          <a:latin typeface="Montserrat"/>
                          <a:ea typeface="Montserrat"/>
                          <a:cs typeface="Montserrat"/>
                          <a:sym typeface="Montserrat"/>
                        </a:rPr>
                        <a:t>Maryland EV Dashboard</a:t>
                      </a:r>
                      <a:endParaRPr/>
                    </a:p>
                  </a:txBody>
                  <a:tcPr marT="45725" marB="45725" marR="91450" marL="91450">
                    <a:solidFill>
                      <a:srgbClr val="FCE0A1"/>
                    </a:solidFill>
                  </a:tcPr>
                </a:tc>
                <a:tc>
                  <a:txBody>
                    <a:bodyPr/>
                    <a:lstStyle/>
                    <a:p>
                      <a:pPr indent="0" lvl="0" marL="0" marR="0" rtl="0" algn="l">
                        <a:spcBef>
                          <a:spcPts val="0"/>
                        </a:spcBef>
                        <a:spcAft>
                          <a:spcPts val="0"/>
                        </a:spcAft>
                        <a:buNone/>
                      </a:pPr>
                      <a:r>
                        <a:rPr lang="en-US" sz="1300">
                          <a:solidFill>
                            <a:srgbClr val="595959"/>
                          </a:solidFill>
                          <a:latin typeface="Montserrat"/>
                          <a:ea typeface="Montserrat"/>
                          <a:cs typeface="Montserrat"/>
                          <a:sym typeface="Montserrat"/>
                        </a:rPr>
                        <a:t>Public platform that provides the latest EV registration and publicly available charging station data (updated monthly), as well as an EV Charger Siting Tool to support project planning.</a:t>
                      </a:r>
                      <a:endParaRPr/>
                    </a:p>
                  </a:txBody>
                  <a:tcPr marT="45725" marB="45725" marR="91450" marL="91450">
                    <a:solidFill>
                      <a:srgbClr val="FCE0A1"/>
                    </a:solidFill>
                  </a:tcPr>
                </a:tc>
              </a:tr>
            </a:tbl>
          </a:graphicData>
        </a:graphic>
      </p:graphicFrame>
      <p:sp>
        <p:nvSpPr>
          <p:cNvPr id="171" name="Google Shape;171;p4"/>
          <p:cNvSpPr txBox="1"/>
          <p:nvPr/>
        </p:nvSpPr>
        <p:spPr>
          <a:xfrm>
            <a:off x="808568" y="988483"/>
            <a:ext cx="446828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595959"/>
                </a:solidFill>
                <a:latin typeface="Montserrat"/>
                <a:ea typeface="Montserrat"/>
                <a:cs typeface="Montserrat"/>
                <a:sym typeface="Montserrat"/>
              </a:rPr>
              <a:t>State Initiatives</a:t>
            </a:r>
            <a:endParaRPr sz="3600">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5"/>
          <p:cNvSpPr txBox="1"/>
          <p:nvPr>
            <p:ph type="title"/>
          </p:nvPr>
        </p:nvSpPr>
        <p:spPr>
          <a:xfrm>
            <a:off x="636318" y="824591"/>
            <a:ext cx="10919361" cy="80592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595959"/>
              </a:buClr>
              <a:buSzPts val="3200"/>
              <a:buFont typeface="Montserrat"/>
              <a:buNone/>
            </a:pPr>
            <a:r>
              <a:rPr lang="en-US" sz="3200">
                <a:latin typeface="Montserrat"/>
                <a:ea typeface="Montserrat"/>
                <a:cs typeface="Montserrat"/>
                <a:sym typeface="Montserrat"/>
              </a:rPr>
              <a:t>Zero Emission Vehicle Infrastructure Plan (ZEVIP)</a:t>
            </a:r>
            <a:endParaRPr sz="3200"/>
          </a:p>
        </p:txBody>
      </p:sp>
      <p:sp>
        <p:nvSpPr>
          <p:cNvPr id="178" name="Google Shape;178;p5"/>
          <p:cNvSpPr txBox="1"/>
          <p:nvPr>
            <p:ph idx="1" type="body"/>
          </p:nvPr>
        </p:nvSpPr>
        <p:spPr>
          <a:xfrm>
            <a:off x="636320" y="1825626"/>
            <a:ext cx="8871095" cy="413522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100000"/>
              </a:lnSpc>
              <a:spcBef>
                <a:spcPts val="0"/>
              </a:spcBef>
              <a:spcAft>
                <a:spcPts val="0"/>
              </a:spcAft>
              <a:buClr>
                <a:srgbClr val="595959"/>
              </a:buClr>
              <a:buSzPct val="100000"/>
              <a:buFont typeface="Arial"/>
              <a:buChar char="•"/>
            </a:pPr>
            <a:r>
              <a:rPr lang="en-US">
                <a:solidFill>
                  <a:srgbClr val="595959"/>
                </a:solidFill>
                <a:latin typeface="Montserrat"/>
                <a:ea typeface="Montserrat"/>
                <a:cs typeface="Montserrat"/>
                <a:sym typeface="Montserrat"/>
              </a:rPr>
              <a:t>Plan</a:t>
            </a:r>
            <a:r>
              <a:rPr b="0" i="0" lang="en-US" u="none" strike="noStrike">
                <a:solidFill>
                  <a:srgbClr val="595959"/>
                </a:solidFill>
                <a:latin typeface="Montserrat"/>
                <a:ea typeface="Montserrat"/>
                <a:cs typeface="Montserrat"/>
                <a:sym typeface="Montserrat"/>
              </a:rPr>
              <a:t> to support the growth of light-, medium-, and heavy-duty zero emission vehicles (ZEVs)</a:t>
            </a:r>
            <a:endParaRPr/>
          </a:p>
          <a:p>
            <a:pPr indent="-228600" lvl="0" marL="228600" rtl="0" algn="l">
              <a:lnSpc>
                <a:spcPct val="100000"/>
              </a:lnSpc>
              <a:spcBef>
                <a:spcPts val="1000"/>
              </a:spcBef>
              <a:spcAft>
                <a:spcPts val="0"/>
              </a:spcAft>
              <a:buClr>
                <a:srgbClr val="595959"/>
              </a:buClr>
              <a:buSzPct val="100000"/>
              <a:buChar char="•"/>
            </a:pPr>
            <a:r>
              <a:rPr b="0" i="0" lang="en-US" u="none" strike="noStrike">
                <a:solidFill>
                  <a:srgbClr val="595959"/>
                </a:solidFill>
                <a:latin typeface="Montserrat"/>
                <a:ea typeface="Montserrat"/>
                <a:cs typeface="Montserrat"/>
                <a:sym typeface="Montserrat"/>
              </a:rPr>
              <a:t>Suitability for deploying publicly available infrastructure</a:t>
            </a:r>
            <a:endParaRPr b="0" i="0">
              <a:solidFill>
                <a:srgbClr val="000000"/>
              </a:solidFill>
              <a:latin typeface="Montserrat"/>
              <a:ea typeface="Montserrat"/>
              <a:cs typeface="Montserrat"/>
              <a:sym typeface="Montserrat"/>
            </a:endParaRPr>
          </a:p>
          <a:p>
            <a:pPr indent="-228600" lvl="0" marL="228600" rtl="0" algn="l">
              <a:lnSpc>
                <a:spcPct val="100000"/>
              </a:lnSpc>
              <a:spcBef>
                <a:spcPts val="1000"/>
              </a:spcBef>
              <a:spcAft>
                <a:spcPts val="0"/>
              </a:spcAft>
              <a:buClr>
                <a:srgbClr val="595959"/>
              </a:buClr>
              <a:buSzPct val="100000"/>
              <a:buChar char="•"/>
            </a:pPr>
            <a:r>
              <a:rPr b="0" i="0" lang="en-US" u="none" strike="noStrike">
                <a:solidFill>
                  <a:srgbClr val="595959"/>
                </a:solidFill>
                <a:latin typeface="Montserrat"/>
                <a:ea typeface="Montserrat"/>
                <a:cs typeface="Montserrat"/>
                <a:sym typeface="Montserrat"/>
              </a:rPr>
              <a:t>Multi-agency strategy to accelerate buildout through 2045</a:t>
            </a:r>
            <a:endParaRPr/>
          </a:p>
          <a:p>
            <a:pPr indent="-228600" lvl="0" marL="228600" rtl="0" algn="l">
              <a:lnSpc>
                <a:spcPct val="100000"/>
              </a:lnSpc>
              <a:spcBef>
                <a:spcPts val="1000"/>
              </a:spcBef>
              <a:spcAft>
                <a:spcPts val="0"/>
              </a:spcAft>
              <a:buClr>
                <a:srgbClr val="595959"/>
              </a:buClr>
              <a:buSzPct val="100000"/>
              <a:buChar char="•"/>
            </a:pPr>
            <a:r>
              <a:rPr lang="en-US">
                <a:solidFill>
                  <a:srgbClr val="595959"/>
                </a:solidFill>
                <a:latin typeface="Montserrat"/>
                <a:ea typeface="Montserrat"/>
                <a:cs typeface="Montserrat"/>
                <a:sym typeface="Montserrat"/>
              </a:rPr>
              <a:t>Actions</a:t>
            </a:r>
            <a:r>
              <a:rPr b="0" i="0" lang="en-US" u="none" strike="noStrike">
                <a:solidFill>
                  <a:srgbClr val="595959"/>
                </a:solidFill>
                <a:latin typeface="Montserrat"/>
                <a:ea typeface="Montserrat"/>
                <a:cs typeface="Montserrat"/>
                <a:sym typeface="Montserrat"/>
              </a:rPr>
              <a:t> and recommendations targeting:</a:t>
            </a:r>
            <a:endParaRPr/>
          </a:p>
          <a:p>
            <a:pPr indent="-228600" lvl="1" marL="685800" rtl="0" algn="l">
              <a:lnSpc>
                <a:spcPct val="100000"/>
              </a:lnSpc>
              <a:spcBef>
                <a:spcPts val="500"/>
              </a:spcBef>
              <a:spcAft>
                <a:spcPts val="0"/>
              </a:spcAft>
              <a:buClr>
                <a:srgbClr val="595959"/>
              </a:buClr>
              <a:buSzPct val="100000"/>
              <a:buChar char="•"/>
            </a:pPr>
            <a:r>
              <a:rPr b="0" i="0" lang="en-US" u="none" strike="noStrike">
                <a:solidFill>
                  <a:srgbClr val="595959"/>
                </a:solidFill>
                <a:latin typeface="Montserrat"/>
                <a:ea typeface="Montserrat"/>
                <a:cs typeface="Montserrat"/>
                <a:sym typeface="Montserrat"/>
              </a:rPr>
              <a:t>EV sales</a:t>
            </a:r>
            <a:endParaRPr/>
          </a:p>
          <a:p>
            <a:pPr indent="-228600" lvl="1" marL="685800" rtl="0" algn="l">
              <a:lnSpc>
                <a:spcPct val="100000"/>
              </a:lnSpc>
              <a:spcBef>
                <a:spcPts val="500"/>
              </a:spcBef>
              <a:spcAft>
                <a:spcPts val="0"/>
              </a:spcAft>
              <a:buClr>
                <a:srgbClr val="595959"/>
              </a:buClr>
              <a:buSzPct val="100000"/>
              <a:buChar char="•"/>
            </a:pPr>
            <a:r>
              <a:rPr b="0" i="0" lang="en-US" u="none" strike="noStrike">
                <a:solidFill>
                  <a:srgbClr val="595959"/>
                </a:solidFill>
                <a:latin typeface="Montserrat"/>
                <a:ea typeface="Montserrat"/>
                <a:cs typeface="Montserrat"/>
                <a:sym typeface="Montserrat"/>
              </a:rPr>
              <a:t>EV charger deployment and reliability</a:t>
            </a:r>
            <a:endParaRPr/>
          </a:p>
          <a:p>
            <a:pPr indent="-228600" lvl="1" marL="685800" rtl="0" algn="l">
              <a:lnSpc>
                <a:spcPct val="100000"/>
              </a:lnSpc>
              <a:spcBef>
                <a:spcPts val="500"/>
              </a:spcBef>
              <a:spcAft>
                <a:spcPts val="0"/>
              </a:spcAft>
              <a:buClr>
                <a:srgbClr val="595959"/>
              </a:buClr>
              <a:buSzPct val="100000"/>
              <a:buChar char="•"/>
            </a:pPr>
            <a:r>
              <a:rPr b="0" i="0" lang="en-US" u="none" strike="noStrike">
                <a:solidFill>
                  <a:srgbClr val="595959"/>
                </a:solidFill>
                <a:latin typeface="Montserrat"/>
                <a:ea typeface="Montserrat"/>
                <a:cs typeface="Montserrat"/>
                <a:sym typeface="Montserrat"/>
              </a:rPr>
              <a:t>Utility grid integration</a:t>
            </a:r>
            <a:endParaRPr/>
          </a:p>
          <a:p>
            <a:pPr indent="-228600" lvl="1" marL="685800" rtl="0" algn="l">
              <a:lnSpc>
                <a:spcPct val="100000"/>
              </a:lnSpc>
              <a:spcBef>
                <a:spcPts val="500"/>
              </a:spcBef>
              <a:spcAft>
                <a:spcPts val="0"/>
              </a:spcAft>
              <a:buClr>
                <a:srgbClr val="595959"/>
              </a:buClr>
              <a:buSzPct val="100000"/>
              <a:buChar char="•"/>
            </a:pPr>
            <a:r>
              <a:rPr b="0" i="0" lang="en-US" u="none" strike="noStrike">
                <a:solidFill>
                  <a:srgbClr val="595959"/>
                </a:solidFill>
                <a:latin typeface="Montserrat"/>
                <a:ea typeface="Montserrat"/>
                <a:cs typeface="Montserrat"/>
                <a:sym typeface="Montserrat"/>
              </a:rPr>
              <a:t>Public engagement and communications</a:t>
            </a:r>
            <a:endParaRPr/>
          </a:p>
          <a:p>
            <a:pPr indent="-228600" lvl="0" marL="228600" rtl="0" algn="l">
              <a:lnSpc>
                <a:spcPct val="100000"/>
              </a:lnSpc>
              <a:spcBef>
                <a:spcPts val="1000"/>
              </a:spcBef>
              <a:spcAft>
                <a:spcPts val="0"/>
              </a:spcAft>
              <a:buClr>
                <a:srgbClr val="595959"/>
              </a:buClr>
              <a:buSzPct val="100000"/>
              <a:buChar char="•"/>
            </a:pPr>
            <a:r>
              <a:rPr b="0" i="0" lang="en-US" u="none" strike="noStrike">
                <a:solidFill>
                  <a:srgbClr val="595959"/>
                </a:solidFill>
                <a:latin typeface="Montserrat"/>
                <a:ea typeface="Montserrat"/>
                <a:cs typeface="Montserrat"/>
                <a:sym typeface="Montserrat"/>
              </a:rPr>
              <a:t>Anticipated release in Fall 2025</a:t>
            </a:r>
            <a:endParaRPr b="0" i="0">
              <a:solidFill>
                <a:srgbClr val="000000"/>
              </a:solidFill>
              <a:latin typeface="Arial"/>
              <a:ea typeface="Arial"/>
              <a:cs typeface="Arial"/>
              <a:sym typeface="Arial"/>
            </a:endParaRPr>
          </a:p>
        </p:txBody>
      </p:sp>
      <p:pic>
        <p:nvPicPr>
          <p:cNvPr id="179" name="Google Shape;179;p5"/>
          <p:cNvPicPr preferRelativeResize="0"/>
          <p:nvPr/>
        </p:nvPicPr>
        <p:blipFill rotWithShape="1">
          <a:blip r:embed="rId3">
            <a:alphaModFix/>
          </a:blip>
          <a:srcRect b="0" l="0" r="0" t="0"/>
          <a:stretch/>
        </p:blipFill>
        <p:spPr>
          <a:xfrm>
            <a:off x="7613649" y="4599720"/>
            <a:ext cx="3667125" cy="952500"/>
          </a:xfrm>
          <a:prstGeom prst="rect">
            <a:avLst/>
          </a:prstGeom>
          <a:noFill/>
          <a:ln>
            <a:noFill/>
          </a:ln>
        </p:spPr>
      </p:pic>
      <p:pic>
        <p:nvPicPr>
          <p:cNvPr id="180" name="Google Shape;180;p5"/>
          <p:cNvPicPr preferRelativeResize="0"/>
          <p:nvPr/>
        </p:nvPicPr>
        <p:blipFill rotWithShape="1">
          <a:blip r:embed="rId4">
            <a:alphaModFix/>
          </a:blip>
          <a:srcRect b="0" l="0" r="0" t="0"/>
          <a:stretch/>
        </p:blipFill>
        <p:spPr>
          <a:xfrm>
            <a:off x="9706568" y="2229301"/>
            <a:ext cx="1574206" cy="16059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6"/>
          <p:cNvSpPr txBox="1"/>
          <p:nvPr>
            <p:ph type="title"/>
          </p:nvPr>
        </p:nvSpPr>
        <p:spPr>
          <a:xfrm>
            <a:off x="550884" y="0"/>
            <a:ext cx="7260427"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595959"/>
              </a:buClr>
              <a:buSzPts val="4000"/>
              <a:buFont typeface="Montserrat"/>
              <a:buNone/>
            </a:pPr>
            <a:r>
              <a:rPr lang="en-US" sz="4000"/>
              <a:t>Workgroup Feedback Opportunity: </a:t>
            </a:r>
            <a:br>
              <a:rPr lang="en-US" sz="4000"/>
            </a:br>
            <a:r>
              <a:rPr lang="en-US" sz="4000"/>
              <a:t>Meet with MDOT</a:t>
            </a:r>
            <a:endParaRPr/>
          </a:p>
        </p:txBody>
      </p:sp>
      <p:sp>
        <p:nvSpPr>
          <p:cNvPr id="187" name="Google Shape;187;p6"/>
          <p:cNvSpPr txBox="1"/>
          <p:nvPr>
            <p:ph idx="1" type="body"/>
          </p:nvPr>
        </p:nvSpPr>
        <p:spPr>
          <a:xfrm>
            <a:off x="629758" y="2939028"/>
            <a:ext cx="5264150" cy="6732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757575"/>
              </a:buClr>
              <a:buSzPct val="100000"/>
              <a:buNone/>
            </a:pPr>
            <a:r>
              <a:rPr lang="en-US"/>
              <a:t>Schedule a meeting with our ZEVIP team</a:t>
            </a:r>
            <a:endParaRPr/>
          </a:p>
        </p:txBody>
      </p:sp>
      <p:pic>
        <p:nvPicPr>
          <p:cNvPr descr="A parking meter next to a row of cars&#10;&#10;AI-generated content may be incorrect." id="188" name="Google Shape;188;p6"/>
          <p:cNvPicPr preferRelativeResize="0"/>
          <p:nvPr>
            <p:ph idx="2" type="pic"/>
          </p:nvPr>
        </p:nvPicPr>
        <p:blipFill rotWithShape="1">
          <a:blip r:embed="rId3">
            <a:alphaModFix/>
          </a:blip>
          <a:srcRect b="0" l="53" r="52" t="0"/>
          <a:stretch/>
        </p:blipFill>
        <p:spPr>
          <a:xfrm>
            <a:off x="6613525" y="490538"/>
            <a:ext cx="5578475" cy="6367462"/>
          </a:xfrm>
          <a:prstGeom prst="rect">
            <a:avLst/>
          </a:prstGeom>
          <a:noFill/>
          <a:ln>
            <a:noFill/>
          </a:ln>
        </p:spPr>
      </p:pic>
      <p:pic>
        <p:nvPicPr>
          <p:cNvPr id="189" name="Google Shape;189;p6"/>
          <p:cNvPicPr preferRelativeResize="0"/>
          <p:nvPr/>
        </p:nvPicPr>
        <p:blipFill rotWithShape="1">
          <a:blip r:embed="rId4">
            <a:alphaModFix/>
          </a:blip>
          <a:srcRect b="1" l="19812" r="4422" t="0"/>
          <a:stretch/>
        </p:blipFill>
        <p:spPr>
          <a:xfrm>
            <a:off x="6614160" y="500405"/>
            <a:ext cx="5577840" cy="6368096"/>
          </a:xfrm>
          <a:custGeom>
            <a:rect b="b" l="l" r="r" t="t"/>
            <a:pathLst>
              <a:path extrusionOk="0" h="6368096" w="5577840">
                <a:moveTo>
                  <a:pt x="1590039" y="0"/>
                </a:moveTo>
                <a:lnTo>
                  <a:pt x="5577840" y="0"/>
                </a:lnTo>
                <a:lnTo>
                  <a:pt x="5577840" y="6368096"/>
                </a:lnTo>
                <a:lnTo>
                  <a:pt x="1590039" y="6368096"/>
                </a:lnTo>
                <a:lnTo>
                  <a:pt x="0" y="3198175"/>
                </a:lnTo>
                <a:lnTo>
                  <a:pt x="1590039" y="0"/>
                </a:lnTo>
                <a:close/>
              </a:path>
            </a:pathLst>
          </a:custGeom>
          <a:noFill/>
          <a:ln>
            <a:noFill/>
          </a:ln>
        </p:spPr>
      </p:pic>
      <p:pic>
        <p:nvPicPr>
          <p:cNvPr descr="Qr code&#10;&#10;AI-generated content may be incorrect." id="190" name="Google Shape;190;p6"/>
          <p:cNvPicPr preferRelativeResize="0"/>
          <p:nvPr/>
        </p:nvPicPr>
        <p:blipFill rotWithShape="1">
          <a:blip r:embed="rId5">
            <a:alphaModFix/>
          </a:blip>
          <a:srcRect b="0" l="0" r="0" t="0"/>
          <a:stretch/>
        </p:blipFill>
        <p:spPr>
          <a:xfrm>
            <a:off x="2005537" y="3275628"/>
            <a:ext cx="2965297" cy="29652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MDOT Palette">
      <a:dk1>
        <a:srgbClr val="000000"/>
      </a:dk1>
      <a:lt1>
        <a:srgbClr val="FFFFFF"/>
      </a:lt1>
      <a:dk2>
        <a:srgbClr val="F15B2A"/>
      </a:dk2>
      <a:lt2>
        <a:srgbClr val="F8B518"/>
      </a:lt2>
      <a:accent1>
        <a:srgbClr val="38B518"/>
      </a:accent1>
      <a:accent2>
        <a:srgbClr val="28A8E0"/>
      </a:accent2>
      <a:accent3>
        <a:srgbClr val="2A3B8F"/>
      </a:accent3>
      <a:accent4>
        <a:srgbClr val="90298D"/>
      </a:accent4>
      <a:accent5>
        <a:srgbClr val="A21C37"/>
      </a:accent5>
      <a:accent6>
        <a:srgbClr val="813A28"/>
      </a:accent6>
      <a:hlink>
        <a:srgbClr val="90288D"/>
      </a:hlink>
      <a:folHlink>
        <a:srgbClr val="A21C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6E5A39A8364A40A0DD1D1186E5F3D3" ma:contentTypeVersion="16" ma:contentTypeDescription="Create a new document." ma:contentTypeScope="" ma:versionID="f8930628db9497542cbebe2f2a4618fb">
  <xsd:schema xmlns:xsd="http://www.w3.org/2001/XMLSchema" xmlns:xs="http://www.w3.org/2001/XMLSchema" xmlns:p="http://schemas.microsoft.com/office/2006/metadata/properties" xmlns:ns2="8c2acae6-edb5-4320-ab9a-a2adfbb52461" targetNamespace="http://schemas.microsoft.com/office/2006/metadata/properties" ma:root="true" ma:fieldsID="73c8ef8db9a0562bb3671ef31e141f1c" ns2:_="">
    <xsd:import namespace="8c2acae6-edb5-4320-ab9a-a2adfbb52461"/>
    <xsd:element name="properties">
      <xsd:complexType>
        <xsd:sequence>
          <xsd:element name="documentManagement">
            <xsd:complexType>
              <xsd:all>
                <xsd:element ref="ns2:_x0049_D1"/>
                <xsd:element ref="ns2:Meeting_x0020_Date"/>
                <xsd:element ref="ns2:Order0" minOccurs="0"/>
                <xsd:element ref="ns2:OutreachLocation" minOccurs="0"/>
                <xsd:element ref="ns2:Doc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2acae6-edb5-4320-ab9a-a2adfbb52461" elementFormDefault="qualified">
    <xsd:import namespace="http://schemas.microsoft.com/office/2006/documentManagement/types"/>
    <xsd:import namespace="http://schemas.microsoft.com/office/infopath/2007/PartnerControls"/>
    <xsd:element name="_x0049_D1" ma:index="8" ma:displayName="ID1" ma:decimals="0" ma:indexed="true" ma:internalName="_x0049_D1" ma:readOnly="false" ma:percentage="FALSE">
      <xsd:simpleType>
        <xsd:restriction base="dms:Number"/>
      </xsd:simpleType>
    </xsd:element>
    <xsd:element name="Meeting_x0020_Date" ma:index="9" ma:displayName="Meeting Date" ma:format="DateOnly" ma:internalName="Meeting_x0020_Date" ma:readOnly="false">
      <xsd:simpleType>
        <xsd:restriction base="dms:DateTime"/>
      </xsd:simpleType>
    </xsd:element>
    <xsd:element name="Order0" ma:index="10" nillable="true" ma:displayName="Order" ma:decimals="0" ma:internalName="Order0" ma:readOnly="false" ma:percentage="FALSE">
      <xsd:simpleType>
        <xsd:restriction base="dms:Number"/>
      </xsd:simpleType>
    </xsd:element>
    <xsd:element name="OutreachLocation" ma:index="11" nillable="true" ma:displayName="Other" ma:internalName="OutreachLocation" ma:readOnly="false">
      <xsd:simpleType>
        <xsd:restriction base="dms:Text">
          <xsd:maxLength value="255"/>
        </xsd:restriction>
      </xsd:simpleType>
    </xsd:element>
    <xsd:element name="Doc_Status" ma:index="12" nillable="true" ma:displayName="Doc_Status" ma:default="Active" ma:format="Dropdown" ma:internalName="Doc_Status" ma:readOnly="false">
      <xsd:simpleType>
        <xsd:restriction base="dms:Choice">
          <xsd:enumeration value="Active"/>
          <xsd:enumeration value="Do not display"/>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utreachLocation xmlns="8c2acae6-edb5-4320-ab9a-a2adfbb52461" xsi:nil="true"/>
    <_x0049_D1 xmlns="8c2acae6-edb5-4320-ab9a-a2adfbb52461">5</_x0049_D1>
    <Order0 xmlns="8c2acae6-edb5-4320-ab9a-a2adfbb52461" xsi:nil="true"/>
    <Meeting_x0020_Date xmlns="8c2acae6-edb5-4320-ab9a-a2adfbb52461">2025-07-08T04:00:00+00:00</Meeting_x0020_Date>
    <Doc_Status xmlns="8c2acae6-edb5-4320-ab9a-a2adfbb52461">Active</Doc_Status>
  </documentManagement>
</p:properties>
</file>

<file path=customXml/itemProps1.xml><?xml version="1.0" encoding="utf-8"?>
<ds:datastoreItem xmlns:ds="http://schemas.openxmlformats.org/officeDocument/2006/customXml" ds:itemID="{21886C0A-ED36-44FC-B5D2-69CF09732163}"/>
</file>

<file path=customXml/itemProps2.xml><?xml version="1.0" encoding="utf-8"?>
<ds:datastoreItem xmlns:ds="http://schemas.openxmlformats.org/officeDocument/2006/customXml" ds:itemID="{352EB0F2-B5D0-4A04-B084-4B8868C585D3}"/>
</file>

<file path=customXml/itemProps3.xml><?xml version="1.0" encoding="utf-8"?>
<ds:datastoreItem xmlns:ds="http://schemas.openxmlformats.org/officeDocument/2006/customXml" ds:itemID="{554794F5-1EA5-49E0-BFE4-9406700E221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MDOT's Role: Building EV Charging Infrastructure</dc:title>
  <dc:creator>Amanda Hinh</dc:creator>
  <dcterms:created xsi:type="dcterms:W3CDTF">2025-07-02T13:33:49Z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0x010100D66E5A39A8364A40A0DD1D1186E5F3D3</vt:lpwstr>
  </property>
  <property fmtid="{D5CDD505-2E9C-101B-9397-08002B2CF9AE}" pid="3" name="MediaServiceImageTags">
    <vt:lpwstr/>
  </property>
</Properties>
</file>