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9" r:id="rId4"/>
    <p:sldId id="260" r:id="rId5"/>
    <p:sldId id="261" r:id="rId6"/>
    <p:sldId id="275" r:id="rId7"/>
    <p:sldId id="270" r:id="rId8"/>
    <p:sldId id="264" r:id="rId9"/>
    <p:sldId id="277" r:id="rId10"/>
    <p:sldId id="262" r:id="rId11"/>
    <p:sldId id="263" r:id="rId12"/>
    <p:sldId id="276" r:id="rId13"/>
    <p:sldId id="274" r:id="rId14"/>
    <p:sldId id="269" r:id="rId15"/>
    <p:sldId id="265" r:id="rId16"/>
    <p:sldId id="266" r:id="rId17"/>
    <p:sldId id="272" r:id="rId18"/>
    <p:sldId id="273" r:id="rId19"/>
    <p:sldId id="267" r:id="rId20"/>
    <p:sldId id="268" r:id="rId21"/>
    <p:sldId id="271"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7961b2d41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7961b2d4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7961b2d41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7961b2d41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7961b2d41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7961b2d41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7961b2d41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7961b2d41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7961b2d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7961b2d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7961b2d41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7961b2d41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7961b2d41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7961b2d41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7961b2d41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7961b2d41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7961b2d41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7961b2d41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7961b2d41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7961b2d41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7961b2d41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7961b2d41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7961b2d41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7961b2d41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de.maryland.gov/programs/Water/WetlandsandWaterways/Pages/PreApplicationIntroduction.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de.maryland.gov/programs/Water/WetlandsandWaterways/PermitsandApplications/Documents/WQC_Request_MDE.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460950" y="1562099"/>
            <a:ext cx="8222100" cy="738625"/>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800" dirty="0"/>
              <a:t>Maryland Department of Environment </a:t>
            </a:r>
            <a:br>
              <a:rPr lang="en-US" sz="4800" dirty="0"/>
            </a:br>
            <a:endParaRPr lang="en-US" dirty="0"/>
          </a:p>
        </p:txBody>
      </p:sp>
      <p:sp>
        <p:nvSpPr>
          <p:cNvPr id="68" name="Google Shape;68;p13"/>
          <p:cNvSpPr txBox="1">
            <a:spLocks noGrp="1"/>
          </p:cNvSpPr>
          <p:nvPr>
            <p:ph type="subTitle" idx="1"/>
          </p:nvPr>
        </p:nvSpPr>
        <p:spPr>
          <a:xfrm>
            <a:off x="460950" y="1485974"/>
            <a:ext cx="8520600" cy="3261285"/>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2000" dirty="0"/>
              <a:t>W</a:t>
            </a:r>
            <a:r>
              <a:rPr lang="en-US" sz="2000" dirty="0"/>
              <a:t>e</a:t>
            </a:r>
            <a:r>
              <a:rPr lang="en" sz="2000" dirty="0"/>
              <a:t>tlands and Waterway Program </a:t>
            </a:r>
          </a:p>
          <a:p>
            <a:pPr marL="0" lvl="0" indent="0" rtl="0">
              <a:spcBef>
                <a:spcPts val="0"/>
              </a:spcBef>
              <a:spcAft>
                <a:spcPts val="0"/>
              </a:spcAft>
              <a:buNone/>
            </a:pPr>
            <a:r>
              <a:rPr lang="en" sz="2000" dirty="0"/>
              <a:t>Water and Science Administration</a:t>
            </a:r>
          </a:p>
          <a:p>
            <a:pPr marL="0" lvl="0" indent="0" algn="ctr" rtl="0">
              <a:spcBef>
                <a:spcPts val="0"/>
              </a:spcBef>
              <a:spcAft>
                <a:spcPts val="0"/>
              </a:spcAft>
              <a:buNone/>
            </a:pPr>
            <a:endParaRPr lang="en" sz="3200" dirty="0"/>
          </a:p>
          <a:p>
            <a:pPr marL="0" lvl="0" indent="0" algn="ctr" rtl="0">
              <a:spcBef>
                <a:spcPts val="0"/>
              </a:spcBef>
              <a:spcAft>
                <a:spcPts val="0"/>
              </a:spcAft>
              <a:buNone/>
            </a:pPr>
            <a:endParaRPr lang="en" sz="3200" dirty="0"/>
          </a:p>
          <a:p>
            <a:pPr marL="0" lvl="0" indent="0" algn="ctr" rtl="0">
              <a:spcBef>
                <a:spcPts val="0"/>
              </a:spcBef>
              <a:spcAft>
                <a:spcPts val="0"/>
              </a:spcAft>
              <a:buNone/>
            </a:pPr>
            <a:r>
              <a:rPr lang="en" sz="3200" dirty="0"/>
              <a:t>Water Quality Certification (WQC)</a:t>
            </a:r>
            <a:endParaRPr sz="3200" dirty="0"/>
          </a:p>
        </p:txBody>
      </p:sp>
      <p:pic>
        <p:nvPicPr>
          <p:cNvPr id="1034" name="Picture 10" descr="Maryland Department of the Environment">
            <a:extLst>
              <a:ext uri="{FF2B5EF4-FFF2-40B4-BE49-F238E27FC236}">
                <a16:creationId xmlns:a16="http://schemas.microsoft.com/office/drawing/2014/main" id="{458A6FF8-856E-4E0B-B081-0E4D8F0B1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330" y="590290"/>
            <a:ext cx="1565970" cy="1436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71900" y="274319"/>
            <a:ext cx="8198700" cy="759665"/>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2020 Rule: PRE-FILING MEETINGS 	</a:t>
            </a:r>
            <a:endParaRPr dirty="0"/>
          </a:p>
        </p:txBody>
      </p:sp>
      <p:sp>
        <p:nvSpPr>
          <p:cNvPr id="104" name="Google Shape;104;p19"/>
          <p:cNvSpPr txBox="1">
            <a:spLocks noGrp="1"/>
          </p:cNvSpPr>
          <p:nvPr>
            <p:ph type="body" idx="1"/>
          </p:nvPr>
        </p:nvSpPr>
        <p:spPr>
          <a:xfrm>
            <a:off x="471900" y="1919075"/>
            <a:ext cx="8222100" cy="3076118"/>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b="1" dirty="0">
                <a:solidFill>
                  <a:schemeClr val="bg2"/>
                </a:solidFill>
              </a:rPr>
              <a:t>2020 Rule - requires a project proponent to request a pre-filing meeting with the certifying authority </a:t>
            </a:r>
            <a:r>
              <a:rPr lang="en" b="1" dirty="0">
                <a:solidFill>
                  <a:schemeClr val="accent3">
                    <a:lumMod val="75000"/>
                  </a:schemeClr>
                </a:solidFill>
              </a:rPr>
              <a:t>30-days prior</a:t>
            </a:r>
            <a:r>
              <a:rPr lang="en" b="1" dirty="0">
                <a:solidFill>
                  <a:schemeClr val="bg2"/>
                </a:solidFill>
              </a:rPr>
              <a:t> to filing an request for a WQC. </a:t>
            </a:r>
            <a:endParaRPr b="1" dirty="0">
              <a:solidFill>
                <a:schemeClr val="bg2"/>
              </a:solidFill>
            </a:endParaRPr>
          </a:p>
          <a:p>
            <a:pPr marL="285750" indent="-285750">
              <a:spcBef>
                <a:spcPts val="1200"/>
              </a:spcBef>
            </a:pPr>
            <a:r>
              <a:rPr lang="en" dirty="0">
                <a:solidFill>
                  <a:schemeClr val="bg2"/>
                </a:solidFill>
              </a:rPr>
              <a:t>The WQC CANNOT be received by Maryland earlier than 30-days from the date of the prefiling meeting request. </a:t>
            </a:r>
            <a:endParaRPr dirty="0">
              <a:solidFill>
                <a:schemeClr val="bg2"/>
              </a:solidFill>
            </a:endParaRPr>
          </a:p>
          <a:p>
            <a:pPr marL="285750" indent="-285750">
              <a:spcBef>
                <a:spcPts val="1200"/>
              </a:spcBef>
            </a:pPr>
            <a:r>
              <a:rPr lang="en" dirty="0">
                <a:solidFill>
                  <a:schemeClr val="bg2"/>
                </a:solidFill>
              </a:rPr>
              <a:t>Maryland does not have to hold a prefiling meeting request or hold a meeting prior to a WQC request, but the project proponent MUST request the meeting and wait 30 days before filing a WQC request.  </a:t>
            </a:r>
            <a:endParaRPr dirty="0">
              <a:solidFill>
                <a:schemeClr val="bg2"/>
              </a:solidFill>
            </a:endParaRPr>
          </a:p>
          <a:p>
            <a:pPr marL="0" lvl="0" indent="0" algn="l" rtl="0">
              <a:spcBef>
                <a:spcPts val="1200"/>
              </a:spcBef>
              <a:spcAft>
                <a:spcPts val="0"/>
              </a:spcAft>
              <a:buNone/>
            </a:pPr>
            <a:r>
              <a:rPr lang="en" dirty="0">
                <a:solidFill>
                  <a:schemeClr val="bg2"/>
                </a:solidFill>
              </a:rPr>
              <a:t>A pre-filing meeting request does not expire - meaning you can request the prefiling meeting and wait the minimum 30 days or wait longer to submit a WQC request for the project subject to the </a:t>
            </a:r>
            <a:r>
              <a:rPr lang="en" u="sng" dirty="0">
                <a:solidFill>
                  <a:schemeClr val="bg2"/>
                </a:solidFill>
              </a:rPr>
              <a:t>original</a:t>
            </a:r>
            <a:r>
              <a:rPr lang="en" dirty="0">
                <a:solidFill>
                  <a:schemeClr val="bg2"/>
                </a:solidFill>
              </a:rPr>
              <a:t> prefiling meeting request. If the project changes substantially a new pre-filing meeting request may need to be filed.</a:t>
            </a:r>
          </a:p>
          <a:p>
            <a:pPr marL="0" lvl="0" indent="0" algn="l" rtl="0">
              <a:spcBef>
                <a:spcPts val="1200"/>
              </a:spcBef>
              <a:spcAft>
                <a:spcPts val="0"/>
              </a:spcAft>
              <a:buNone/>
            </a:pPr>
            <a:r>
              <a:rPr lang="en-US" sz="1800" b="1" dirty="0">
                <a:solidFill>
                  <a:schemeClr val="bg2"/>
                </a:solidFill>
              </a:rPr>
              <a:t> Pre-filing Meeting requests</a:t>
            </a:r>
            <a:r>
              <a:rPr lang="en-US" sz="1800" dirty="0">
                <a:solidFill>
                  <a:schemeClr val="bg2"/>
                </a:solidFill>
              </a:rPr>
              <a:t>:  </a:t>
            </a:r>
          </a:p>
          <a:p>
            <a:pPr marL="0" lvl="0" indent="0" algn="l" rtl="0">
              <a:spcBef>
                <a:spcPts val="1200"/>
              </a:spcBef>
              <a:spcAft>
                <a:spcPts val="0"/>
              </a:spcAft>
              <a:buNone/>
            </a:pPr>
            <a:r>
              <a:rPr lang="en-US" sz="1800" u="sng" dirty="0">
                <a:solidFill>
                  <a:schemeClr val="bg2"/>
                </a:solidFill>
                <a:hlinkClick r:id="rId3">
                  <a:extLst>
                    <a:ext uri="{A12FA001-AC4F-418D-AE19-62706E023703}">
                      <ahyp:hlinkClr xmlns:ahyp="http://schemas.microsoft.com/office/drawing/2018/hyperlinkcolor" val="tx"/>
                    </a:ext>
                  </a:extLst>
                </a:hlinkClick>
              </a:rPr>
              <a:t>https://mde.maryland.gov/programs/Water/WetlandsandWaterways/Pages/PreApplicationIntroduction.aspx</a:t>
            </a:r>
            <a:endParaRPr lang="en-US" sz="1800" dirty="0">
              <a:solidFill>
                <a:schemeClr val="bg2"/>
              </a:solidFill>
            </a:endParaRPr>
          </a:p>
          <a:p>
            <a:pPr marL="0" lvl="0" indent="0" algn="l" rtl="0">
              <a:spcBef>
                <a:spcPts val="1200"/>
              </a:spcBef>
              <a:spcAft>
                <a:spcPts val="0"/>
              </a:spcAft>
              <a:buNone/>
            </a:pPr>
            <a:endParaRPr lang="en" dirty="0">
              <a:solidFill>
                <a:schemeClr val="bg2"/>
              </a:solidFill>
            </a:endParaRPr>
          </a:p>
          <a:p>
            <a:pPr marL="0" lvl="0" indent="0" algn="l" rtl="0">
              <a:spcBef>
                <a:spcPts val="1200"/>
              </a:spcBef>
              <a:spcAft>
                <a:spcPts val="0"/>
              </a:spcAft>
              <a:buNone/>
            </a:pPr>
            <a:endParaRPr dirty="0">
              <a:solidFill>
                <a:schemeClr val="bg2"/>
              </a:solidFill>
            </a:endParaRPr>
          </a:p>
          <a:p>
            <a:pPr marL="0" lvl="0" indent="0" algn="l" rtl="0">
              <a:spcBef>
                <a:spcPts val="1200"/>
              </a:spcBef>
              <a:spcAft>
                <a:spcPts val="1200"/>
              </a:spcAft>
              <a:buNone/>
            </a:pPr>
            <a:endParaRPr dirty="0"/>
          </a:p>
        </p:txBody>
      </p:sp>
      <p:pic>
        <p:nvPicPr>
          <p:cNvPr id="4" name="Picture 10" descr="Maryland Department of the Environment">
            <a:extLst>
              <a:ext uri="{FF2B5EF4-FFF2-40B4-BE49-F238E27FC236}">
                <a16:creationId xmlns:a16="http://schemas.microsoft.com/office/drawing/2014/main" id="{5F669087-82F4-4FA0-BC5C-648FBD5CC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790" y="678180"/>
            <a:ext cx="956370" cy="911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71900" y="125637"/>
            <a:ext cx="8222100" cy="1380788"/>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1200"/>
              </a:spcAft>
              <a:buNone/>
            </a:pPr>
            <a:r>
              <a:rPr lang="en" dirty="0">
                <a:solidFill>
                  <a:srgbClr val="FFFFFF"/>
                </a:solidFill>
              </a:rPr>
              <a:t>When does the Section 401 timeclock begin?</a:t>
            </a:r>
            <a:endParaRPr dirty="0">
              <a:solidFill>
                <a:srgbClr val="FFFFFF"/>
              </a:solidFill>
            </a:endParaRPr>
          </a:p>
        </p:txBody>
      </p:sp>
      <p:sp>
        <p:nvSpPr>
          <p:cNvPr id="110" name="Google Shape;110;p20"/>
          <p:cNvSpPr txBox="1">
            <a:spLocks noGrp="1"/>
          </p:cNvSpPr>
          <p:nvPr>
            <p:ph type="body" idx="1"/>
          </p:nvPr>
        </p:nvSpPr>
        <p:spPr>
          <a:xfrm>
            <a:off x="471900" y="1722922"/>
            <a:ext cx="8222100" cy="3294941"/>
          </a:xfrm>
          <a:prstGeom prst="rect">
            <a:avLst/>
          </a:prstGeom>
        </p:spPr>
        <p:txBody>
          <a:bodyPr spcFirstLastPara="1" wrap="square" lIns="91425" tIns="91425" rIns="91425" bIns="91425" anchor="t" anchorCtr="0">
            <a:normAutofit fontScale="62500" lnSpcReduction="20000"/>
          </a:bodyPr>
          <a:lstStyle/>
          <a:p>
            <a:pPr marL="285750" indent="-285750">
              <a:spcBef>
                <a:spcPts val="1200"/>
              </a:spcBef>
            </a:pPr>
            <a:r>
              <a:rPr lang="en" dirty="0">
                <a:solidFill>
                  <a:schemeClr val="bg2"/>
                </a:solidFill>
              </a:rPr>
              <a:t>The pre-filing meeting request does not start the State timeclock to make a decision on a WQC. It starts only the requestor’s timeclock to be able to submit a WQC request.</a:t>
            </a:r>
          </a:p>
          <a:p>
            <a:pPr marL="285750" indent="-285750">
              <a:spcBef>
                <a:spcPts val="1200"/>
              </a:spcBef>
            </a:pPr>
            <a:r>
              <a:rPr lang="en-US" b="1" dirty="0">
                <a:solidFill>
                  <a:schemeClr val="bg2"/>
                </a:solidFill>
              </a:rPr>
              <a:t>MDE requires a WQC to be mailed with supporting documentation.  We </a:t>
            </a:r>
            <a:r>
              <a:rPr lang="en-US" b="1" u="sng" dirty="0">
                <a:solidFill>
                  <a:schemeClr val="bg2"/>
                </a:solidFill>
              </a:rPr>
              <a:t>do not </a:t>
            </a:r>
            <a:r>
              <a:rPr lang="en-US" b="1" dirty="0">
                <a:solidFill>
                  <a:schemeClr val="bg2"/>
                </a:solidFill>
              </a:rPr>
              <a:t>accept emailed requests.</a:t>
            </a:r>
            <a:r>
              <a:rPr lang="en" dirty="0">
                <a:solidFill>
                  <a:schemeClr val="bg2"/>
                </a:solidFill>
              </a:rPr>
              <a:t> The final rule defines “certification request” as a written, signed, and dated communication that includes project documents and information as specified in the final rule.</a:t>
            </a:r>
          </a:p>
          <a:p>
            <a:pPr marL="285750" indent="-285750">
              <a:spcBef>
                <a:spcPts val="1200"/>
              </a:spcBef>
            </a:pPr>
            <a:r>
              <a:rPr lang="en-US" dirty="0">
                <a:solidFill>
                  <a:schemeClr val="bg2"/>
                </a:solidFill>
              </a:rPr>
              <a:t>The reasonable period of time begins upon receipt by Maryland of a certification request. </a:t>
            </a:r>
          </a:p>
          <a:p>
            <a:pPr marL="285750" indent="-285750">
              <a:spcBef>
                <a:spcPts val="1200"/>
              </a:spcBef>
            </a:pPr>
            <a:r>
              <a:rPr lang="en" b="1" dirty="0">
                <a:solidFill>
                  <a:schemeClr val="bg2"/>
                </a:solidFill>
              </a:rPr>
              <a:t>IMPORTANT TO MAP OUT THE DECISION TIMECLOCK BEFORE YOU SUBMIT A WQC.  </a:t>
            </a:r>
            <a:r>
              <a:rPr lang="en" dirty="0">
                <a:solidFill>
                  <a:schemeClr val="accent3">
                    <a:lumMod val="75000"/>
                  </a:schemeClr>
                </a:solidFill>
              </a:rPr>
              <a:t>Submitting at </a:t>
            </a:r>
            <a:r>
              <a:rPr lang="en-US" dirty="0">
                <a:solidFill>
                  <a:schemeClr val="accent3">
                    <a:lumMod val="75000"/>
                  </a:schemeClr>
                </a:solidFill>
              </a:rPr>
              <a:t>the</a:t>
            </a:r>
            <a:r>
              <a:rPr lang="en" dirty="0">
                <a:solidFill>
                  <a:schemeClr val="accent3">
                    <a:lumMod val="75000"/>
                  </a:schemeClr>
                </a:solidFill>
              </a:rPr>
              <a:t> time of a “Joint Federal/State Application for the Alteration of any Floodplain, Waterway, Tidal or Nontidal Wetlands in Maryland” (JPA) is NOT recommended or advised. You should wait until you are advised by the Federal licensing or permitting agency that a WQC is required for your project. </a:t>
            </a:r>
            <a:endParaRPr b="1" dirty="0">
              <a:solidFill>
                <a:schemeClr val="accent3">
                  <a:lumMod val="75000"/>
                </a:schemeClr>
              </a:solidFill>
            </a:endParaRPr>
          </a:p>
          <a:p>
            <a:pPr marL="285750" indent="-285750">
              <a:spcBef>
                <a:spcPts val="1200"/>
              </a:spcBef>
            </a:pPr>
            <a:r>
              <a:rPr lang="en" dirty="0">
                <a:solidFill>
                  <a:schemeClr val="bg2"/>
                </a:solidFill>
              </a:rPr>
              <a:t>Once MDE receives a WQC request we evaluate the project, consult with ACOE to determine if it will</a:t>
            </a:r>
            <a:r>
              <a:rPr lang="en" u="sng" dirty="0">
                <a:solidFill>
                  <a:schemeClr val="bg2"/>
                </a:solidFill>
              </a:rPr>
              <a:t> remain </a:t>
            </a:r>
            <a:r>
              <a:rPr lang="en" dirty="0">
                <a:solidFill>
                  <a:schemeClr val="bg2"/>
                </a:solidFill>
              </a:rPr>
              <a:t>an SIP, then determine whether MD requires longer than 60 days to make a decision. If we do, we submit a written request to ACOE for a reasonable period of time, not to exceed one year. </a:t>
            </a:r>
            <a:endParaRPr dirty="0">
              <a:solidFill>
                <a:schemeClr val="bg2"/>
              </a:solidFill>
            </a:endParaRPr>
          </a:p>
          <a:p>
            <a:pPr marL="0" lvl="0" indent="0" algn="l" rtl="0">
              <a:spcBef>
                <a:spcPts val="1200"/>
              </a:spcBef>
              <a:spcAft>
                <a:spcPts val="1200"/>
              </a:spcAft>
              <a:buNone/>
            </a:pPr>
            <a:endParaRPr dirty="0"/>
          </a:p>
        </p:txBody>
      </p:sp>
      <p:pic>
        <p:nvPicPr>
          <p:cNvPr id="4" name="Picture 10" descr="Maryland Department of the Environment">
            <a:extLst>
              <a:ext uri="{FF2B5EF4-FFF2-40B4-BE49-F238E27FC236}">
                <a16:creationId xmlns:a16="http://schemas.microsoft.com/office/drawing/2014/main" id="{662A14DA-B15D-44C1-9225-695DE52EC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130" y="687322"/>
            <a:ext cx="956370" cy="927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BBF0-47D2-46C2-AB1D-A6BE5729E837}"/>
              </a:ext>
            </a:extLst>
          </p:cNvPr>
          <p:cNvSpPr>
            <a:spLocks noGrp="1"/>
          </p:cNvSpPr>
          <p:nvPr>
            <p:ph type="title"/>
          </p:nvPr>
        </p:nvSpPr>
        <p:spPr>
          <a:xfrm>
            <a:off x="468840" y="175259"/>
            <a:ext cx="8206320" cy="767285"/>
          </a:xfrm>
        </p:spPr>
        <p:txBody>
          <a:bodyPr/>
          <a:lstStyle/>
          <a:p>
            <a:pPr algn="ctr"/>
            <a:r>
              <a:rPr lang="en-US" dirty="0"/>
              <a:t>WQC REQUEST KEY ELEMENTS</a:t>
            </a:r>
          </a:p>
        </p:txBody>
      </p:sp>
      <p:sp>
        <p:nvSpPr>
          <p:cNvPr id="3" name="Text Placeholder 2">
            <a:extLst>
              <a:ext uri="{FF2B5EF4-FFF2-40B4-BE49-F238E27FC236}">
                <a16:creationId xmlns:a16="http://schemas.microsoft.com/office/drawing/2014/main" id="{8573B739-DB61-4097-8C84-06BB6ACC218E}"/>
              </a:ext>
            </a:extLst>
          </p:cNvPr>
          <p:cNvSpPr>
            <a:spLocks noGrp="1"/>
          </p:cNvSpPr>
          <p:nvPr>
            <p:ph type="body" idx="1"/>
          </p:nvPr>
        </p:nvSpPr>
        <p:spPr>
          <a:xfrm>
            <a:off x="471900" y="1636295"/>
            <a:ext cx="8222100" cy="3416968"/>
          </a:xfrm>
        </p:spPr>
        <p:txBody>
          <a:bodyPr>
            <a:normAutofit fontScale="25000" lnSpcReduction="20000"/>
          </a:bodyPr>
          <a:lstStyle/>
          <a:p>
            <a:pPr marL="0" indent="0">
              <a:spcBef>
                <a:spcPts val="1200"/>
              </a:spcBef>
              <a:buNone/>
            </a:pPr>
            <a:r>
              <a:rPr lang="en-US" sz="5200" b="1" dirty="0">
                <a:solidFill>
                  <a:schemeClr val="bg2"/>
                </a:solidFill>
              </a:rPr>
              <a:t>Key Elements: </a:t>
            </a:r>
            <a:r>
              <a:rPr lang="en-US" sz="5200" dirty="0">
                <a:solidFill>
                  <a:schemeClr val="bg2"/>
                </a:solidFill>
              </a:rPr>
              <a:t>COMAR 26.08.02.10 establishes what a request for WQC should contain in Maryland as considered KEY ELEMENTS to a WQC request. Section 401 also defines what must be contained in a WQC request. The MDE Key Elements document combines 2020 Rule requirements and COMAR 26.08.02.10 requirements. </a:t>
            </a:r>
          </a:p>
          <a:p>
            <a:pPr marL="0" lvl="0" indent="0" algn="l" rtl="0">
              <a:spcBef>
                <a:spcPts val="1200"/>
              </a:spcBef>
              <a:spcAft>
                <a:spcPts val="0"/>
              </a:spcAft>
              <a:buNone/>
            </a:pPr>
            <a:r>
              <a:rPr lang="en-US" sz="5200" dirty="0">
                <a:solidFill>
                  <a:schemeClr val="bg2"/>
                </a:solidFill>
              </a:rPr>
              <a:t>For WQC associated with a ACOE JPA, other than the necessary statements required under the Rule and COMAR for a request to be considered valid and received, the JPA document </a:t>
            </a:r>
            <a:r>
              <a:rPr lang="en-US" sz="5200" dirty="0">
                <a:solidFill>
                  <a:schemeClr val="accent3">
                    <a:lumMod val="75000"/>
                  </a:schemeClr>
                </a:solidFill>
              </a:rPr>
              <a:t>attached</a:t>
            </a:r>
            <a:r>
              <a:rPr lang="en-US" sz="5200" dirty="0">
                <a:solidFill>
                  <a:schemeClr val="bg2"/>
                </a:solidFill>
              </a:rPr>
              <a:t> to a WQC request will contain sufficient information regarding the Key Elements for a WQC review to commence.  You will be notified by a MDE reviewer if more information is required for MDE to process the WQC request.  </a:t>
            </a:r>
          </a:p>
          <a:p>
            <a:pPr marL="0" lvl="0" indent="0" algn="l" rtl="0">
              <a:spcBef>
                <a:spcPts val="1200"/>
              </a:spcBef>
              <a:spcAft>
                <a:spcPts val="0"/>
              </a:spcAft>
              <a:buNone/>
            </a:pPr>
            <a:r>
              <a:rPr lang="en-US" sz="5200" b="1" dirty="0">
                <a:solidFill>
                  <a:schemeClr val="accent3">
                    <a:lumMod val="75000"/>
                  </a:schemeClr>
                </a:solidFill>
              </a:rPr>
              <a:t>Please note that the submission of a JPA is not considered a WQC request.  A stand alone WQC request is required.  ACOE will inform you if your project requires an Individual WQC after receiving your JPA.</a:t>
            </a:r>
          </a:p>
          <a:p>
            <a:pPr marL="0" lvl="0" indent="0" algn="l" rtl="0">
              <a:spcBef>
                <a:spcPts val="0"/>
              </a:spcBef>
              <a:spcAft>
                <a:spcPts val="0"/>
              </a:spcAft>
              <a:buNone/>
            </a:pPr>
            <a:endParaRPr lang="en-US" sz="5200" b="1" dirty="0">
              <a:solidFill>
                <a:schemeClr val="bg2"/>
              </a:solidFill>
            </a:endParaRPr>
          </a:p>
          <a:p>
            <a:pPr marL="0" lvl="0" indent="0" algn="l" rtl="0">
              <a:lnSpc>
                <a:spcPct val="120000"/>
              </a:lnSpc>
              <a:spcBef>
                <a:spcPts val="0"/>
              </a:spcBef>
              <a:spcAft>
                <a:spcPts val="0"/>
              </a:spcAft>
              <a:buNone/>
            </a:pPr>
            <a:r>
              <a:rPr lang="en-US" sz="5200" dirty="0">
                <a:solidFill>
                  <a:schemeClr val="bg2"/>
                </a:solidFill>
              </a:rPr>
              <a:t>MDE has created a WQC Request and Key Element informational document on the website.</a:t>
            </a:r>
          </a:p>
          <a:p>
            <a:pPr marL="0" lvl="0" indent="0" algn="l" rtl="0">
              <a:spcBef>
                <a:spcPts val="0"/>
              </a:spcBef>
              <a:spcAft>
                <a:spcPts val="0"/>
              </a:spcAft>
              <a:buNone/>
            </a:pPr>
            <a:endParaRPr lang="en-US" sz="5200" dirty="0">
              <a:solidFill>
                <a:schemeClr val="bg2"/>
              </a:solidFill>
            </a:endParaRPr>
          </a:p>
          <a:p>
            <a:pPr marL="0" indent="0">
              <a:buNone/>
            </a:pPr>
            <a:r>
              <a:rPr lang="en-US" sz="5200" u="sng" dirty="0">
                <a:solidFill>
                  <a:schemeClr val="bg2"/>
                </a:solidFill>
                <a:hlinkClick r:id="rId2">
                  <a:extLst>
                    <a:ext uri="{A12FA001-AC4F-418D-AE19-62706E023703}">
                      <ahyp:hlinkClr xmlns:ahyp="http://schemas.microsoft.com/office/drawing/2018/hyperlinkcolor" val="tx"/>
                    </a:ext>
                  </a:extLst>
                </a:hlinkClick>
              </a:rPr>
              <a:t>https://mde.maryland.gov/programs/Water/WetlandsandWaterways/PermitsandApplications/Documents/WQC_Request_MDE.pdf</a:t>
            </a:r>
            <a:endParaRPr lang="en-US" sz="5200" dirty="0">
              <a:solidFill>
                <a:schemeClr val="bg2"/>
              </a:solidFill>
            </a:endParaRPr>
          </a:p>
          <a:p>
            <a:pPr marL="0" lvl="0" indent="0" algn="l" rtl="0">
              <a:spcBef>
                <a:spcPts val="1200"/>
              </a:spcBef>
              <a:spcAft>
                <a:spcPts val="0"/>
              </a:spcAft>
              <a:buNone/>
            </a:pPr>
            <a:endParaRPr lang="en-US" sz="5200" dirty="0">
              <a:solidFill>
                <a:schemeClr val="bg2"/>
              </a:solidFill>
            </a:endParaRPr>
          </a:p>
          <a:p>
            <a:endParaRPr lang="en-US" dirty="0"/>
          </a:p>
        </p:txBody>
      </p:sp>
      <p:pic>
        <p:nvPicPr>
          <p:cNvPr id="4" name="Picture 10" descr="Maryland Department of the Environment">
            <a:extLst>
              <a:ext uri="{FF2B5EF4-FFF2-40B4-BE49-F238E27FC236}">
                <a16:creationId xmlns:a16="http://schemas.microsoft.com/office/drawing/2014/main" id="{D92457CB-666E-4F3E-BC73-C47DDEFC7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790" y="617220"/>
            <a:ext cx="956370" cy="91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939E-6B5F-4D46-AE85-93227567F4E5}"/>
              </a:ext>
            </a:extLst>
          </p:cNvPr>
          <p:cNvSpPr>
            <a:spLocks noGrp="1"/>
          </p:cNvSpPr>
          <p:nvPr>
            <p:ph type="title"/>
          </p:nvPr>
        </p:nvSpPr>
        <p:spPr>
          <a:xfrm>
            <a:off x="548100" y="121505"/>
            <a:ext cx="8222100" cy="767700"/>
          </a:xfrm>
        </p:spPr>
        <p:txBody>
          <a:bodyPr/>
          <a:lstStyle/>
          <a:p>
            <a:pPr algn="ctr"/>
            <a:r>
              <a:rPr lang="en-US" dirty="0"/>
              <a:t>2021 Nationwide Permits</a:t>
            </a:r>
          </a:p>
        </p:txBody>
      </p:sp>
      <p:sp>
        <p:nvSpPr>
          <p:cNvPr id="4" name="Text Placeholder 3">
            <a:extLst>
              <a:ext uri="{FF2B5EF4-FFF2-40B4-BE49-F238E27FC236}">
                <a16:creationId xmlns:a16="http://schemas.microsoft.com/office/drawing/2014/main" id="{6AC7A5FE-1028-4DFE-A4BB-C2ACE4D6C3C4}"/>
              </a:ext>
            </a:extLst>
          </p:cNvPr>
          <p:cNvSpPr txBox="1">
            <a:spLocks noGrp="1"/>
          </p:cNvSpPr>
          <p:nvPr>
            <p:ph type="body" idx="1"/>
          </p:nvPr>
        </p:nvSpPr>
        <p:spPr>
          <a:xfrm>
            <a:off x="460375" y="1774909"/>
            <a:ext cx="8223250" cy="2916666"/>
          </a:xfrm>
          <a:prstGeom prst="rect">
            <a:avLst/>
          </a:prstGeom>
          <a:noFill/>
        </p:spPr>
        <p:txBody>
          <a:bodyPr wrap="square">
            <a:spAutoFit/>
          </a:bodyPr>
          <a:lstStyle/>
          <a:p>
            <a:pPr marL="0" lvl="0" indent="0" algn="l" rtl="0">
              <a:spcBef>
                <a:spcPts val="0"/>
              </a:spcBef>
              <a:spcAft>
                <a:spcPts val="0"/>
              </a:spcAft>
              <a:buNone/>
            </a:pPr>
            <a:r>
              <a:rPr lang="en-US" sz="1400" b="1" u="sng" dirty="0">
                <a:solidFill>
                  <a:schemeClr val="bg2"/>
                </a:solidFill>
              </a:rPr>
              <a:t>2021 Nationwide Permits</a:t>
            </a:r>
          </a:p>
          <a:p>
            <a:pPr marL="0" lvl="0" indent="0" algn="l" rtl="0">
              <a:lnSpc>
                <a:spcPct val="100000"/>
              </a:lnSpc>
              <a:spcBef>
                <a:spcPts val="0"/>
              </a:spcBef>
              <a:spcAft>
                <a:spcPts val="0"/>
              </a:spcAft>
              <a:buNone/>
            </a:pPr>
            <a:r>
              <a:rPr lang="en-US" sz="1400" dirty="0">
                <a:solidFill>
                  <a:schemeClr val="bg2"/>
                </a:solidFill>
              </a:rPr>
              <a:t>After an accelerated Rule making process, the ACOE reissued 16 of the proposed NWPs which became effective on March 15, 2021. This left 40 NWP reissuances pending Final decisions. Some of the reissued NWPs that were reissued by the ACOE replace the 2017 NWPs for existing activities and some are new NWPs.  Of those 16 NWPs, 12 are suspended for use in Maryland due to the MDSPGP-5 and will continue suspension due to the proposed MDSPGP-6.  The 4 NWPs that are active in the ACOE Baltimore District of Maryland are:</a:t>
            </a:r>
            <a:r>
              <a:rPr lang="en-US" sz="1800" b="1" i="1" u="none" strike="noStrike" dirty="0">
                <a:solidFill>
                  <a:schemeClr val="bg2"/>
                </a:solidFill>
                <a:effectLst/>
                <a:latin typeface="Times New Roman" panose="02020603050405020304" pitchFamily="18" charset="0"/>
              </a:rPr>
              <a:t> </a:t>
            </a:r>
            <a:endParaRPr lang="en-US" sz="1400" b="0" dirty="0">
              <a:solidFill>
                <a:schemeClr val="bg2"/>
              </a:solidFill>
              <a:effectLst/>
            </a:endParaRPr>
          </a:p>
          <a:p>
            <a:pPr rtl="0">
              <a:spcBef>
                <a:spcPts val="0"/>
              </a:spcBef>
              <a:spcAft>
                <a:spcPts val="0"/>
              </a:spcAft>
            </a:pPr>
            <a:r>
              <a:rPr lang="en-US" sz="1400" b="1" i="1" u="none" strike="noStrike" dirty="0">
                <a:solidFill>
                  <a:schemeClr val="bg2"/>
                </a:solidFill>
                <a:effectLst/>
                <a:latin typeface="Arial" panose="020B0604020202020204" pitchFamily="34" charset="0"/>
              </a:rPr>
              <a:t>NWP48. Commercial Shellfish Mariculture Activities </a:t>
            </a:r>
          </a:p>
          <a:p>
            <a:r>
              <a:rPr lang="en-US" sz="1400" b="1" i="1" dirty="0">
                <a:solidFill>
                  <a:schemeClr val="bg2"/>
                </a:solidFill>
                <a:latin typeface="+mj-lt"/>
              </a:rPr>
              <a:t>NWP52.  Water-Based Renewable Energy Generation Pilot Projects- Tidal Waters only</a:t>
            </a:r>
            <a:endParaRPr lang="en-US" sz="1400" b="1" dirty="0">
              <a:solidFill>
                <a:schemeClr val="bg2"/>
              </a:solidFill>
              <a:effectLst/>
            </a:endParaRPr>
          </a:p>
          <a:p>
            <a:pPr rtl="0">
              <a:spcBef>
                <a:spcPts val="0"/>
              </a:spcBef>
              <a:spcAft>
                <a:spcPts val="0"/>
              </a:spcAft>
            </a:pPr>
            <a:r>
              <a:rPr lang="en-US" sz="1400" b="1" i="1" u="none" strike="noStrike" dirty="0">
                <a:solidFill>
                  <a:schemeClr val="bg2"/>
                </a:solidFill>
                <a:effectLst/>
                <a:latin typeface="Arial" panose="020B0604020202020204" pitchFamily="34" charset="0"/>
              </a:rPr>
              <a:t>NWP55. Seaweed Mariculture Activities </a:t>
            </a:r>
            <a:endParaRPr lang="en-US" sz="1400" b="1" dirty="0">
              <a:solidFill>
                <a:schemeClr val="bg2"/>
              </a:solidFill>
              <a:effectLst/>
            </a:endParaRPr>
          </a:p>
          <a:p>
            <a:pPr rtl="0">
              <a:lnSpc>
                <a:spcPct val="120000"/>
              </a:lnSpc>
              <a:spcBef>
                <a:spcPts val="0"/>
              </a:spcBef>
              <a:spcAft>
                <a:spcPts val="1000"/>
              </a:spcAft>
            </a:pPr>
            <a:r>
              <a:rPr lang="en-US" sz="1400" b="1" i="1" u="none" strike="noStrike" dirty="0">
                <a:solidFill>
                  <a:schemeClr val="bg2"/>
                </a:solidFill>
                <a:effectLst/>
                <a:latin typeface="Arial" panose="020B0604020202020204" pitchFamily="34" charset="0"/>
              </a:rPr>
              <a:t>NWP56. Finfish Mariculture Activities </a:t>
            </a:r>
            <a:endParaRPr lang="en-US" sz="1400" dirty="0">
              <a:solidFill>
                <a:schemeClr val="bg2"/>
              </a:solidFill>
            </a:endParaRPr>
          </a:p>
        </p:txBody>
      </p:sp>
      <p:pic>
        <p:nvPicPr>
          <p:cNvPr id="5" name="Picture 10" descr="Maryland Department of the Environment">
            <a:extLst>
              <a:ext uri="{FF2B5EF4-FFF2-40B4-BE49-F238E27FC236}">
                <a16:creationId xmlns:a16="http://schemas.microsoft.com/office/drawing/2014/main" id="{B97D02CF-ACD3-4F93-8C19-E072528D4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50" y="670561"/>
            <a:ext cx="956370" cy="95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1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525240" y="130375"/>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2021 Nationwide Permit WQC Decision</a:t>
            </a:r>
            <a:endParaRPr dirty="0"/>
          </a:p>
        </p:txBody>
      </p:sp>
      <p:sp>
        <p:nvSpPr>
          <p:cNvPr id="146" name="Google Shape;146;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US" sz="4800" dirty="0">
                <a:solidFill>
                  <a:schemeClr val="bg2"/>
                </a:solidFill>
                <a:latin typeface="Roboto" panose="020B0604020202020204" charset="0"/>
                <a:ea typeface="Roboto" panose="020B0604020202020204" charset="0"/>
              </a:rPr>
              <a:t>The ACOE has determined that it will “decline” to rely on Maryland’s WQC issued on December 15, 2020 for the NWPs effective March 15, 2021. This requires applicants qualifying for an NWP in Maryland to seek an Individual WQC for their project prior to beginning work under the NWP. ACOE will notify you of your requirements.</a:t>
            </a:r>
            <a:r>
              <a:rPr lang="en-US" sz="4800" b="0" i="0" dirty="0">
                <a:solidFill>
                  <a:schemeClr val="bg2"/>
                </a:solidFill>
                <a:effectLst/>
                <a:latin typeface="Roboto" panose="020B0604020202020204" charset="0"/>
                <a:ea typeface="Roboto" panose="020B0604020202020204" charset="0"/>
              </a:rPr>
              <a:t>  </a:t>
            </a:r>
            <a:r>
              <a:rPr lang="en-US" sz="4800" dirty="0">
                <a:solidFill>
                  <a:schemeClr val="bg2"/>
                </a:solidFill>
                <a:latin typeface="Roboto" panose="020B0604020202020204" charset="0"/>
                <a:ea typeface="Roboto" panose="020B0604020202020204" charset="0"/>
              </a:rPr>
              <a:t> It is unclear how this decision may affect the NWPs that ACOE has not reissued.  </a:t>
            </a:r>
          </a:p>
          <a:p>
            <a:pPr marL="0" lvl="0" indent="0" algn="l" rtl="0">
              <a:spcBef>
                <a:spcPts val="0"/>
              </a:spcBef>
              <a:spcAft>
                <a:spcPts val="0"/>
              </a:spcAft>
              <a:buNone/>
            </a:pPr>
            <a:endParaRPr lang="en-US" sz="4800" dirty="0">
              <a:solidFill>
                <a:schemeClr val="bg2"/>
              </a:solidFill>
              <a:latin typeface="Roboto" panose="020B0604020202020204" charset="0"/>
              <a:ea typeface="Roboto" panose="020B0604020202020204" charset="0"/>
            </a:endParaRPr>
          </a:p>
          <a:p>
            <a:pPr marL="0" lvl="0" indent="0" algn="l" rtl="0">
              <a:spcBef>
                <a:spcPts val="0"/>
              </a:spcBef>
              <a:spcAft>
                <a:spcPts val="0"/>
              </a:spcAft>
              <a:buNone/>
            </a:pPr>
            <a:r>
              <a:rPr lang="en-US" sz="4800" b="1" dirty="0">
                <a:solidFill>
                  <a:schemeClr val="bg2"/>
                </a:solidFill>
                <a:latin typeface="Roboto" panose="020B0604020202020204" charset="0"/>
                <a:ea typeface="Roboto" panose="020B0604020202020204" charset="0"/>
              </a:rPr>
              <a:t>Corps Baltimore District:</a:t>
            </a:r>
          </a:p>
          <a:p>
            <a:pPr rtl="0">
              <a:spcBef>
                <a:spcPts val="0"/>
              </a:spcBef>
              <a:spcAft>
                <a:spcPts val="0"/>
              </a:spcAft>
            </a:pPr>
            <a:r>
              <a:rPr lang="en-US" sz="4800" b="1" u="none" strike="noStrike" dirty="0">
                <a:solidFill>
                  <a:schemeClr val="bg2"/>
                </a:solidFill>
                <a:effectLst/>
                <a:latin typeface="Roboto" panose="020B0604020202020204" charset="0"/>
                <a:ea typeface="Roboto" panose="020B0604020202020204" charset="0"/>
              </a:rPr>
              <a:t>NWP48. Commercial Shellfish Mariculture Activities </a:t>
            </a:r>
          </a:p>
          <a:p>
            <a:r>
              <a:rPr lang="en-US" sz="4800" b="1" dirty="0">
                <a:solidFill>
                  <a:schemeClr val="bg2"/>
                </a:solidFill>
                <a:latin typeface="Roboto" panose="020B0604020202020204" charset="0"/>
                <a:ea typeface="Roboto" panose="020B0604020202020204" charset="0"/>
              </a:rPr>
              <a:t>NWP52.  Water-Based Renewable Energy Generation Pilot Projects- Tidal Waters only</a:t>
            </a:r>
            <a:endParaRPr lang="en-US" sz="4800" b="1" dirty="0">
              <a:solidFill>
                <a:schemeClr val="bg2"/>
              </a:solidFill>
              <a:effectLst/>
              <a:latin typeface="Roboto" panose="020B0604020202020204" charset="0"/>
              <a:ea typeface="Roboto" panose="020B0604020202020204" charset="0"/>
            </a:endParaRPr>
          </a:p>
          <a:p>
            <a:pPr rtl="0">
              <a:spcBef>
                <a:spcPts val="0"/>
              </a:spcBef>
              <a:spcAft>
                <a:spcPts val="0"/>
              </a:spcAft>
            </a:pPr>
            <a:r>
              <a:rPr lang="en-US" sz="4800" b="1" u="none" strike="noStrike" dirty="0">
                <a:solidFill>
                  <a:schemeClr val="bg2"/>
                </a:solidFill>
                <a:effectLst/>
                <a:latin typeface="Roboto" panose="020B0604020202020204" charset="0"/>
                <a:ea typeface="Roboto" panose="020B0604020202020204" charset="0"/>
              </a:rPr>
              <a:t>NWP55. Seaweed Mariculture Activities </a:t>
            </a:r>
            <a:endParaRPr lang="en-US" sz="4800" b="1" dirty="0">
              <a:solidFill>
                <a:schemeClr val="bg2"/>
              </a:solidFill>
              <a:effectLst/>
              <a:latin typeface="Roboto" panose="020B0604020202020204" charset="0"/>
              <a:ea typeface="Roboto" panose="020B0604020202020204" charset="0"/>
            </a:endParaRPr>
          </a:p>
          <a:p>
            <a:pPr rtl="0">
              <a:lnSpc>
                <a:spcPct val="120000"/>
              </a:lnSpc>
              <a:spcBef>
                <a:spcPts val="0"/>
              </a:spcBef>
              <a:spcAft>
                <a:spcPts val="1000"/>
              </a:spcAft>
            </a:pPr>
            <a:r>
              <a:rPr lang="en-US" sz="4800" b="1" u="none" strike="noStrike" dirty="0">
                <a:solidFill>
                  <a:schemeClr val="bg2"/>
                </a:solidFill>
                <a:effectLst/>
                <a:latin typeface="Roboto" panose="020B0604020202020204" charset="0"/>
                <a:ea typeface="Roboto" panose="020B0604020202020204" charset="0"/>
              </a:rPr>
              <a:t>NWP56. Finfish Mariculture Activities </a:t>
            </a:r>
            <a:endParaRPr lang="en-US" sz="4800" b="1" dirty="0">
              <a:solidFill>
                <a:schemeClr val="bg2"/>
              </a:solidFill>
              <a:latin typeface="Roboto" panose="020B0604020202020204" charset="0"/>
              <a:ea typeface="Roboto" panose="020B0604020202020204" charset="0"/>
            </a:endParaRPr>
          </a:p>
          <a:p>
            <a:pPr marL="114300" indent="0" rtl="0">
              <a:lnSpc>
                <a:spcPct val="120000"/>
              </a:lnSpc>
              <a:spcBef>
                <a:spcPts val="0"/>
              </a:spcBef>
              <a:spcAft>
                <a:spcPts val="1000"/>
              </a:spcAft>
              <a:buNone/>
            </a:pPr>
            <a:r>
              <a:rPr lang="en-US" sz="4800" b="1" u="none" strike="noStrike" dirty="0">
                <a:solidFill>
                  <a:schemeClr val="bg2"/>
                </a:solidFill>
                <a:effectLst/>
                <a:latin typeface="Roboto" panose="020B0604020202020204" charset="0"/>
                <a:ea typeface="Roboto" panose="020B0604020202020204" charset="0"/>
              </a:rPr>
              <a:t>Corps Philadelphia District:  </a:t>
            </a:r>
            <a:r>
              <a:rPr lang="en-US" sz="4800" b="0" i="0" dirty="0">
                <a:solidFill>
                  <a:schemeClr val="bg2"/>
                </a:solidFill>
                <a:effectLst/>
                <a:latin typeface="Roboto" panose="020B0604020202020204" charset="0"/>
                <a:ea typeface="Roboto" panose="020B0604020202020204" charset="0"/>
              </a:rPr>
              <a:t>All pre-construction notifications for the 16 2021 NWPs in the Maryland portion of the Chesapeake and Delaware (C&amp;D) Canal will require individual decisions on Section 401 water quality certification for the ACOE Philadelphia District.</a:t>
            </a:r>
            <a:endParaRPr lang="en-US" sz="4800" b="1" i="1" u="none" strike="noStrike" dirty="0">
              <a:solidFill>
                <a:schemeClr val="bg2"/>
              </a:solidFill>
              <a:effectLst/>
              <a:latin typeface="Roboto" panose="020B0604020202020204" charset="0"/>
              <a:ea typeface="Roboto" panose="020B0604020202020204" charset="0"/>
            </a:endParaRPr>
          </a:p>
          <a:p>
            <a:pPr marL="114300" indent="0" rtl="0">
              <a:spcBef>
                <a:spcPts val="0"/>
              </a:spcBef>
              <a:spcAft>
                <a:spcPts val="1000"/>
              </a:spcAft>
              <a:buNone/>
            </a:pPr>
            <a:br>
              <a:rPr lang="en-US" sz="4800" dirty="0"/>
            </a:br>
            <a:endParaRPr lang="en-US" sz="4800" dirty="0">
              <a:solidFill>
                <a:schemeClr val="bg2"/>
              </a:solidFill>
            </a:endParaRPr>
          </a:p>
          <a:p>
            <a:pPr marL="0" lvl="0" indent="0" algn="l" rtl="0">
              <a:spcBef>
                <a:spcPts val="0"/>
              </a:spcBef>
              <a:spcAft>
                <a:spcPts val="0"/>
              </a:spcAft>
              <a:buNone/>
            </a:pPr>
            <a:endParaRPr dirty="0">
              <a:solidFill>
                <a:schemeClr val="bg2"/>
              </a:solidFill>
            </a:endParaRPr>
          </a:p>
        </p:txBody>
      </p:sp>
      <p:pic>
        <p:nvPicPr>
          <p:cNvPr id="4" name="Picture 10" descr="Maryland Department of the Environment">
            <a:extLst>
              <a:ext uri="{FF2B5EF4-FFF2-40B4-BE49-F238E27FC236}">
                <a16:creationId xmlns:a16="http://schemas.microsoft.com/office/drawing/2014/main" id="{D98F5A63-C0CB-4216-9C4D-54F8D1AB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650" y="731521"/>
            <a:ext cx="956370" cy="902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71900" y="289560"/>
            <a:ext cx="8222100" cy="12168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Public Notice and Hearing Requirements</a:t>
            </a:r>
            <a:endParaRPr sz="3600" dirty="0"/>
          </a:p>
        </p:txBody>
      </p:sp>
      <p:sp>
        <p:nvSpPr>
          <p:cNvPr id="122" name="Google Shape;122;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92500" lnSpcReduction="10000"/>
          </a:bodyPr>
          <a:lstStyle/>
          <a:p>
            <a:pPr marL="285750" indent="-285750">
              <a:lnSpc>
                <a:spcPct val="100000"/>
              </a:lnSpc>
              <a:spcAft>
                <a:spcPts val="1200"/>
              </a:spcAft>
            </a:pPr>
            <a:r>
              <a:rPr lang="en-US" dirty="0">
                <a:solidFill>
                  <a:schemeClr val="bg2"/>
                </a:solidFill>
              </a:rPr>
              <a:t>Public Notice is required for a WQC. </a:t>
            </a:r>
          </a:p>
          <a:p>
            <a:pPr marL="285750" indent="-285750">
              <a:lnSpc>
                <a:spcPct val="100000"/>
              </a:lnSpc>
              <a:spcAft>
                <a:spcPts val="1200"/>
              </a:spcAft>
            </a:pPr>
            <a:r>
              <a:rPr lang="en-US" dirty="0">
                <a:solidFill>
                  <a:schemeClr val="bg2"/>
                </a:solidFill>
              </a:rPr>
              <a:t>MDE will make every effort to combine Public Notice procedures for projects with other regulatory resource impacts that also require public notice (i.e. Nontidal, Waterway, Tidal) to incorporate a WQC request.</a:t>
            </a:r>
          </a:p>
          <a:p>
            <a:pPr marL="285750" indent="-285750">
              <a:lnSpc>
                <a:spcPct val="100000"/>
              </a:lnSpc>
              <a:spcAft>
                <a:spcPts val="1200"/>
              </a:spcAft>
            </a:pPr>
            <a:r>
              <a:rPr lang="en-US" dirty="0">
                <a:solidFill>
                  <a:schemeClr val="bg2"/>
                </a:solidFill>
              </a:rPr>
              <a:t>Public Hearings will be held if a valid request is received during the public notice comment period</a:t>
            </a:r>
          </a:p>
          <a:p>
            <a:pPr marL="285750" indent="-285750">
              <a:lnSpc>
                <a:spcPct val="100000"/>
              </a:lnSpc>
              <a:spcAft>
                <a:spcPts val="1200"/>
              </a:spcAft>
            </a:pPr>
            <a:r>
              <a:rPr lang="en-US" dirty="0">
                <a:solidFill>
                  <a:schemeClr val="bg2"/>
                </a:solidFill>
              </a:rPr>
              <a:t>COMAR requires notice of a WQC hearing to be published in the Maryland Register 45 days prior to the hearing date.</a:t>
            </a:r>
            <a:endParaRPr dirty="0">
              <a:solidFill>
                <a:schemeClr val="bg2"/>
              </a:solidFill>
            </a:endParaRPr>
          </a:p>
        </p:txBody>
      </p:sp>
      <p:pic>
        <p:nvPicPr>
          <p:cNvPr id="4" name="Picture 10" descr="Maryland Department of the Environment">
            <a:extLst>
              <a:ext uri="{FF2B5EF4-FFF2-40B4-BE49-F238E27FC236}">
                <a16:creationId xmlns:a16="http://schemas.microsoft.com/office/drawing/2014/main" id="{2249D68B-CEED-4B34-8387-135746BB2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030" y="617220"/>
            <a:ext cx="956370" cy="889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37625" y="514225"/>
            <a:ext cx="8356375" cy="99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Can MDE or a Requestor STOP the timeclock?</a:t>
            </a:r>
            <a:endParaRPr dirty="0"/>
          </a:p>
        </p:txBody>
      </p:sp>
      <p:sp>
        <p:nvSpPr>
          <p:cNvPr id="128" name="Google Shape;128;p23"/>
          <p:cNvSpPr txBox="1">
            <a:spLocks noGrp="1"/>
          </p:cNvSpPr>
          <p:nvPr>
            <p:ph type="body" idx="1"/>
          </p:nvPr>
        </p:nvSpPr>
        <p:spPr>
          <a:xfrm>
            <a:off x="471900" y="1584960"/>
            <a:ext cx="8222100" cy="3558540"/>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en" sz="1600" b="1" dirty="0">
                <a:solidFill>
                  <a:schemeClr val="bg2"/>
                </a:solidFill>
              </a:rPr>
              <a:t>No. </a:t>
            </a:r>
          </a:p>
          <a:p>
            <a:pPr marL="0" lvl="0" indent="0" rtl="0">
              <a:spcBef>
                <a:spcPts val="0"/>
              </a:spcBef>
              <a:spcAft>
                <a:spcPts val="1200"/>
              </a:spcAft>
              <a:buNone/>
            </a:pPr>
            <a:r>
              <a:rPr lang="en-US" sz="1400" dirty="0">
                <a:solidFill>
                  <a:schemeClr val="bg2"/>
                </a:solidFill>
              </a:rPr>
              <a:t>Once MDE has your WQC request, the decision timeclock and ACOE coordination on decision date begins. Timing of a WQC should be carefully considered and coordinated for sensitive or large scale projects.  Take advantage of the Prefiling Meeting tool and draft submission coordination for review.</a:t>
            </a:r>
          </a:p>
          <a:p>
            <a:pPr marL="285750" indent="-285750">
              <a:spcAft>
                <a:spcPts val="1200"/>
              </a:spcAft>
            </a:pPr>
            <a:r>
              <a:rPr lang="en" sz="1400" dirty="0">
                <a:solidFill>
                  <a:schemeClr val="bg2"/>
                </a:solidFill>
              </a:rPr>
              <a:t>The timeclock ends when MDE takes any of the following available options before the timeclock expires:</a:t>
            </a:r>
          </a:p>
          <a:p>
            <a:pPr marL="742950" lvl="1" indent="-285750">
              <a:spcAft>
                <a:spcPts val="1200"/>
              </a:spcAft>
            </a:pPr>
            <a:r>
              <a:rPr lang="en" dirty="0">
                <a:solidFill>
                  <a:schemeClr val="bg2"/>
                </a:solidFill>
              </a:rPr>
              <a:t> Grants certification, grants certification with conditions, denies, or expressly waives certification OR;</a:t>
            </a:r>
          </a:p>
          <a:p>
            <a:pPr marL="742950" lvl="1" indent="-285750">
              <a:spcAft>
                <a:spcPts val="1200"/>
              </a:spcAft>
            </a:pPr>
            <a:r>
              <a:rPr lang="en" dirty="0">
                <a:solidFill>
                  <a:schemeClr val="bg2"/>
                </a:solidFill>
              </a:rPr>
              <a:t>Federal Agency determines waiver has occurred if the timeclock expired and MDE did not take an above action.</a:t>
            </a:r>
          </a:p>
        </p:txBody>
      </p:sp>
      <p:pic>
        <p:nvPicPr>
          <p:cNvPr id="4" name="Picture 10" descr="Maryland Department of the Environment">
            <a:extLst>
              <a:ext uri="{FF2B5EF4-FFF2-40B4-BE49-F238E27FC236}">
                <a16:creationId xmlns:a16="http://schemas.microsoft.com/office/drawing/2014/main" id="{C597AA49-594A-436A-9611-6077FCB44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510" y="592761"/>
            <a:ext cx="956370" cy="99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A3DB-4EA9-45FF-B2DA-14A1C45DC672}"/>
              </a:ext>
            </a:extLst>
          </p:cNvPr>
          <p:cNvSpPr>
            <a:spLocks noGrp="1"/>
          </p:cNvSpPr>
          <p:nvPr>
            <p:ph type="title"/>
          </p:nvPr>
        </p:nvSpPr>
        <p:spPr>
          <a:xfrm>
            <a:off x="471900" y="76201"/>
            <a:ext cx="8222100" cy="767700"/>
          </a:xfrm>
        </p:spPr>
        <p:txBody>
          <a:bodyPr/>
          <a:lstStyle/>
          <a:p>
            <a:pPr algn="ctr"/>
            <a:r>
              <a:rPr lang="en-US" dirty="0"/>
              <a:t>Maryland WQC Conditions</a:t>
            </a:r>
          </a:p>
        </p:txBody>
      </p:sp>
      <p:sp>
        <p:nvSpPr>
          <p:cNvPr id="3" name="Text Placeholder 2">
            <a:extLst>
              <a:ext uri="{FF2B5EF4-FFF2-40B4-BE49-F238E27FC236}">
                <a16:creationId xmlns:a16="http://schemas.microsoft.com/office/drawing/2014/main" id="{B5B364C0-1281-4745-BA53-420D9B47A1FA}"/>
              </a:ext>
            </a:extLst>
          </p:cNvPr>
          <p:cNvSpPr>
            <a:spLocks noGrp="1"/>
          </p:cNvSpPr>
          <p:nvPr>
            <p:ph type="body" idx="1"/>
          </p:nvPr>
        </p:nvSpPr>
        <p:spPr>
          <a:xfrm>
            <a:off x="471900" y="1919074"/>
            <a:ext cx="8222100" cy="3148225"/>
          </a:xfrm>
        </p:spPr>
        <p:txBody>
          <a:bodyPr>
            <a:normAutofit/>
          </a:bodyPr>
          <a:lstStyle/>
          <a:p>
            <a:r>
              <a:rPr lang="en-US" sz="2000" dirty="0">
                <a:solidFill>
                  <a:schemeClr val="bg2"/>
                </a:solidFill>
              </a:rPr>
              <a:t>Under section 401 a State’s WQC conditions must be incorporated into a federal permit or license.</a:t>
            </a:r>
          </a:p>
          <a:p>
            <a:endParaRPr lang="en-US" sz="2000" dirty="0"/>
          </a:p>
          <a:p>
            <a:r>
              <a:rPr lang="en-US" sz="2000" dirty="0">
                <a:solidFill>
                  <a:schemeClr val="bg2"/>
                </a:solidFill>
              </a:rPr>
              <a:t>MDE WQC’s have a “new look”.   In accordance with the 2020 WQC Rule each WQC Condition must have a statement of necessity for the protection of water quality and include a legally supportive citation. </a:t>
            </a:r>
          </a:p>
        </p:txBody>
      </p:sp>
      <p:pic>
        <p:nvPicPr>
          <p:cNvPr id="4" name="Picture 10" descr="Maryland Department of the Environment">
            <a:extLst>
              <a:ext uri="{FF2B5EF4-FFF2-40B4-BE49-F238E27FC236}">
                <a16:creationId xmlns:a16="http://schemas.microsoft.com/office/drawing/2014/main" id="{3FBE52F6-E7FC-4FC5-911D-FB953AB49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590" y="541020"/>
            <a:ext cx="956370" cy="94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2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7417-15B1-464E-9FE5-3E89A3BD2B73}"/>
              </a:ext>
            </a:extLst>
          </p:cNvPr>
          <p:cNvSpPr>
            <a:spLocks noGrp="1"/>
          </p:cNvSpPr>
          <p:nvPr>
            <p:ph type="title"/>
          </p:nvPr>
        </p:nvSpPr>
        <p:spPr>
          <a:xfrm>
            <a:off x="471900" y="174845"/>
            <a:ext cx="8222100" cy="767700"/>
          </a:xfrm>
        </p:spPr>
        <p:txBody>
          <a:bodyPr/>
          <a:lstStyle/>
          <a:p>
            <a:pPr algn="ctr"/>
            <a:r>
              <a:rPr lang="en-US" dirty="0"/>
              <a:t>Condition “New Look”</a:t>
            </a:r>
          </a:p>
        </p:txBody>
      </p:sp>
      <p:sp>
        <p:nvSpPr>
          <p:cNvPr id="3" name="Text Placeholder 2">
            <a:extLst>
              <a:ext uri="{FF2B5EF4-FFF2-40B4-BE49-F238E27FC236}">
                <a16:creationId xmlns:a16="http://schemas.microsoft.com/office/drawing/2014/main" id="{242EEA55-725B-4122-BC73-9507D54D2971}"/>
              </a:ext>
            </a:extLst>
          </p:cNvPr>
          <p:cNvSpPr>
            <a:spLocks noGrp="1"/>
          </p:cNvSpPr>
          <p:nvPr>
            <p:ph type="body" idx="1"/>
          </p:nvPr>
        </p:nvSpPr>
        <p:spPr>
          <a:xfrm>
            <a:off x="471900" y="1919074"/>
            <a:ext cx="8222100" cy="3132985"/>
          </a:xfrm>
        </p:spPr>
        <p:txBody>
          <a:bodyPr>
            <a:normAutofit fontScale="85000" lnSpcReduction="10000"/>
          </a:bodyPr>
          <a:lstStyle/>
          <a:p>
            <a:pPr marL="0" marR="0" indent="0">
              <a:lnSpc>
                <a:spcPct val="107000"/>
              </a:lnSpc>
              <a:spcBef>
                <a:spcPts val="0"/>
              </a:spcBef>
              <a:spcAft>
                <a:spcPts val="800"/>
              </a:spcAft>
              <a:buNone/>
            </a:pPr>
            <a:r>
              <a:rPr lang="en-US" sz="1800" dirty="0">
                <a:solidFill>
                  <a:schemeClr val="bg2"/>
                </a:solidFill>
                <a:effectLst/>
                <a:latin typeface="Times New Roman" panose="02020603050405020304" pitchFamily="18" charset="0"/>
                <a:ea typeface="Times New Roman" panose="02020603050405020304" pitchFamily="18" charset="0"/>
              </a:rPr>
              <a:t>Example Condition:  </a:t>
            </a:r>
          </a:p>
          <a:p>
            <a:pPr marL="0" marR="0" indent="0">
              <a:lnSpc>
                <a:spcPct val="107000"/>
              </a:lnSpc>
              <a:spcBef>
                <a:spcPts val="0"/>
              </a:spcBef>
              <a:spcAft>
                <a:spcPts val="800"/>
              </a:spcAft>
              <a:buNone/>
            </a:pPr>
            <a:r>
              <a:rPr lang="en-US" sz="1800" dirty="0">
                <a:solidFill>
                  <a:schemeClr val="bg2"/>
                </a:solidFill>
                <a:effectLst/>
                <a:latin typeface="Times New Roman" panose="02020603050405020304" pitchFamily="18" charset="0"/>
                <a:ea typeface="Times New Roman" panose="02020603050405020304" pitchFamily="18" charset="0"/>
              </a:rPr>
              <a:t>The Certification Holder shall adhere to the time of year restrictions, unless waived or amended by the Department, as identified in a state authorization.</a:t>
            </a:r>
            <a:endParaRPr lang="en-US" sz="1800" dirty="0">
              <a:solidFill>
                <a:schemeClr val="bg2"/>
              </a:solidFill>
              <a:effectLst/>
              <a:latin typeface="Calibri" panose="020F0502020204030204" pitchFamily="34" charset="0"/>
              <a:ea typeface="Calibri" panose="020F0502020204030204" pitchFamily="34" charset="0"/>
            </a:endParaRPr>
          </a:p>
          <a:p>
            <a:pPr marL="114300" marR="0" indent="0">
              <a:lnSpc>
                <a:spcPct val="107000"/>
              </a:lnSpc>
              <a:spcBef>
                <a:spcPts val="0"/>
              </a:spcBef>
              <a:spcAft>
                <a:spcPts val="800"/>
              </a:spcAft>
              <a:buNone/>
            </a:pPr>
            <a:r>
              <a:rPr lang="en-US" sz="1800" u="sng" dirty="0">
                <a:solidFill>
                  <a:schemeClr val="bg2"/>
                </a:solidFill>
                <a:effectLst/>
                <a:latin typeface="Times New Roman" panose="02020603050405020304" pitchFamily="18" charset="0"/>
                <a:ea typeface="Times New Roman" panose="02020603050405020304" pitchFamily="18" charset="0"/>
              </a:rPr>
              <a:t>Statement of Necessity for Condition</a:t>
            </a:r>
            <a:r>
              <a:rPr lang="en-US" sz="1800" dirty="0">
                <a:solidFill>
                  <a:schemeClr val="bg2"/>
                </a:solidFill>
                <a:effectLst/>
                <a:latin typeface="Times New Roman" panose="02020603050405020304" pitchFamily="18" charset="0"/>
                <a:ea typeface="Times New Roman" panose="02020603050405020304" pitchFamily="18" charset="0"/>
              </a:rPr>
              <a:t>:  Restrictions on instream construction are necessary to protect designated uses for propagation and growth of fish, other aquatic life, and wildlife.</a:t>
            </a:r>
            <a:endParaRPr lang="en-US" sz="1800" dirty="0">
              <a:solidFill>
                <a:schemeClr val="bg2"/>
              </a:solidFill>
              <a:effectLst/>
              <a:latin typeface="Calibri" panose="020F0502020204030204" pitchFamily="34" charset="0"/>
              <a:ea typeface="Calibri" panose="020F0502020204030204" pitchFamily="34" charset="0"/>
            </a:endParaRPr>
          </a:p>
          <a:p>
            <a:pPr marL="114300" marR="0" indent="0">
              <a:lnSpc>
                <a:spcPct val="107000"/>
              </a:lnSpc>
              <a:spcBef>
                <a:spcPts val="1200"/>
              </a:spcBef>
              <a:spcAft>
                <a:spcPts val="1200"/>
              </a:spcAft>
              <a:buNone/>
            </a:pPr>
            <a:r>
              <a:rPr lang="en-US" sz="1800" u="sng" dirty="0">
                <a:solidFill>
                  <a:schemeClr val="bg2"/>
                </a:solidFill>
                <a:effectLst/>
                <a:latin typeface="Times New Roman" panose="02020603050405020304" pitchFamily="18" charset="0"/>
                <a:ea typeface="Times New Roman" panose="02020603050405020304" pitchFamily="18" charset="0"/>
              </a:rPr>
              <a:t>Citations</a:t>
            </a:r>
            <a:r>
              <a:rPr lang="en-US" sz="1800" dirty="0">
                <a:solidFill>
                  <a:schemeClr val="bg2"/>
                </a:solidFill>
                <a:effectLst/>
                <a:latin typeface="Times New Roman" panose="02020603050405020304" pitchFamily="18" charset="0"/>
                <a:ea typeface="Times New Roman" panose="02020603050405020304" pitchFamily="18" charset="0"/>
              </a:rPr>
              <a:t>:    Federal and state laws that authorize this condition include but are not limited to: 33 U.S.C. § 1341(a), (b), &amp; (d); 33 U.S.C. § 1251(b); 33 U.S.C. § 1370; Md. Ann. Code, Env. Article, Title 1, Subtitles 3 and 4; Md. Ann. Code, Env. Article, Title 5, Subtitles 5 and 9; Md. Ann. Code, Env. Article, Title 9, Subtitle 3; Md. Ann. Code, Env. Article, Title 16; COMAR 26.08; COMAR 26.08.02.03.03B(1)(b); 26.08.02.03.03B(2); COMAR 26.23.02.06</a:t>
            </a:r>
            <a:endParaRPr lang="en-US" sz="1800" dirty="0">
              <a:solidFill>
                <a:schemeClr val="bg2"/>
              </a:solidFill>
              <a:effectLst/>
              <a:latin typeface="Calibri" panose="020F0502020204030204" pitchFamily="34" charset="0"/>
              <a:ea typeface="Calibri" panose="020F0502020204030204" pitchFamily="34" charset="0"/>
            </a:endParaRPr>
          </a:p>
          <a:p>
            <a:endParaRPr lang="en-US" dirty="0"/>
          </a:p>
        </p:txBody>
      </p:sp>
      <p:pic>
        <p:nvPicPr>
          <p:cNvPr id="4" name="Picture 10" descr="Maryland Department of the Environment">
            <a:extLst>
              <a:ext uri="{FF2B5EF4-FFF2-40B4-BE49-F238E27FC236}">
                <a16:creationId xmlns:a16="http://schemas.microsoft.com/office/drawing/2014/main" id="{559EFF33-91F5-4C75-A6D9-A142A47C6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450" y="632460"/>
            <a:ext cx="956370" cy="91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486600" y="197705"/>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Maryland WQC Issuance Requirements	</a:t>
            </a:r>
            <a:endParaRPr dirty="0"/>
          </a:p>
        </p:txBody>
      </p:sp>
      <p:sp>
        <p:nvSpPr>
          <p:cNvPr id="134" name="Google Shape;134;p24"/>
          <p:cNvSpPr txBox="1">
            <a:spLocks noGrp="1"/>
          </p:cNvSpPr>
          <p:nvPr>
            <p:ph type="body" idx="1"/>
          </p:nvPr>
        </p:nvSpPr>
        <p:spPr>
          <a:xfrm>
            <a:off x="471900" y="1753230"/>
            <a:ext cx="8222100" cy="3390269"/>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solidFill>
                  <a:schemeClr val="bg2"/>
                </a:solidFill>
              </a:rPr>
              <a:t>COMAR requires MDE publish the decision to issue or deny a WQC in the Maryland Register.  A waiver does not need publication.</a:t>
            </a:r>
          </a:p>
          <a:p>
            <a:pPr marL="0" lvl="0" indent="0" algn="l" rtl="0">
              <a:spcBef>
                <a:spcPts val="0"/>
              </a:spcBef>
              <a:spcAft>
                <a:spcPts val="0"/>
              </a:spcAft>
              <a:buNone/>
            </a:pPr>
            <a:endParaRPr lang="en" dirty="0">
              <a:solidFill>
                <a:schemeClr val="bg2"/>
              </a:solidFill>
            </a:endParaRPr>
          </a:p>
          <a:p>
            <a:pPr marL="0" lvl="0" indent="0" algn="l" rtl="0">
              <a:spcBef>
                <a:spcPts val="0"/>
              </a:spcBef>
              <a:spcAft>
                <a:spcPts val="0"/>
              </a:spcAft>
              <a:buNone/>
            </a:pPr>
            <a:r>
              <a:rPr lang="en" dirty="0">
                <a:solidFill>
                  <a:schemeClr val="bg2"/>
                </a:solidFill>
              </a:rPr>
              <a:t>The WQC decision appeal period is for 30 days after the WQC decision appears in the Maryland Register.</a:t>
            </a:r>
            <a:endParaRPr dirty="0">
              <a:solidFill>
                <a:schemeClr val="bg2"/>
              </a:solidFill>
            </a:endParaRPr>
          </a:p>
          <a:p>
            <a:pPr marL="0" lvl="0" indent="0" algn="l" rtl="0">
              <a:spcBef>
                <a:spcPts val="1200"/>
              </a:spcBef>
              <a:spcAft>
                <a:spcPts val="0"/>
              </a:spcAft>
              <a:buNone/>
            </a:pPr>
            <a:r>
              <a:rPr lang="en-US" dirty="0">
                <a:solidFill>
                  <a:schemeClr val="bg2"/>
                </a:solidFill>
              </a:rPr>
              <a:t>MDE immediately posts its WQC decisions on its website and sends the decision to ACOE or the federal permitting agency.</a:t>
            </a:r>
          </a:p>
          <a:p>
            <a:pPr marL="0" lvl="0" indent="0" algn="l" rtl="0">
              <a:spcBef>
                <a:spcPts val="1200"/>
              </a:spcBef>
              <a:spcAft>
                <a:spcPts val="0"/>
              </a:spcAft>
              <a:buNone/>
            </a:pPr>
            <a:r>
              <a:rPr lang="en" dirty="0">
                <a:solidFill>
                  <a:schemeClr val="bg2"/>
                </a:solidFill>
              </a:rPr>
              <a:t>Under the existing CWA Rule and regulations ACOE (or any federal agency) is required to send MDE’s WQC decision to EPA for neighboring jurisdiction impact evaluation.  If EPA determines there is potential for a neighboring jurisdiction impact, EPA will send the WQC to the jurisdiction within 30 days of reciept of the WQC decision from the ACOE/Federal Agency and begin state coordination under the Rule.  A neighboring jurisdiction has 60 days to respond. See S</a:t>
            </a:r>
            <a:r>
              <a:rPr lang="en-US" dirty="0">
                <a:solidFill>
                  <a:schemeClr val="bg2"/>
                </a:solidFill>
              </a:rPr>
              <a:t>e</a:t>
            </a:r>
            <a:r>
              <a:rPr lang="en" dirty="0">
                <a:solidFill>
                  <a:schemeClr val="bg2"/>
                </a:solidFill>
              </a:rPr>
              <a:t>ction 401(a)(2) and 40 C.F.R. 121.12.</a:t>
            </a:r>
            <a:endParaRPr dirty="0">
              <a:solidFill>
                <a:schemeClr val="bg2"/>
              </a:solidFill>
            </a:endParaRPr>
          </a:p>
        </p:txBody>
      </p:sp>
      <p:pic>
        <p:nvPicPr>
          <p:cNvPr id="4" name="Picture 10" descr="Maryland Department of the Environment">
            <a:extLst>
              <a:ext uri="{FF2B5EF4-FFF2-40B4-BE49-F238E27FC236}">
                <a16:creationId xmlns:a16="http://schemas.microsoft.com/office/drawing/2014/main" id="{3E56968B-9998-4EBF-870A-F85005F6B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930" y="647700"/>
            <a:ext cx="956370" cy="919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167640"/>
            <a:ext cx="8222100" cy="1338785"/>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1200"/>
              </a:spcAft>
              <a:buNone/>
            </a:pPr>
            <a:r>
              <a:rPr lang="en" sz="2800" dirty="0">
                <a:solidFill>
                  <a:srgbClr val="FFFFFF"/>
                </a:solidFill>
              </a:rPr>
              <a:t>When is a Section 401 certification required in Maryland? </a:t>
            </a:r>
            <a:endParaRPr sz="2800" dirty="0">
              <a:solidFill>
                <a:srgbClr val="FFFFFF"/>
              </a:solidFill>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sz="2000" dirty="0">
                <a:solidFill>
                  <a:schemeClr val="bg2"/>
                </a:solidFill>
              </a:rPr>
              <a:t>A CWA Section 401 certification is required for any federal license or permit that authorizes an activity that may result in a discharge. </a:t>
            </a:r>
          </a:p>
          <a:p>
            <a:pPr marL="0" lvl="0" indent="0" algn="l" rtl="0">
              <a:spcBef>
                <a:spcPts val="0"/>
              </a:spcBef>
              <a:spcAft>
                <a:spcPts val="0"/>
              </a:spcAft>
              <a:buNone/>
            </a:pPr>
            <a:endParaRPr lang="en" sz="2000" dirty="0">
              <a:solidFill>
                <a:schemeClr val="bg2"/>
              </a:solidFill>
            </a:endParaRPr>
          </a:p>
          <a:p>
            <a:pPr marL="0" lvl="0" indent="0" algn="l" rtl="0">
              <a:spcBef>
                <a:spcPts val="0"/>
              </a:spcBef>
              <a:spcAft>
                <a:spcPts val="0"/>
              </a:spcAft>
              <a:buNone/>
            </a:pPr>
            <a:r>
              <a:rPr lang="en" sz="2000" dirty="0">
                <a:solidFill>
                  <a:schemeClr val="bg2"/>
                </a:solidFill>
              </a:rPr>
              <a:t>Examples:  U.S. Army Corps of Engineers (ACOE or Corps) permits (Nationwide Permits, Regional General Permits, State Programmatic General Permits, Standard Individual Permits), FERC, USCG</a:t>
            </a:r>
            <a:endParaRPr sz="2000" dirty="0">
              <a:solidFill>
                <a:schemeClr val="bg2"/>
              </a:solidFill>
            </a:endParaRPr>
          </a:p>
        </p:txBody>
      </p:sp>
      <p:pic>
        <p:nvPicPr>
          <p:cNvPr id="4" name="Picture 10" descr="Maryland Department of the Environment">
            <a:extLst>
              <a:ext uri="{FF2B5EF4-FFF2-40B4-BE49-F238E27FC236}">
                <a16:creationId xmlns:a16="http://schemas.microsoft.com/office/drawing/2014/main" id="{010FDD3C-4BF8-45CA-9BAC-0D7DFA181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270" y="815340"/>
            <a:ext cx="956370" cy="827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563340" y="128954"/>
            <a:ext cx="8222100" cy="1133631"/>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WQC For Maryland State Programatic General Permit (MDSPGP)</a:t>
            </a:r>
            <a:endParaRPr dirty="0"/>
          </a:p>
        </p:txBody>
      </p:sp>
      <p:sp>
        <p:nvSpPr>
          <p:cNvPr id="140" name="Google Shape;140;p25"/>
          <p:cNvSpPr txBox="1">
            <a:spLocks noGrp="1"/>
          </p:cNvSpPr>
          <p:nvPr>
            <p:ph type="body" idx="1"/>
          </p:nvPr>
        </p:nvSpPr>
        <p:spPr>
          <a:xfrm>
            <a:off x="237632" y="1866175"/>
            <a:ext cx="8222100" cy="3039787"/>
          </a:xfrm>
          <a:prstGeom prst="rect">
            <a:avLst/>
          </a:prstGeom>
        </p:spPr>
        <p:txBody>
          <a:bodyPr spcFirstLastPara="1" wrap="square" lIns="91425" tIns="91425" rIns="91425" bIns="91425" anchor="t" anchorCtr="0">
            <a:normAutofit fontScale="70000" lnSpcReduction="20000"/>
          </a:bodyPr>
          <a:lstStyle/>
          <a:p>
            <a:pPr marL="0" lvl="0" indent="0" algn="l" rtl="0">
              <a:lnSpc>
                <a:spcPct val="100000"/>
              </a:lnSpc>
              <a:spcBef>
                <a:spcPts val="0"/>
              </a:spcBef>
              <a:spcAft>
                <a:spcPts val="0"/>
              </a:spcAft>
              <a:buNone/>
            </a:pPr>
            <a:r>
              <a:rPr lang="en" sz="2000" b="1" u="sng" dirty="0">
                <a:solidFill>
                  <a:schemeClr val="bg2"/>
                </a:solidFill>
              </a:rPr>
              <a:t>MDSPGP-5</a:t>
            </a:r>
          </a:p>
          <a:p>
            <a:pPr marL="0" lvl="0" indent="0" algn="l" rtl="0">
              <a:lnSpc>
                <a:spcPct val="100000"/>
              </a:lnSpc>
              <a:spcBef>
                <a:spcPts val="0"/>
              </a:spcBef>
              <a:spcAft>
                <a:spcPts val="0"/>
              </a:spcAft>
              <a:buNone/>
            </a:pPr>
            <a:endParaRPr lang="en" sz="2000" b="1" u="sng" dirty="0">
              <a:solidFill>
                <a:schemeClr val="bg2"/>
              </a:solidFill>
            </a:endParaRPr>
          </a:p>
          <a:p>
            <a:pPr marL="0" lvl="0" indent="0" algn="l" rtl="0">
              <a:lnSpc>
                <a:spcPct val="100000"/>
              </a:lnSpc>
              <a:spcBef>
                <a:spcPts val="0"/>
              </a:spcBef>
              <a:spcAft>
                <a:spcPts val="0"/>
              </a:spcAft>
              <a:buNone/>
            </a:pPr>
            <a:r>
              <a:rPr lang="en" sz="2000" dirty="0">
                <a:solidFill>
                  <a:schemeClr val="bg2"/>
                </a:solidFill>
              </a:rPr>
              <a:t>Currently in effect in Maryland until September 30, 2021.  Contains a suite of regulated activities that account for over 95% of the federal permitting actions. A WQC was issued for this in 2016.  </a:t>
            </a:r>
          </a:p>
          <a:p>
            <a:pPr marL="0" lvl="0" indent="0" algn="l" rtl="0">
              <a:lnSpc>
                <a:spcPct val="100000"/>
              </a:lnSpc>
              <a:spcBef>
                <a:spcPts val="0"/>
              </a:spcBef>
              <a:spcAft>
                <a:spcPts val="0"/>
              </a:spcAft>
              <a:buNone/>
            </a:pPr>
            <a:endParaRPr lang="en" sz="2000" dirty="0">
              <a:solidFill>
                <a:schemeClr val="bg2"/>
              </a:solidFill>
            </a:endParaRPr>
          </a:p>
          <a:p>
            <a:pPr marL="342900">
              <a:lnSpc>
                <a:spcPct val="100000"/>
              </a:lnSpc>
            </a:pPr>
            <a:r>
              <a:rPr lang="en" sz="2000" dirty="0">
                <a:solidFill>
                  <a:schemeClr val="bg2"/>
                </a:solidFill>
              </a:rPr>
              <a:t>If your project qualifies for an MDSPGP-5 activity, then an individual WQC is not required to be obtained.</a:t>
            </a:r>
          </a:p>
          <a:p>
            <a:pPr marL="0" lvl="0" indent="0" algn="l" rtl="0">
              <a:lnSpc>
                <a:spcPct val="100000"/>
              </a:lnSpc>
              <a:spcBef>
                <a:spcPts val="0"/>
              </a:spcBef>
              <a:spcAft>
                <a:spcPts val="0"/>
              </a:spcAft>
              <a:buNone/>
            </a:pPr>
            <a:endParaRPr lang="en" sz="2000" b="1" u="sng" dirty="0">
              <a:solidFill>
                <a:schemeClr val="bg2"/>
              </a:solidFill>
            </a:endParaRPr>
          </a:p>
          <a:p>
            <a:pPr marL="0" lvl="0" indent="0" algn="l" rtl="0">
              <a:lnSpc>
                <a:spcPct val="100000"/>
              </a:lnSpc>
              <a:spcBef>
                <a:spcPts val="0"/>
              </a:spcBef>
              <a:spcAft>
                <a:spcPts val="0"/>
              </a:spcAft>
              <a:buNone/>
            </a:pPr>
            <a:r>
              <a:rPr lang="en" sz="2000" b="1" u="sng" dirty="0">
                <a:solidFill>
                  <a:schemeClr val="bg2"/>
                </a:solidFill>
              </a:rPr>
              <a:t>MDSPGP-6</a:t>
            </a:r>
          </a:p>
          <a:p>
            <a:pPr marL="0" lvl="0" indent="0" algn="l" rtl="0">
              <a:lnSpc>
                <a:spcPct val="100000"/>
              </a:lnSpc>
              <a:spcBef>
                <a:spcPts val="0"/>
              </a:spcBef>
              <a:spcAft>
                <a:spcPts val="0"/>
              </a:spcAft>
              <a:buNone/>
            </a:pPr>
            <a:endParaRPr lang="en" sz="2000" b="1" u="sng" dirty="0">
              <a:solidFill>
                <a:schemeClr val="bg2"/>
              </a:solidFill>
            </a:endParaRPr>
          </a:p>
          <a:p>
            <a:pPr marL="0" lvl="0" indent="0" algn="l" rtl="0">
              <a:lnSpc>
                <a:spcPct val="100000"/>
              </a:lnSpc>
              <a:spcBef>
                <a:spcPts val="0"/>
              </a:spcBef>
              <a:spcAft>
                <a:spcPts val="0"/>
              </a:spcAft>
              <a:buNone/>
            </a:pPr>
            <a:r>
              <a:rPr lang="en" sz="2000" dirty="0">
                <a:solidFill>
                  <a:schemeClr val="bg2"/>
                </a:solidFill>
              </a:rPr>
              <a:t>ACOE proposed the reissuance of the MDSPGP in November 2020 (MDSPGP-6).  MDE issued a WQC on March 24, 2021. As required under Section 401 and the 2020 Rule the WQC has been submitted to EPA for review of a neighboring jurisdiction water quality effect. </a:t>
            </a:r>
          </a:p>
          <a:p>
            <a:pPr marL="0" indent="0">
              <a:lnSpc>
                <a:spcPct val="100000"/>
              </a:lnSpc>
              <a:buNone/>
            </a:pPr>
            <a:endParaRPr lang="en" sz="2000" dirty="0">
              <a:solidFill>
                <a:schemeClr val="bg2"/>
              </a:solidFill>
            </a:endParaRPr>
          </a:p>
          <a:p>
            <a:pPr marL="342900">
              <a:lnSpc>
                <a:spcPct val="100000"/>
              </a:lnSpc>
            </a:pPr>
            <a:r>
              <a:rPr lang="en" sz="2000" dirty="0">
                <a:solidFill>
                  <a:schemeClr val="bg2"/>
                </a:solidFill>
              </a:rPr>
              <a:t>In issuing the WQC for </a:t>
            </a:r>
            <a:r>
              <a:rPr lang="en-US" sz="2000" dirty="0" err="1">
                <a:solidFill>
                  <a:schemeClr val="bg2"/>
                </a:solidFill>
              </a:rPr>
              <a:t>th</a:t>
            </a:r>
            <a:r>
              <a:rPr lang="en" sz="2000" dirty="0">
                <a:solidFill>
                  <a:schemeClr val="bg2"/>
                </a:solidFill>
              </a:rPr>
              <a:t>e MDSPGP-6, Maryland anticipates that if your project qualifies for a MDSPGP-6 activity, then an individual WQC will not required to be obtained.</a:t>
            </a:r>
          </a:p>
          <a:p>
            <a:pPr marL="0" lvl="0" indent="0" algn="l" rtl="0">
              <a:lnSpc>
                <a:spcPct val="100000"/>
              </a:lnSpc>
              <a:spcBef>
                <a:spcPts val="0"/>
              </a:spcBef>
              <a:spcAft>
                <a:spcPts val="0"/>
              </a:spcAft>
              <a:buNone/>
            </a:pPr>
            <a:endParaRPr lang="en" sz="1900" dirty="0">
              <a:solidFill>
                <a:schemeClr val="bg2"/>
              </a:solidFill>
            </a:endParaRPr>
          </a:p>
          <a:p>
            <a:pPr marL="0" lvl="0" indent="0" algn="l" rtl="0">
              <a:spcBef>
                <a:spcPts val="0"/>
              </a:spcBef>
              <a:spcAft>
                <a:spcPts val="0"/>
              </a:spcAft>
              <a:buNone/>
            </a:pPr>
            <a:endParaRPr lang="en" sz="4400" dirty="0">
              <a:solidFill>
                <a:schemeClr val="bg2"/>
              </a:solidFill>
            </a:endParaRPr>
          </a:p>
          <a:p>
            <a:pPr marL="0" lvl="0" indent="0" algn="l" rtl="0">
              <a:spcBef>
                <a:spcPts val="0"/>
              </a:spcBef>
              <a:spcAft>
                <a:spcPts val="0"/>
              </a:spcAft>
              <a:buNone/>
            </a:pPr>
            <a:endParaRPr lang="en" sz="4400" b="1" dirty="0">
              <a:solidFill>
                <a:schemeClr val="bg2"/>
              </a:solidFill>
            </a:endParaRPr>
          </a:p>
          <a:p>
            <a:pPr marL="0" lvl="0" indent="0" algn="l" rtl="0">
              <a:spcBef>
                <a:spcPts val="0"/>
              </a:spcBef>
              <a:spcAft>
                <a:spcPts val="0"/>
              </a:spcAft>
              <a:buNone/>
            </a:pPr>
            <a:endParaRPr sz="4400" dirty="0"/>
          </a:p>
          <a:p>
            <a:pPr marL="0" lvl="0" indent="0" algn="l" rtl="0">
              <a:spcBef>
                <a:spcPts val="1200"/>
              </a:spcBef>
              <a:spcAft>
                <a:spcPts val="0"/>
              </a:spcAft>
              <a:buNone/>
            </a:pPr>
            <a:endParaRPr dirty="0"/>
          </a:p>
        </p:txBody>
      </p:sp>
      <p:pic>
        <p:nvPicPr>
          <p:cNvPr id="4" name="Picture 10" descr="Maryland Department of the Environment">
            <a:extLst>
              <a:ext uri="{FF2B5EF4-FFF2-40B4-BE49-F238E27FC236}">
                <a16:creationId xmlns:a16="http://schemas.microsoft.com/office/drawing/2014/main" id="{560945C2-DB9B-4BEC-8FD6-C34DF6AA6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547" y="708660"/>
            <a:ext cx="956370" cy="922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21E7-FE3A-441E-B31C-D8078FA0662C}"/>
              </a:ext>
            </a:extLst>
          </p:cNvPr>
          <p:cNvSpPr>
            <a:spLocks noGrp="1"/>
          </p:cNvSpPr>
          <p:nvPr>
            <p:ph type="title"/>
          </p:nvPr>
        </p:nvSpPr>
        <p:spPr>
          <a:xfrm>
            <a:off x="471900" y="130375"/>
            <a:ext cx="8222100" cy="767700"/>
          </a:xfrm>
        </p:spPr>
        <p:txBody>
          <a:bodyPr/>
          <a:lstStyle/>
          <a:p>
            <a:pPr algn="ctr"/>
            <a:r>
              <a:rPr lang="en-US" dirty="0"/>
              <a:t>Nationwide Permits</a:t>
            </a:r>
          </a:p>
        </p:txBody>
      </p:sp>
      <p:sp>
        <p:nvSpPr>
          <p:cNvPr id="3" name="Text Placeholder 2">
            <a:extLst>
              <a:ext uri="{FF2B5EF4-FFF2-40B4-BE49-F238E27FC236}">
                <a16:creationId xmlns:a16="http://schemas.microsoft.com/office/drawing/2014/main" id="{BEBAD86F-2F65-4FB1-B860-10F05E6C34DB}"/>
              </a:ext>
            </a:extLst>
          </p:cNvPr>
          <p:cNvSpPr>
            <a:spLocks noGrp="1"/>
          </p:cNvSpPr>
          <p:nvPr>
            <p:ph type="body" idx="1"/>
          </p:nvPr>
        </p:nvSpPr>
        <p:spPr/>
        <p:txBody>
          <a:bodyPr>
            <a:normAutofit fontScale="92500" lnSpcReduction="20000"/>
          </a:bodyPr>
          <a:lstStyle/>
          <a:p>
            <a:pPr marL="0" lvl="0" indent="0" algn="l" rtl="0">
              <a:spcBef>
                <a:spcPts val="0"/>
              </a:spcBef>
              <a:spcAft>
                <a:spcPts val="0"/>
              </a:spcAft>
              <a:buNone/>
            </a:pPr>
            <a:r>
              <a:rPr lang="en" sz="1800" b="1" u="sng" dirty="0">
                <a:solidFill>
                  <a:schemeClr val="bg2"/>
                </a:solidFill>
              </a:rPr>
              <a:t>Nationwide Permits </a:t>
            </a:r>
          </a:p>
          <a:p>
            <a:pPr marL="0" lvl="0" indent="0" algn="l" rtl="0">
              <a:spcBef>
                <a:spcPts val="0"/>
              </a:spcBef>
              <a:spcAft>
                <a:spcPts val="0"/>
              </a:spcAft>
              <a:buNone/>
            </a:pPr>
            <a:r>
              <a:rPr lang="en" sz="1800" dirty="0">
                <a:solidFill>
                  <a:schemeClr val="bg2"/>
                </a:solidFill>
              </a:rPr>
              <a:t>Due to the MDSPGP, most Nationwide Permits are suspended for use in Maryland by the Corps Baltimore District.  The Philidelphia District does not have the same suspension and its territory is not subject to the MDSPGP. Those suspended activites for the Baltimore District are captured in the MDSPGP. </a:t>
            </a:r>
          </a:p>
          <a:p>
            <a:pPr marL="0" indent="0">
              <a:buNone/>
            </a:pPr>
            <a:endParaRPr lang="en" sz="1800" b="1" u="sng" dirty="0">
              <a:solidFill>
                <a:schemeClr val="bg2"/>
              </a:solidFill>
            </a:endParaRPr>
          </a:p>
          <a:p>
            <a:pPr marL="0" indent="0">
              <a:buNone/>
            </a:pPr>
            <a:r>
              <a:rPr lang="en" sz="1800" b="1" u="sng" dirty="0">
                <a:solidFill>
                  <a:schemeClr val="bg2"/>
                </a:solidFill>
              </a:rPr>
              <a:t>2017 Nationwide Permits </a:t>
            </a:r>
            <a:endParaRPr lang="en" dirty="0">
              <a:solidFill>
                <a:schemeClr val="bg2"/>
              </a:solidFill>
            </a:endParaRPr>
          </a:p>
          <a:p>
            <a:pPr marL="0" lvl="0" indent="0" algn="l" rtl="0">
              <a:spcBef>
                <a:spcPts val="0"/>
              </a:spcBef>
              <a:spcAft>
                <a:spcPts val="0"/>
              </a:spcAft>
              <a:buNone/>
            </a:pPr>
            <a:r>
              <a:rPr lang="en-US" sz="1800" dirty="0">
                <a:solidFill>
                  <a:schemeClr val="bg2"/>
                </a:solidFill>
              </a:rPr>
              <a:t>The 2017 NWPs that are still in effect in Maryland have received a WQC and an applicant qualifying for a 2017 NWP does not need to obtain an individual WQC.  The 2017 NWPs in effect and not replaced by the 2021 NWPs will expire in 2022.</a:t>
            </a:r>
          </a:p>
          <a:p>
            <a:endParaRPr lang="en-US" dirty="0"/>
          </a:p>
        </p:txBody>
      </p:sp>
      <p:pic>
        <p:nvPicPr>
          <p:cNvPr id="4" name="Picture 10" descr="Maryland Department of the Environment">
            <a:extLst>
              <a:ext uri="{FF2B5EF4-FFF2-40B4-BE49-F238E27FC236}">
                <a16:creationId xmlns:a16="http://schemas.microsoft.com/office/drawing/2014/main" id="{9AE2A0DA-D1DB-402A-8284-D1A0B25C1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790" y="685801"/>
            <a:ext cx="956370" cy="94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3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71900" y="228600"/>
            <a:ext cx="8222100" cy="1277825"/>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1200"/>
              </a:spcAft>
              <a:buNone/>
            </a:pPr>
            <a:r>
              <a:rPr lang="en" sz="2800" dirty="0">
                <a:solidFill>
                  <a:srgbClr val="FFFFFF"/>
                </a:solidFill>
              </a:rPr>
              <a:t>How long does Maryland have to make a certification decision? </a:t>
            </a:r>
            <a:endParaRPr sz="2800" dirty="0">
              <a:solidFill>
                <a:srgbClr val="FFFFFF"/>
              </a:solidFill>
            </a:endParaRPr>
          </a:p>
        </p:txBody>
      </p:sp>
      <p:sp>
        <p:nvSpPr>
          <p:cNvPr id="86" name="Google Shape;86;p16"/>
          <p:cNvSpPr txBox="1">
            <a:spLocks noGrp="1"/>
          </p:cNvSpPr>
          <p:nvPr>
            <p:ph type="body" idx="1"/>
          </p:nvPr>
        </p:nvSpPr>
        <p:spPr>
          <a:xfrm>
            <a:off x="471900" y="1919074"/>
            <a:ext cx="8222100" cy="3132985"/>
          </a:xfrm>
          <a:prstGeom prst="rect">
            <a:avLst/>
          </a:prstGeom>
        </p:spPr>
        <p:txBody>
          <a:bodyPr spcFirstLastPara="1" wrap="square" lIns="91425" tIns="91425" rIns="91425" bIns="91425" anchor="t" anchorCtr="0">
            <a:normAutofit lnSpcReduction="10000"/>
          </a:bodyPr>
          <a:lstStyle/>
          <a:p>
            <a:pPr marL="285750" indent="-285750"/>
            <a:r>
              <a:rPr lang="en" dirty="0">
                <a:solidFill>
                  <a:schemeClr val="bg2"/>
                </a:solidFill>
              </a:rPr>
              <a:t>CWA Section 401 requires that certifying authorities act on a certification request within a reasonable period of time, which shall not exceed one year. </a:t>
            </a:r>
          </a:p>
          <a:p>
            <a:pPr marL="0" lvl="0" indent="0" algn="l" rtl="0">
              <a:spcBef>
                <a:spcPts val="0"/>
              </a:spcBef>
              <a:spcAft>
                <a:spcPts val="0"/>
              </a:spcAft>
              <a:buNone/>
            </a:pPr>
            <a:endParaRPr lang="en" dirty="0">
              <a:solidFill>
                <a:schemeClr val="bg2"/>
              </a:solidFill>
            </a:endParaRPr>
          </a:p>
          <a:p>
            <a:pPr marL="285750" indent="-285750"/>
            <a:r>
              <a:rPr lang="en" dirty="0">
                <a:solidFill>
                  <a:schemeClr val="bg2"/>
                </a:solidFill>
              </a:rPr>
              <a:t>As allowed under the Rule, the federal licensing or permitting agency establishes the reasonable period of time and may adopt that reasonable period of time into the federal licensing agencies regulations. </a:t>
            </a:r>
            <a:endParaRPr dirty="0">
              <a:solidFill>
                <a:schemeClr val="bg2"/>
              </a:solidFill>
            </a:endParaRPr>
          </a:p>
          <a:p>
            <a:pPr marL="285750" indent="-285750">
              <a:spcBef>
                <a:spcPts val="1200"/>
              </a:spcBef>
            </a:pPr>
            <a:r>
              <a:rPr lang="en" dirty="0">
                <a:solidFill>
                  <a:schemeClr val="bg2"/>
                </a:solidFill>
              </a:rPr>
              <a:t>ACOE has regulations stating that the reasonable period of time for a state to make a decision is 60 days, unless the District Engineer decides more or less time is reasonable. </a:t>
            </a:r>
            <a:endParaRPr dirty="0">
              <a:solidFill>
                <a:schemeClr val="bg2"/>
              </a:solidFill>
            </a:endParaRPr>
          </a:p>
          <a:p>
            <a:pPr marL="0" lvl="0" indent="0" algn="l" rtl="0">
              <a:spcBef>
                <a:spcPts val="1200"/>
              </a:spcBef>
              <a:spcAft>
                <a:spcPts val="1200"/>
              </a:spcAft>
              <a:buNone/>
            </a:pPr>
            <a:endParaRPr dirty="0"/>
          </a:p>
        </p:txBody>
      </p:sp>
      <p:pic>
        <p:nvPicPr>
          <p:cNvPr id="4" name="Picture 10" descr="Maryland Department of the Environment">
            <a:extLst>
              <a:ext uri="{FF2B5EF4-FFF2-40B4-BE49-F238E27FC236}">
                <a16:creationId xmlns:a16="http://schemas.microsoft.com/office/drawing/2014/main" id="{9F31AB5C-6987-4848-A296-739FC7C91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270" y="800100"/>
            <a:ext cx="956370" cy="84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71900" y="169560"/>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2019 ACOE Regional General Letter (RGL)</a:t>
            </a:r>
            <a:endParaRPr dirty="0"/>
          </a:p>
        </p:txBody>
      </p:sp>
      <p:sp>
        <p:nvSpPr>
          <p:cNvPr id="92" name="Google Shape;92;p17"/>
          <p:cNvSpPr txBox="1">
            <a:spLocks noGrp="1"/>
          </p:cNvSpPr>
          <p:nvPr>
            <p:ph type="body" idx="1"/>
          </p:nvPr>
        </p:nvSpPr>
        <p:spPr>
          <a:xfrm>
            <a:off x="471900" y="1919075"/>
            <a:ext cx="8222100" cy="3155846"/>
          </a:xfrm>
          <a:prstGeom prst="rect">
            <a:avLst/>
          </a:prstGeom>
        </p:spPr>
        <p:txBody>
          <a:bodyPr spcFirstLastPara="1" wrap="square" lIns="91425" tIns="91425" rIns="91425" bIns="91425" anchor="t" anchorCtr="0">
            <a:normAutofit fontScale="92500" lnSpcReduction="20000"/>
          </a:bodyPr>
          <a:lstStyle/>
          <a:p>
            <a:pPr marL="285750" indent="-285750"/>
            <a:r>
              <a:rPr lang="en" sz="1700" dirty="0">
                <a:solidFill>
                  <a:schemeClr val="bg2"/>
                </a:solidFill>
              </a:rPr>
              <a:t>In August 2019, ACOE Headquarters issued an RGL requiring that the ACOE abide by its regulations and required WQC decisions within 60 days, unless the state has requested and received an extension to that time. </a:t>
            </a:r>
          </a:p>
          <a:p>
            <a:pPr marL="0" lvl="0" indent="0" algn="l" rtl="0">
              <a:spcBef>
                <a:spcPts val="0"/>
              </a:spcBef>
              <a:spcAft>
                <a:spcPts val="0"/>
              </a:spcAft>
              <a:buNone/>
            </a:pPr>
            <a:endParaRPr lang="en" sz="1700" dirty="0">
              <a:solidFill>
                <a:schemeClr val="bg2"/>
              </a:solidFill>
            </a:endParaRPr>
          </a:p>
          <a:p>
            <a:pPr marL="285750" indent="-285750"/>
            <a:r>
              <a:rPr lang="en" sz="1700" dirty="0">
                <a:solidFill>
                  <a:schemeClr val="bg2"/>
                </a:solidFill>
              </a:rPr>
              <a:t>When establishing the reasonable period of time in a state extension request, as in the final rule, the ACOE is required to consider the complexity of the proposed project, the nature of any potential discharge, and the potential need for additional study or evaluation of water quality effects from the discharge. </a:t>
            </a:r>
          </a:p>
          <a:p>
            <a:pPr marL="0" indent="0">
              <a:buNone/>
            </a:pPr>
            <a:endParaRPr lang="en" sz="1700" dirty="0">
              <a:solidFill>
                <a:schemeClr val="bg2"/>
              </a:solidFill>
            </a:endParaRPr>
          </a:p>
          <a:p>
            <a:pPr marL="742950" lvl="1" indent="-285750"/>
            <a:r>
              <a:rPr lang="en" sz="1700" dirty="0">
                <a:solidFill>
                  <a:schemeClr val="bg2"/>
                </a:solidFill>
              </a:rPr>
              <a:t>Administrative procedures, for example, satisfying a state’s regulatory requirements regarding public notice or hearing requirements would be dismissed as an acceptable reason for granting an extension. </a:t>
            </a:r>
            <a:endParaRPr sz="1700" dirty="0">
              <a:solidFill>
                <a:schemeClr val="bg2"/>
              </a:solidFill>
            </a:endParaRPr>
          </a:p>
          <a:p>
            <a:pPr marL="0" lvl="0" indent="0" algn="l" rtl="0">
              <a:spcBef>
                <a:spcPts val="1200"/>
              </a:spcBef>
              <a:spcAft>
                <a:spcPts val="1200"/>
              </a:spcAft>
              <a:buNone/>
            </a:pPr>
            <a:endParaRPr dirty="0"/>
          </a:p>
        </p:txBody>
      </p:sp>
      <p:pic>
        <p:nvPicPr>
          <p:cNvPr id="4" name="Picture 10" descr="Maryland Department of the Environment">
            <a:extLst>
              <a:ext uri="{FF2B5EF4-FFF2-40B4-BE49-F238E27FC236}">
                <a16:creationId xmlns:a16="http://schemas.microsoft.com/office/drawing/2014/main" id="{5BC7BB12-004D-44F7-8938-32CAE9D34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70" y="784860"/>
            <a:ext cx="956370" cy="865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71900" y="-132540"/>
            <a:ext cx="8222100" cy="1069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ACOE 2019 RGL</a:t>
            </a:r>
            <a:endParaRPr dirty="0"/>
          </a:p>
        </p:txBody>
      </p:sp>
      <p:sp>
        <p:nvSpPr>
          <p:cNvPr id="98" name="Google Shape;98;p18"/>
          <p:cNvSpPr txBox="1">
            <a:spLocks noGrp="1"/>
          </p:cNvSpPr>
          <p:nvPr>
            <p:ph type="body" idx="1"/>
          </p:nvPr>
        </p:nvSpPr>
        <p:spPr>
          <a:xfrm>
            <a:off x="471900" y="1758462"/>
            <a:ext cx="8222100" cy="33850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bg2"/>
                </a:solidFill>
              </a:rPr>
              <a:t>Prior to the ACOE 2019 RGL-  </a:t>
            </a:r>
            <a:r>
              <a:rPr lang="en" sz="2200" dirty="0">
                <a:solidFill>
                  <a:schemeClr val="bg2"/>
                </a:solidFill>
              </a:rPr>
              <a:t>The ACOE Districts governing Maryland publicly noticed when a Standard Individual Permit  (SIP) is required.  In Maryland the ACOE notice stated that Maryland had up to one-year to make a WQC decision for a majority of projects that required a WQC. By this notice, ACOE automatically granted an extension to the 60-days in ACOE regulation as reasonable through the public notice. </a:t>
            </a:r>
            <a:endParaRPr sz="2200" dirty="0">
              <a:solidFill>
                <a:schemeClr val="bg2"/>
              </a:solidFill>
            </a:endParaRPr>
          </a:p>
        </p:txBody>
      </p:sp>
      <p:pic>
        <p:nvPicPr>
          <p:cNvPr id="4" name="Picture 10" descr="Maryland Department of the Environment">
            <a:extLst>
              <a:ext uri="{FF2B5EF4-FFF2-40B4-BE49-F238E27FC236}">
                <a16:creationId xmlns:a16="http://schemas.microsoft.com/office/drawing/2014/main" id="{2850791C-1987-42D1-8507-907271FE8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310" y="662940"/>
            <a:ext cx="956370" cy="911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0181-FBC7-4879-AE86-B27E3A2AC219}"/>
              </a:ext>
            </a:extLst>
          </p:cNvPr>
          <p:cNvSpPr>
            <a:spLocks noGrp="1"/>
          </p:cNvSpPr>
          <p:nvPr>
            <p:ph type="title"/>
          </p:nvPr>
        </p:nvSpPr>
        <p:spPr>
          <a:xfrm>
            <a:off x="460950" y="304385"/>
            <a:ext cx="8222100" cy="767700"/>
          </a:xfrm>
        </p:spPr>
        <p:txBody>
          <a:bodyPr/>
          <a:lstStyle/>
          <a:p>
            <a:pPr algn="ctr"/>
            <a:r>
              <a:rPr lang="en-US" dirty="0"/>
              <a:t>ACOE 2019 RGL</a:t>
            </a:r>
          </a:p>
        </p:txBody>
      </p:sp>
      <p:sp>
        <p:nvSpPr>
          <p:cNvPr id="3" name="Text Placeholder 2">
            <a:extLst>
              <a:ext uri="{FF2B5EF4-FFF2-40B4-BE49-F238E27FC236}">
                <a16:creationId xmlns:a16="http://schemas.microsoft.com/office/drawing/2014/main" id="{67FE4880-C0AE-4E4D-9DA6-504CA958A260}"/>
              </a:ext>
            </a:extLst>
          </p:cNvPr>
          <p:cNvSpPr>
            <a:spLocks noGrp="1"/>
          </p:cNvSpPr>
          <p:nvPr>
            <p:ph type="body" idx="1"/>
          </p:nvPr>
        </p:nvSpPr>
        <p:spPr>
          <a:xfrm>
            <a:off x="471900" y="1706880"/>
            <a:ext cx="8222100" cy="3436620"/>
          </a:xfrm>
        </p:spPr>
        <p:txBody>
          <a:bodyPr>
            <a:normAutofit/>
          </a:bodyPr>
          <a:lstStyle/>
          <a:p>
            <a:pPr marL="0" lvl="0" indent="0" algn="l" rtl="0">
              <a:spcBef>
                <a:spcPts val="1200"/>
              </a:spcBef>
              <a:spcAft>
                <a:spcPts val="0"/>
              </a:spcAft>
              <a:buNone/>
            </a:pPr>
            <a:r>
              <a:rPr lang="en-US" sz="2000" b="1" dirty="0">
                <a:solidFill>
                  <a:schemeClr val="bg2"/>
                </a:solidFill>
              </a:rPr>
              <a:t>Post ACOE 2019 RGL- </a:t>
            </a:r>
            <a:r>
              <a:rPr lang="en-US" sz="2000" dirty="0">
                <a:solidFill>
                  <a:schemeClr val="bg2"/>
                </a:solidFill>
              </a:rPr>
              <a:t>In Maryland ACOE stopped public notice publications determining one year was reasonable, instructed applicants to obtain a WQC from Maryland, implemented the hard 60-day deadline for a WQC decision for all qualifying projects and required extension requests be submitted from Maryland for ACOE approval. </a:t>
            </a:r>
          </a:p>
          <a:p>
            <a:pPr marL="0" lvl="0" indent="0" algn="l" rtl="0">
              <a:spcBef>
                <a:spcPts val="1200"/>
              </a:spcBef>
              <a:spcAft>
                <a:spcPts val="0"/>
              </a:spcAft>
              <a:buNone/>
            </a:pPr>
            <a:r>
              <a:rPr lang="en-US" sz="2000" dirty="0">
                <a:solidFill>
                  <a:schemeClr val="bg2"/>
                </a:solidFill>
              </a:rPr>
              <a:t>Maryland evaluated its WQC regulations and determined that in order to preserve the timeclock for a state WQC decision, that it needed to immediately implement </a:t>
            </a:r>
            <a:r>
              <a:rPr lang="en-US" sz="2000" b="1" dirty="0">
                <a:solidFill>
                  <a:schemeClr val="bg2"/>
                </a:solidFill>
              </a:rPr>
              <a:t>new</a:t>
            </a:r>
            <a:r>
              <a:rPr lang="en-US" sz="2000" dirty="0">
                <a:solidFill>
                  <a:schemeClr val="bg2"/>
                </a:solidFill>
              </a:rPr>
              <a:t> WQC processing procedures. </a:t>
            </a:r>
          </a:p>
          <a:p>
            <a:endParaRPr lang="en-US" dirty="0"/>
          </a:p>
        </p:txBody>
      </p:sp>
      <p:pic>
        <p:nvPicPr>
          <p:cNvPr id="4" name="Picture 10" descr="Maryland Department of the Environment">
            <a:extLst>
              <a:ext uri="{FF2B5EF4-FFF2-40B4-BE49-F238E27FC236}">
                <a16:creationId xmlns:a16="http://schemas.microsoft.com/office/drawing/2014/main" id="{F99C27B8-A956-4495-A614-E46A8E653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270" y="662940"/>
            <a:ext cx="956370" cy="91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5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0467-71E3-41CF-9C58-C76C96FED62C}"/>
              </a:ext>
            </a:extLst>
          </p:cNvPr>
          <p:cNvSpPr>
            <a:spLocks noGrp="1"/>
          </p:cNvSpPr>
          <p:nvPr>
            <p:ph type="title"/>
          </p:nvPr>
        </p:nvSpPr>
        <p:spPr>
          <a:xfrm>
            <a:off x="517080" y="160021"/>
            <a:ext cx="8222100" cy="767700"/>
          </a:xfrm>
        </p:spPr>
        <p:txBody>
          <a:bodyPr/>
          <a:lstStyle/>
          <a:p>
            <a:pPr algn="ctr"/>
            <a:r>
              <a:rPr lang="en-US" dirty="0"/>
              <a:t>2020 New Rule, Section 401 </a:t>
            </a:r>
          </a:p>
        </p:txBody>
      </p:sp>
      <p:sp>
        <p:nvSpPr>
          <p:cNvPr id="3" name="Text Placeholder 2">
            <a:extLst>
              <a:ext uri="{FF2B5EF4-FFF2-40B4-BE49-F238E27FC236}">
                <a16:creationId xmlns:a16="http://schemas.microsoft.com/office/drawing/2014/main" id="{C99DBC2A-CEF1-47D0-9BB0-F8347BA0AF90}"/>
              </a:ext>
            </a:extLst>
          </p:cNvPr>
          <p:cNvSpPr>
            <a:spLocks noGrp="1"/>
          </p:cNvSpPr>
          <p:nvPr>
            <p:ph type="body" idx="1"/>
          </p:nvPr>
        </p:nvSpPr>
        <p:spPr>
          <a:xfrm>
            <a:off x="471900" y="1919074"/>
            <a:ext cx="8222100" cy="3064405"/>
          </a:xfrm>
        </p:spPr>
        <p:txBody>
          <a:bodyPr>
            <a:normAutofit/>
          </a:bodyPr>
          <a:lstStyle/>
          <a:p>
            <a:pPr marL="0" lvl="0" indent="0" algn="l" rtl="0">
              <a:spcBef>
                <a:spcPts val="1200"/>
              </a:spcBef>
              <a:spcAft>
                <a:spcPts val="0"/>
              </a:spcAft>
              <a:buNone/>
            </a:pPr>
            <a:r>
              <a:rPr lang="en-US" sz="2000" dirty="0">
                <a:solidFill>
                  <a:schemeClr val="bg2"/>
                </a:solidFill>
              </a:rPr>
              <a:t>At about the same time in 2019, EPA was being directed to reevaluate Section 401 (April 2019 E.O. 13868) </a:t>
            </a:r>
          </a:p>
          <a:p>
            <a:pPr marL="0" lvl="0" indent="0" algn="l" rtl="0">
              <a:spcBef>
                <a:spcPts val="1200"/>
              </a:spcBef>
              <a:spcAft>
                <a:spcPts val="0"/>
              </a:spcAft>
              <a:buNone/>
            </a:pPr>
            <a:r>
              <a:rPr lang="en-US" sz="2000" dirty="0">
                <a:solidFill>
                  <a:schemeClr val="bg2"/>
                </a:solidFill>
              </a:rPr>
              <a:t>June 2020  EPA finalized a New Rule, </a:t>
            </a:r>
            <a:r>
              <a:rPr lang="en-US" sz="2000" b="1" dirty="0">
                <a:solidFill>
                  <a:schemeClr val="bg2"/>
                </a:solidFill>
              </a:rPr>
              <a:t>effective September 11, 2020.</a:t>
            </a:r>
            <a:r>
              <a:rPr lang="en-US" sz="2000" dirty="0">
                <a:solidFill>
                  <a:schemeClr val="bg2"/>
                </a:solidFill>
              </a:rPr>
              <a:t>  </a:t>
            </a:r>
          </a:p>
          <a:p>
            <a:pPr marL="0" lvl="0" indent="0" algn="l" rtl="0">
              <a:spcBef>
                <a:spcPts val="1200"/>
              </a:spcBef>
              <a:spcAft>
                <a:spcPts val="1200"/>
              </a:spcAft>
              <a:buNone/>
            </a:pPr>
            <a:r>
              <a:rPr lang="en-US" sz="2000" dirty="0">
                <a:solidFill>
                  <a:schemeClr val="bg2"/>
                </a:solidFill>
              </a:rPr>
              <a:t>Both the 2019 RGL and the 2020 WQC Rule required Maryland to evaluate its WQC process and implement changes. </a:t>
            </a:r>
          </a:p>
          <a:p>
            <a:endParaRPr lang="en-US" dirty="0"/>
          </a:p>
        </p:txBody>
      </p:sp>
      <p:pic>
        <p:nvPicPr>
          <p:cNvPr id="4" name="Picture 10" descr="Maryland Department of the Environment">
            <a:extLst>
              <a:ext uri="{FF2B5EF4-FFF2-40B4-BE49-F238E27FC236}">
                <a16:creationId xmlns:a16="http://schemas.microsoft.com/office/drawing/2014/main" id="{6E7299FA-42AE-4D70-8AB5-33397B3BB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930" y="678180"/>
            <a:ext cx="956370" cy="88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3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71900" y="182465"/>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Maryland’s WQC Requests</a:t>
            </a:r>
            <a:endParaRPr dirty="0"/>
          </a:p>
        </p:txBody>
      </p:sp>
      <p:sp>
        <p:nvSpPr>
          <p:cNvPr id="116" name="Google Shape;116;p21"/>
          <p:cNvSpPr txBox="1">
            <a:spLocks noGrp="1"/>
          </p:cNvSpPr>
          <p:nvPr>
            <p:ph type="body" idx="1"/>
          </p:nvPr>
        </p:nvSpPr>
        <p:spPr>
          <a:xfrm>
            <a:off x="471900" y="1737360"/>
            <a:ext cx="8222100" cy="3406139"/>
          </a:xfrm>
          <a:prstGeom prst="rect">
            <a:avLst/>
          </a:prstGeom>
        </p:spPr>
        <p:txBody>
          <a:bodyPr spcFirstLastPara="1" wrap="square" lIns="91425" tIns="91425" rIns="91425" bIns="91425" anchor="t" anchorCtr="0">
            <a:normAutofit fontScale="92500" lnSpcReduction="20000"/>
          </a:bodyPr>
          <a:lstStyle/>
          <a:p>
            <a:pPr marL="0" lvl="0" indent="0" algn="ctr" rtl="0">
              <a:spcBef>
                <a:spcPts val="1200"/>
              </a:spcBef>
              <a:spcAft>
                <a:spcPts val="1200"/>
              </a:spcAft>
              <a:buNone/>
            </a:pPr>
            <a:r>
              <a:rPr lang="en-US" sz="3000" b="1" u="sng" dirty="0">
                <a:solidFill>
                  <a:schemeClr val="bg2"/>
                </a:solidFill>
              </a:rPr>
              <a:t>4 Important Steps</a:t>
            </a:r>
          </a:p>
          <a:p>
            <a:pPr marL="342900" lvl="0" algn="l" rtl="0">
              <a:spcBef>
                <a:spcPts val="1200"/>
              </a:spcBef>
              <a:spcAft>
                <a:spcPts val="1200"/>
              </a:spcAft>
              <a:buAutoNum type="arabicPeriod"/>
            </a:pPr>
            <a:r>
              <a:rPr lang="en-US" dirty="0">
                <a:solidFill>
                  <a:schemeClr val="bg2"/>
                </a:solidFill>
              </a:rPr>
              <a:t>Determining a WQC is required.</a:t>
            </a:r>
          </a:p>
          <a:p>
            <a:pPr marL="342900" lvl="0" algn="l" rtl="0">
              <a:spcBef>
                <a:spcPts val="1200"/>
              </a:spcBef>
              <a:spcAft>
                <a:spcPts val="1200"/>
              </a:spcAft>
              <a:buAutoNum type="arabicPeriod"/>
            </a:pPr>
            <a:r>
              <a:rPr lang="en-US" dirty="0">
                <a:solidFill>
                  <a:schemeClr val="bg2"/>
                </a:solidFill>
              </a:rPr>
              <a:t>Submit Pre-filing Meeting Request.</a:t>
            </a:r>
          </a:p>
          <a:p>
            <a:pPr marL="342900" lvl="0" algn="l" rtl="0">
              <a:spcBef>
                <a:spcPts val="1200"/>
              </a:spcBef>
              <a:spcAft>
                <a:spcPts val="1200"/>
              </a:spcAft>
              <a:buAutoNum type="arabicPeriod"/>
            </a:pPr>
            <a:r>
              <a:rPr lang="en-US" dirty="0">
                <a:solidFill>
                  <a:schemeClr val="bg2"/>
                </a:solidFill>
              </a:rPr>
              <a:t>Map out the timeclock to a decision.</a:t>
            </a:r>
          </a:p>
          <a:p>
            <a:pPr marL="342900" lvl="0" algn="l" rtl="0">
              <a:spcBef>
                <a:spcPts val="1200"/>
              </a:spcBef>
              <a:spcAft>
                <a:spcPts val="1200"/>
              </a:spcAft>
              <a:buAutoNum type="arabicPeriod"/>
            </a:pPr>
            <a:r>
              <a:rPr lang="en-US" dirty="0">
                <a:solidFill>
                  <a:schemeClr val="bg2"/>
                </a:solidFill>
              </a:rPr>
              <a:t>Submit </a:t>
            </a:r>
            <a:r>
              <a:rPr lang="en-US" u="sng" dirty="0">
                <a:solidFill>
                  <a:schemeClr val="bg2"/>
                </a:solidFill>
              </a:rPr>
              <a:t>in writing </a:t>
            </a:r>
            <a:r>
              <a:rPr lang="en-US" dirty="0">
                <a:solidFill>
                  <a:schemeClr val="bg2"/>
                </a:solidFill>
              </a:rPr>
              <a:t>a WQC request in accordance with Section 401 and COMAR requirements.  </a:t>
            </a:r>
            <a:endParaRPr dirty="0">
              <a:solidFill>
                <a:schemeClr val="bg2"/>
              </a:solidFill>
            </a:endParaRPr>
          </a:p>
        </p:txBody>
      </p:sp>
      <p:pic>
        <p:nvPicPr>
          <p:cNvPr id="4" name="Picture 10" descr="Maryland Department of the Environment">
            <a:extLst>
              <a:ext uri="{FF2B5EF4-FFF2-40B4-BE49-F238E27FC236}">
                <a16:creationId xmlns:a16="http://schemas.microsoft.com/office/drawing/2014/main" id="{320190B3-CCB2-41B6-94A8-0DBC0CCAC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750" y="655320"/>
            <a:ext cx="956370" cy="941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6F83-76E3-4C85-B22F-B1C2A2C10FC3}"/>
              </a:ext>
            </a:extLst>
          </p:cNvPr>
          <p:cNvSpPr>
            <a:spLocks noGrp="1"/>
          </p:cNvSpPr>
          <p:nvPr>
            <p:ph type="title"/>
          </p:nvPr>
        </p:nvSpPr>
        <p:spPr>
          <a:xfrm>
            <a:off x="388080" y="-91440"/>
            <a:ext cx="8222100" cy="1178765"/>
          </a:xfrm>
        </p:spPr>
        <p:txBody>
          <a:bodyPr>
            <a:noAutofit/>
          </a:bodyPr>
          <a:lstStyle/>
          <a:p>
            <a:pPr algn="ctr"/>
            <a:r>
              <a:rPr lang="en-US" sz="2800" dirty="0"/>
              <a:t>HOW DO I KNOW IF MY PROJECT NEEDS AN INDIVIDUAL WQC?</a:t>
            </a:r>
          </a:p>
        </p:txBody>
      </p:sp>
      <p:sp>
        <p:nvSpPr>
          <p:cNvPr id="3" name="Text Placeholder 2">
            <a:extLst>
              <a:ext uri="{FF2B5EF4-FFF2-40B4-BE49-F238E27FC236}">
                <a16:creationId xmlns:a16="http://schemas.microsoft.com/office/drawing/2014/main" id="{6ACBDFE0-9DF7-48F6-88D9-67818048DCA1}"/>
              </a:ext>
            </a:extLst>
          </p:cNvPr>
          <p:cNvSpPr>
            <a:spLocks noGrp="1"/>
          </p:cNvSpPr>
          <p:nvPr>
            <p:ph type="body" idx="1"/>
          </p:nvPr>
        </p:nvSpPr>
        <p:spPr>
          <a:xfrm>
            <a:off x="471900" y="1919074"/>
            <a:ext cx="8222100" cy="3224425"/>
          </a:xfrm>
        </p:spPr>
        <p:txBody>
          <a:bodyPr>
            <a:normAutofit/>
          </a:bodyPr>
          <a:lstStyle/>
          <a:p>
            <a:r>
              <a:rPr lang="en-US" sz="2000" dirty="0">
                <a:solidFill>
                  <a:schemeClr val="bg2"/>
                </a:solidFill>
              </a:rPr>
              <a:t>The federal licensing or permitting agency will advise you if your project requires an Individual WQC from Maryland.</a:t>
            </a:r>
          </a:p>
          <a:p>
            <a:endParaRPr lang="en-US" sz="2000" dirty="0">
              <a:solidFill>
                <a:schemeClr val="bg2"/>
              </a:solidFill>
            </a:endParaRPr>
          </a:p>
          <a:p>
            <a:r>
              <a:rPr lang="en-US" sz="2000" dirty="0">
                <a:solidFill>
                  <a:schemeClr val="bg2"/>
                </a:solidFill>
              </a:rPr>
              <a:t>ACOE will inform you based on how they are categorizing your project activities for a permit.  Except for the Finalized 2021 Nationwide Permits (NWPs), a WQC is already issued for a permittee for the MDSPGP, 2017 NWPs, RGPs that are in effect in Maryland.</a:t>
            </a:r>
          </a:p>
        </p:txBody>
      </p:sp>
      <p:pic>
        <p:nvPicPr>
          <p:cNvPr id="4" name="Picture 10" descr="Maryland Department of the Environment">
            <a:extLst>
              <a:ext uri="{FF2B5EF4-FFF2-40B4-BE49-F238E27FC236}">
                <a16:creationId xmlns:a16="http://schemas.microsoft.com/office/drawing/2014/main" id="{E473529C-416F-4CE3-A0D0-AE757BEC6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470" y="609600"/>
            <a:ext cx="956370" cy="94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00508"/>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86DB3BA6F67C45BDA358160207D703" ma:contentTypeVersion="24" ma:contentTypeDescription="Create a new document." ma:contentTypeScope="" ma:versionID="f7d6ba1c48f4440960759e395d0b297e">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C8E906C-81DB-465F-9D68-99B836175B03}"/>
</file>

<file path=customXml/itemProps2.xml><?xml version="1.0" encoding="utf-8"?>
<ds:datastoreItem xmlns:ds="http://schemas.openxmlformats.org/officeDocument/2006/customXml" ds:itemID="{FD097530-7B1E-4B0D-AED1-2F570F734897}"/>
</file>

<file path=customXml/itemProps3.xml><?xml version="1.0" encoding="utf-8"?>
<ds:datastoreItem xmlns:ds="http://schemas.openxmlformats.org/officeDocument/2006/customXml" ds:itemID="{56E10E2E-FA78-47F7-9A5B-2B74B5961752}"/>
</file>

<file path=docProps/app.xml><?xml version="1.0" encoding="utf-8"?>
<Properties xmlns="http://schemas.openxmlformats.org/officeDocument/2006/extended-properties" xmlns:vt="http://schemas.openxmlformats.org/officeDocument/2006/docPropsVTypes">
  <TotalTime>5629</TotalTime>
  <Words>2482</Words>
  <Application>Microsoft Office PowerPoint</Application>
  <PresentationFormat>On-screen Show (16:9)</PresentationFormat>
  <Paragraphs>127</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Roboto</vt:lpstr>
      <vt:lpstr>Times New Roman</vt:lpstr>
      <vt:lpstr>Material</vt:lpstr>
      <vt:lpstr>             Maryland Department of Environment  </vt:lpstr>
      <vt:lpstr>When is a Section 401 certification required in Maryland? </vt:lpstr>
      <vt:lpstr>How long does Maryland have to make a certification decision? </vt:lpstr>
      <vt:lpstr>2019 ACOE Regional General Letter (RGL)</vt:lpstr>
      <vt:lpstr>ACOE 2019 RGL</vt:lpstr>
      <vt:lpstr>ACOE 2019 RGL</vt:lpstr>
      <vt:lpstr>2020 New Rule, Section 401 </vt:lpstr>
      <vt:lpstr>Maryland’s WQC Requests</vt:lpstr>
      <vt:lpstr>HOW DO I KNOW IF MY PROJECT NEEDS AN INDIVIDUAL WQC?</vt:lpstr>
      <vt:lpstr>2020 Rule: PRE-FILING MEETINGS  </vt:lpstr>
      <vt:lpstr>When does the Section 401 timeclock begin?</vt:lpstr>
      <vt:lpstr>WQC REQUEST KEY ELEMENTS</vt:lpstr>
      <vt:lpstr>2021 Nationwide Permits</vt:lpstr>
      <vt:lpstr>2021 Nationwide Permit WQC Decision</vt:lpstr>
      <vt:lpstr>Public Notice and Hearing Requirements</vt:lpstr>
      <vt:lpstr>Can MDE or a Requestor STOP the timeclock?</vt:lpstr>
      <vt:lpstr>Maryland WQC Conditions</vt:lpstr>
      <vt:lpstr>Condition “New Look”</vt:lpstr>
      <vt:lpstr>Maryland WQC Issuance Requirements </vt:lpstr>
      <vt:lpstr>WQC For Maryland State Programatic General Permit (MDSPGP)</vt:lpstr>
      <vt:lpstr>Nationwide Permits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Water Act, Section 401</dc:title>
  <dc:creator>Wigglesworth Family</dc:creator>
  <cp:lastModifiedBy>WWP</cp:lastModifiedBy>
  <cp:revision>63</cp:revision>
  <dcterms:modified xsi:type="dcterms:W3CDTF">2021-04-27T12:07:46Z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0x010100B286DB3BA6F67C45BDA358160207D703</vt:lpwstr>
  </property>
  <property fmtid="{D5CDD505-2E9C-101B-9397-08002B2CF9AE}" pid="4" name="PublishingRollupImage">
    <vt:lpwstr/>
  </property>
  <property fmtid="{D5CDD505-2E9C-101B-9397-08002B2CF9AE}" pid="5" name="PublishingContactEmail">
    <vt:lpwstr/>
  </property>
  <property fmtid="{D5CDD505-2E9C-101B-9397-08002B2CF9AE}" pid="6" name="PublishingContactPicture">
    <vt:lpwstr/>
  </property>
  <property fmtid="{D5CDD505-2E9C-101B-9397-08002B2CF9AE}" pid="7" name="PublishingContactName">
    <vt:lpwstr/>
  </property>
  <property fmtid="{D5CDD505-2E9C-101B-9397-08002B2CF9AE}" pid="8" name="PublishingPageLayout">
    <vt:lpwstr/>
  </property>
  <property fmtid="{D5CDD505-2E9C-101B-9397-08002B2CF9AE}" pid="9" name="Comments">
    <vt:lpwstr/>
  </property>
  <property fmtid="{D5CDD505-2E9C-101B-9397-08002B2CF9AE}" pid="10" name="Audience">
    <vt:lpwstr/>
  </property>
</Properties>
</file>