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0" r:id="rId3"/>
    <p:sldId id="259" r:id="rId4"/>
    <p:sldId id="262" r:id="rId5"/>
    <p:sldId id="261" r:id="rId6"/>
    <p:sldId id="265" r:id="rId7"/>
    <p:sldId id="263" r:id="rId8"/>
    <p:sldId id="264" r:id="rId9"/>
    <p:sldId id="272" r:id="rId10"/>
    <p:sldId id="268" r:id="rId11"/>
    <p:sldId id="271" r:id="rId12"/>
    <p:sldId id="266" r:id="rId13"/>
    <p:sldId id="269" r:id="rId14"/>
    <p:sldId id="270" r:id="rId1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rowe" initials="mcr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6C48"/>
    <a:srgbClr val="187E5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26" autoAdjust="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F4B42359-BD28-4A8B-A0A0-8140707356AC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57184B4-BCE5-4EBC-A412-E72B8C4D09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5E8D510B-1A07-46B2-86E9-C9A0D48A87FC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F7CCF2B-F683-449B-A9F2-F6962F526A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EF921-1577-4799-89C9-D081E2FD9DD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8912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7CCF2B-F683-449B-A9F2-F6962F526A5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7CCF2B-F683-449B-A9F2-F6962F526A5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200" b="1">
                <a:solidFill>
                  <a:srgbClr val="156C48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MDELogo_Horizontal_GreenTex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199595" y="457201"/>
            <a:ext cx="2744811" cy="1093308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-685800" y="1066800"/>
            <a:ext cx="3733800" cy="0"/>
          </a:xfrm>
          <a:prstGeom prst="line">
            <a:avLst/>
          </a:prstGeom>
          <a:ln w="28575">
            <a:solidFill>
              <a:srgbClr val="187E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6019800" y="1053545"/>
            <a:ext cx="3695700" cy="13255"/>
          </a:xfrm>
          <a:prstGeom prst="line">
            <a:avLst/>
          </a:prstGeom>
          <a:ln w="28575">
            <a:solidFill>
              <a:srgbClr val="187E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0" y="6477000"/>
            <a:ext cx="9448800" cy="0"/>
          </a:xfrm>
          <a:prstGeom prst="line">
            <a:avLst/>
          </a:prstGeom>
          <a:ln w="28575">
            <a:solidFill>
              <a:srgbClr val="187E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9511BC0-DE0C-4474-870B-ED1A0CCEE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9511BC0-DE0C-4474-870B-ED1A0CCEE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7162800" cy="1143000"/>
          </a:xfrm>
        </p:spPr>
        <p:txBody>
          <a:bodyPr>
            <a:normAutofit/>
          </a:bodyPr>
          <a:lstStyle>
            <a:lvl1pPr algn="l">
              <a:defRPr sz="3600" b="0">
                <a:solidFill>
                  <a:srgbClr val="156C48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0" y="3352800"/>
            <a:ext cx="1295400" cy="0"/>
          </a:xfrm>
          <a:prstGeom prst="line">
            <a:avLst/>
          </a:prstGeom>
          <a:ln w="28575">
            <a:solidFill>
              <a:srgbClr val="187E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200" b="1" cap="all">
                <a:solidFill>
                  <a:srgbClr val="156C48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7" name="Picture 6" descr="MDELogo_Symbol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2000" y="2819400"/>
            <a:ext cx="990606" cy="99060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buNone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buNone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352800" cy="105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273050"/>
            <a:ext cx="4648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62200"/>
            <a:ext cx="3352800" cy="3763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8" name="Picture 7" descr="MDELogo_Symbol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524000" y="304800"/>
            <a:ext cx="838206" cy="838206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457200" y="1295400"/>
            <a:ext cx="3352800" cy="0"/>
          </a:xfrm>
          <a:prstGeom prst="line">
            <a:avLst/>
          </a:prstGeom>
          <a:ln w="28575">
            <a:solidFill>
              <a:srgbClr val="187E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716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 descr="MDELogo_Symbol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457200" y="381000"/>
            <a:ext cx="838206" cy="838206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457200" y="1371600"/>
            <a:ext cx="8305800" cy="0"/>
          </a:xfrm>
          <a:prstGeom prst="line">
            <a:avLst/>
          </a:prstGeom>
          <a:ln w="28575">
            <a:solidFill>
              <a:srgbClr val="187E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rgbClr val="156C48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Maryland’s Phase III</a:t>
            </a:r>
            <a:br>
              <a:rPr lang="en-US" dirty="0" smtClean="0"/>
            </a:br>
            <a:r>
              <a:rPr lang="en-US" dirty="0" smtClean="0"/>
              <a:t>Watershed Implementation Plan</a:t>
            </a:r>
            <a:br>
              <a:rPr lang="en-US" dirty="0" smtClean="0"/>
            </a:br>
            <a:r>
              <a:rPr lang="en-US" dirty="0" smtClean="0"/>
              <a:t>for the Chesapeake Bay TMDL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Water Quality Trading Advisory Committee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MDA  Headquarters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March 26, 2018</a:t>
            </a:r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Greg Busch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gregory.busch@maryland.gov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MDE Integrated Water Planning Program</a:t>
            </a:r>
          </a:p>
          <a:p>
            <a:pPr>
              <a:spcBef>
                <a:spcPts val="0"/>
              </a:spcBef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Phase III WIP Gap Analysis - Preview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3276600"/>
            <a:ext cx="425450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76800" y="3276600"/>
            <a:ext cx="1905000" cy="914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781800" y="3276600"/>
            <a:ext cx="1524000" cy="9144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879600" y="2445602"/>
            <a:ext cx="185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Reductions achieved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876800" y="2445603"/>
            <a:ext cx="1892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Planned reductions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781800" y="2445601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Remaining gap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8534400" y="6400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0B95A443-FD2D-42BF-9D6E-2F6636C8BDA1}" type="slidenum">
              <a:rPr lang="en-US" sz="14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10</a:t>
            </a:fld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Right Brace 10"/>
          <p:cNvSpPr/>
          <p:nvPr/>
        </p:nvSpPr>
        <p:spPr>
          <a:xfrm rot="5400000">
            <a:off x="2552700" y="2476500"/>
            <a:ext cx="381000" cy="4114800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Brace 11"/>
          <p:cNvSpPr/>
          <p:nvPr/>
        </p:nvSpPr>
        <p:spPr>
          <a:xfrm rot="5400000">
            <a:off x="5676900" y="3695700"/>
            <a:ext cx="381000" cy="1676400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Brace 12"/>
          <p:cNvSpPr/>
          <p:nvPr/>
        </p:nvSpPr>
        <p:spPr>
          <a:xfrm rot="5400000">
            <a:off x="7353300" y="3848100"/>
            <a:ext cx="381000" cy="1371600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957942" y="48006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Achieved under Phase II WIP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011056" y="4800600"/>
            <a:ext cx="17090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Based on regulations in place and current funding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654798" y="4876800"/>
            <a:ext cx="18034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Gap Analysis:</a:t>
            </a:r>
          </a:p>
          <a:p>
            <a:pPr algn="ctr"/>
            <a:r>
              <a:rPr lang="en-US" dirty="0" smtClean="0"/>
              <a:t>How large?</a:t>
            </a:r>
          </a:p>
          <a:p>
            <a:pPr algn="ctr"/>
            <a:r>
              <a:rPr lang="en-US" dirty="0" smtClean="0"/>
              <a:t>How to achieve?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781800" y="3276600"/>
            <a:ext cx="1524000" cy="9144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accent6">
                    <a:lumMod val="50000"/>
                  </a:schemeClr>
                </a:solidFill>
              </a:rPr>
              <a:t>?</a:t>
            </a:r>
            <a:endParaRPr lang="en-US" sz="5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851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Phase III WIP Planning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848" y="1926992"/>
            <a:ext cx="7832304" cy="4550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534400" y="6400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0B95A443-FD2D-42BF-9D6E-2F6636C8BDA1}" type="slidenum">
              <a:rPr lang="en-US" sz="14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11</a:t>
            </a:fld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III WIP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1200"/>
              </a:spcBef>
            </a:pPr>
            <a:r>
              <a:rPr lang="en-US" dirty="0" smtClean="0"/>
              <a:t>Identify pollution reduction already being done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What can be accomplished by 2025?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Identify any gaps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Strategies to fill any gaps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Funding needs for implementation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Pace of implementation beyond 2025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Account for growth</a:t>
            </a:r>
          </a:p>
          <a:p>
            <a:pPr>
              <a:spcBef>
                <a:spcPts val="1200"/>
              </a:spcBef>
            </a:pPr>
            <a:r>
              <a:rPr lang="en-US" dirty="0" err="1" smtClean="0"/>
              <a:t>Conowingo</a:t>
            </a:r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dirty="0" smtClean="0"/>
              <a:t>Climate change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Local engagement and goals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534400" y="6400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0B95A443-FD2D-42BF-9D6E-2F6636C8BDA1}" type="slidenum">
              <a:rPr lang="en-US" sz="14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12</a:t>
            </a:fld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III WIP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Spring 2018: </a:t>
            </a:r>
            <a:r>
              <a:rPr lang="en-US" dirty="0" smtClean="0"/>
              <a:t>Maryland review Draft Planning Targets</a:t>
            </a:r>
          </a:p>
          <a:p>
            <a:r>
              <a:rPr lang="en-US" b="1" dirty="0" smtClean="0"/>
              <a:t>May-June 2018: </a:t>
            </a:r>
            <a:r>
              <a:rPr lang="en-US" dirty="0" smtClean="0"/>
              <a:t>Five Phase III WIP regional meetings</a:t>
            </a:r>
          </a:p>
          <a:p>
            <a:r>
              <a:rPr lang="en-US" b="1" dirty="0" smtClean="0"/>
              <a:t>Summer 2018: </a:t>
            </a:r>
            <a:r>
              <a:rPr lang="en-US" dirty="0" smtClean="0"/>
              <a:t>Technical webinars</a:t>
            </a:r>
          </a:p>
          <a:p>
            <a:r>
              <a:rPr lang="en-US" b="1" dirty="0" smtClean="0"/>
              <a:t>March 2019: </a:t>
            </a:r>
            <a:r>
              <a:rPr lang="en-US" dirty="0" smtClean="0"/>
              <a:t>Draft WIP complete</a:t>
            </a:r>
          </a:p>
          <a:p>
            <a:r>
              <a:rPr lang="en-US" b="1" dirty="0" smtClean="0"/>
              <a:t>June 2019: </a:t>
            </a:r>
            <a:r>
              <a:rPr lang="en-US" dirty="0" smtClean="0"/>
              <a:t>Final WIP complete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534400" y="6400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0B95A443-FD2D-42BF-9D6E-2F6636C8BDA1}" type="slidenum">
              <a:rPr lang="en-US" sz="14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13</a:t>
            </a:fld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Overall health of Bay continues to improve</a:t>
            </a:r>
          </a:p>
          <a:p>
            <a:r>
              <a:rPr lang="en-US" dirty="0" smtClean="0"/>
              <a:t>2025 targets are achievable, but will require more effort</a:t>
            </a:r>
          </a:p>
          <a:p>
            <a:r>
              <a:rPr lang="en-US" dirty="0" smtClean="0"/>
              <a:t>Conducting gap analysis now</a:t>
            </a:r>
          </a:p>
          <a:p>
            <a:r>
              <a:rPr lang="en-US" dirty="0" smtClean="0"/>
              <a:t>Regional meetings in May and June</a:t>
            </a:r>
          </a:p>
          <a:p>
            <a:r>
              <a:rPr lang="en-US" dirty="0" smtClean="0"/>
              <a:t>More about the Phase III WIP at the next WQTAC meeting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What would you like to hear more about?</a:t>
            </a:r>
          </a:p>
          <a:p>
            <a:r>
              <a:rPr lang="en-US" dirty="0" smtClean="0"/>
              <a:t>WIP Outreach Coordinator: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					</a:t>
            </a:r>
            <a:r>
              <a:rPr lang="en-US" dirty="0" smtClean="0">
                <a:solidFill>
                  <a:srgbClr val="0070C0"/>
                </a:solidFill>
              </a:rPr>
              <a:t>Kathy </a:t>
            </a:r>
            <a:r>
              <a:rPr lang="en-US" dirty="0" err="1" smtClean="0">
                <a:solidFill>
                  <a:srgbClr val="0070C0"/>
                </a:solidFill>
              </a:rPr>
              <a:t>Stecker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						</a:t>
            </a:r>
            <a:r>
              <a:rPr lang="en-US" sz="2400" dirty="0" smtClean="0">
                <a:solidFill>
                  <a:srgbClr val="0070C0"/>
                </a:solidFill>
              </a:rPr>
              <a:t>kathy.stecker@maryland.gov	</a:t>
            </a:r>
            <a:r>
              <a:rPr lang="en-US" dirty="0" smtClean="0">
                <a:solidFill>
                  <a:srgbClr val="0070C0"/>
                </a:solidFill>
              </a:rPr>
              <a:t>				</a:t>
            </a:r>
            <a:r>
              <a:rPr lang="en-US" sz="2400" dirty="0" smtClean="0">
                <a:solidFill>
                  <a:srgbClr val="0070C0"/>
                </a:solidFill>
              </a:rPr>
              <a:t>410-537-3864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34400" y="6400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0B95A443-FD2D-42BF-9D6E-2F6636C8BDA1}" type="slidenum">
              <a:rPr lang="en-US" sz="14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14</a:t>
            </a:fld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Chesapeake Bay TMDL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Established by EPA in 2010</a:t>
            </a:r>
          </a:p>
          <a:p>
            <a:pPr lvl="1"/>
            <a:r>
              <a:rPr lang="en-US" dirty="0" smtClean="0"/>
              <a:t>Load caps for nitrogen, phosphorus and sediment</a:t>
            </a:r>
          </a:p>
          <a:p>
            <a:pPr lvl="1"/>
            <a:r>
              <a:rPr lang="en-US" dirty="0" smtClean="0"/>
              <a:t>Six bay states and DC</a:t>
            </a:r>
          </a:p>
          <a:p>
            <a:r>
              <a:rPr lang="en-US" dirty="0" smtClean="0"/>
              <a:t>Accountability Framework</a:t>
            </a:r>
          </a:p>
          <a:p>
            <a:pPr lvl="1"/>
            <a:r>
              <a:rPr lang="en-US" dirty="0" smtClean="0"/>
              <a:t>Develop Watershed Implementation Plans</a:t>
            </a:r>
          </a:p>
          <a:p>
            <a:pPr lvl="1"/>
            <a:r>
              <a:rPr lang="en-US" dirty="0" smtClean="0"/>
              <a:t>Set two-year milestones</a:t>
            </a:r>
          </a:p>
          <a:p>
            <a:pPr lvl="1"/>
            <a:r>
              <a:rPr lang="en-US" dirty="0" smtClean="0"/>
              <a:t>Monitor progress</a:t>
            </a:r>
          </a:p>
          <a:p>
            <a:pPr lvl="1"/>
            <a:r>
              <a:rPr lang="en-US" dirty="0" smtClean="0"/>
              <a:t>EPA consequences for inadequate progress</a:t>
            </a:r>
          </a:p>
          <a:p>
            <a:r>
              <a:rPr lang="en-US" dirty="0" smtClean="0"/>
              <a:t>Bay TMDL Progress is measured</a:t>
            </a:r>
          </a:p>
          <a:p>
            <a:pPr lvl="1"/>
            <a:r>
              <a:rPr lang="en-US" dirty="0" smtClean="0"/>
              <a:t>Using computer models</a:t>
            </a:r>
          </a:p>
          <a:p>
            <a:pPr lvl="1"/>
            <a:r>
              <a:rPr lang="en-US" dirty="0" smtClean="0"/>
              <a:t>Evaluating milestones</a:t>
            </a:r>
          </a:p>
          <a:p>
            <a:pPr lvl="1"/>
            <a:r>
              <a:rPr lang="en-US" dirty="0" smtClean="0"/>
              <a:t>Assessing water quality data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lvl="1" indent="0">
              <a:buNone/>
            </a:pPr>
            <a:r>
              <a:rPr lang="en-US" i="1" dirty="0" smtClean="0">
                <a:solidFill>
                  <a:srgbClr val="0070C0"/>
                </a:solidFill>
              </a:rPr>
              <a:t>The TMDL is designed to ensure that all pollution control measures needed to fully restore the Bay and its tidal rivers are in place by 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34400" y="6400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0B95A443-FD2D-42BF-9D6E-2F6636C8BDA1}" type="slidenum">
              <a:rPr lang="en-US" sz="14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2</a:t>
            </a:fld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8745" y="3075656"/>
            <a:ext cx="8229600" cy="2286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57200" y="3076575"/>
            <a:ext cx="403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Bay TMDL and 3-Phase Planning Process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182880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2010  </a:t>
            </a:r>
            <a:r>
              <a:rPr lang="en-US" dirty="0" smtClean="0"/>
              <a:t>Chesapeake Bay TMDL established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2724487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General plan with strategies to meet at least 60% by 2017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92465" y="3888999"/>
            <a:ext cx="7701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More detail on strategies, extensive local engagement, local plans and growth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4800600"/>
            <a:ext cx="34925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Detailed plan with local goals to meet 100% by 2025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90600" y="4244178"/>
            <a:ext cx="3657600" cy="224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659747" y="4244178"/>
            <a:ext cx="4024744" cy="2241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48200" y="5448214"/>
            <a:ext cx="4036291" cy="2379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8130313" y="3299616"/>
            <a:ext cx="748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85674" y="4476106"/>
            <a:ext cx="748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2017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130313" y="4476106"/>
            <a:ext cx="748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2025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130313" y="5686166"/>
            <a:ext cx="748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2025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953000" y="5373257"/>
            <a:ext cx="3506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Phase III WIP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96950" y="4163338"/>
            <a:ext cx="3506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Phase II WIP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8745" y="3005290"/>
            <a:ext cx="3506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Phase I WIP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54365" y="4476106"/>
            <a:ext cx="748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2012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72000" y="5657850"/>
            <a:ext cx="748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2017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81000" y="3299616"/>
            <a:ext cx="748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534400" y="6400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0B95A443-FD2D-42BF-9D6E-2F6636C8BDA1}" type="slidenum">
              <a:rPr lang="en-US" sz="14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3</a:t>
            </a:fld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628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Maryland’s Progress: Nitrogen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5181600"/>
            <a:ext cx="1708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1985</a:t>
            </a:r>
          </a:p>
          <a:p>
            <a:pPr algn="ctr"/>
            <a:r>
              <a:rPr lang="en-US" dirty="0" smtClean="0"/>
              <a:t>83.6 M lbs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00400" y="5181600"/>
            <a:ext cx="1708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2017</a:t>
            </a:r>
          </a:p>
          <a:p>
            <a:pPr algn="ctr"/>
            <a:r>
              <a:rPr lang="en-US" dirty="0" smtClean="0"/>
              <a:t>56.0 M lbs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89220" y="5181600"/>
            <a:ext cx="20059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2025 WIP3 Target</a:t>
            </a:r>
          </a:p>
          <a:p>
            <a:pPr algn="ctr"/>
            <a:r>
              <a:rPr lang="en-US" dirty="0" smtClean="0"/>
              <a:t>45.3 M lbs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5943600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70C0"/>
                </a:solidFill>
              </a:rPr>
              <a:t>All numbers are edge-of-tide nitrogen loads based on the Phase 6 Chesapeake Bay Watershed Model</a:t>
            </a:r>
            <a:endParaRPr lang="en-US" sz="1600" i="1" dirty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1828800"/>
            <a:ext cx="14573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2438400"/>
            <a:ext cx="7067550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1524000"/>
            <a:ext cx="4912179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562600" y="1828800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Where did the reductions come from?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534400" y="6400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0B95A443-FD2D-42BF-9D6E-2F6636C8BDA1}" type="slidenum">
              <a:rPr lang="en-US" sz="14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4</a:t>
            </a:fld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Maryland’s Progress:  Phosphorus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5181600"/>
            <a:ext cx="1708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1985</a:t>
            </a:r>
          </a:p>
          <a:p>
            <a:pPr algn="ctr"/>
            <a:r>
              <a:rPr lang="en-US" dirty="0" smtClean="0"/>
              <a:t>7.42 M lbs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00400" y="5181600"/>
            <a:ext cx="1708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2017</a:t>
            </a:r>
          </a:p>
          <a:p>
            <a:pPr algn="ctr"/>
            <a:r>
              <a:rPr lang="en-US" dirty="0" smtClean="0"/>
              <a:t>3.79 M lbs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89220" y="5181600"/>
            <a:ext cx="20059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2025 WIP3 Target</a:t>
            </a:r>
          </a:p>
          <a:p>
            <a:pPr algn="ctr"/>
            <a:r>
              <a:rPr lang="en-US" dirty="0" smtClean="0"/>
              <a:t>3.60 M lbs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5943600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70C0"/>
                </a:solidFill>
              </a:rPr>
              <a:t>All numbers are edge-of-tide phosphorus loads based on the Phase 6 Chesapeake Bay Watershed Model</a:t>
            </a:r>
            <a:endParaRPr lang="en-US" sz="1600" i="1" dirty="0">
              <a:solidFill>
                <a:srgbClr val="0070C0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286000"/>
            <a:ext cx="6735435" cy="2676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524000"/>
            <a:ext cx="4470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486400" y="1905000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Where did the reductions come from?</a:t>
            </a:r>
            <a:endParaRPr lang="en-US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7600" y="1828800"/>
            <a:ext cx="14192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8534400" y="6400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0B95A443-FD2D-42BF-9D6E-2F6636C8BDA1}" type="slidenum">
              <a:rPr lang="en-US" sz="14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5</a:t>
            </a:fld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Developed Sector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Cost effective </a:t>
            </a:r>
            <a:r>
              <a:rPr lang="en-US" b="1" dirty="0" smtClean="0"/>
              <a:t>wastewater</a:t>
            </a:r>
            <a:r>
              <a:rPr lang="en-US" dirty="0" smtClean="0"/>
              <a:t> upgrades already implemented and continuing</a:t>
            </a:r>
          </a:p>
          <a:p>
            <a:pPr lvl="1"/>
            <a:r>
              <a:rPr lang="en-US" dirty="0" smtClean="0"/>
              <a:t>95% of municipal wastewater flow will be upgraded to enhanced nutrient removal technology</a:t>
            </a:r>
          </a:p>
          <a:p>
            <a:r>
              <a:rPr lang="en-US" b="1" dirty="0" err="1" smtClean="0"/>
              <a:t>Stormwater</a:t>
            </a:r>
            <a:r>
              <a:rPr lang="en-US" dirty="0" smtClean="0"/>
              <a:t> focus on water quality improvement</a:t>
            </a:r>
          </a:p>
          <a:p>
            <a:pPr lvl="1"/>
            <a:r>
              <a:rPr lang="en-US" dirty="0" smtClean="0"/>
              <a:t>90% of impervious land covered by NPDES </a:t>
            </a:r>
            <a:r>
              <a:rPr lang="en-US" dirty="0" err="1" smtClean="0"/>
              <a:t>stormwater</a:t>
            </a:r>
            <a:r>
              <a:rPr lang="en-US" dirty="0" smtClean="0"/>
              <a:t> permits</a:t>
            </a:r>
          </a:p>
          <a:p>
            <a:pPr lvl="2"/>
            <a:r>
              <a:rPr lang="en-US" dirty="0" smtClean="0"/>
              <a:t>Retrofit older “untreated” development with </a:t>
            </a:r>
            <a:r>
              <a:rPr lang="en-US" dirty="0" err="1" smtClean="0"/>
              <a:t>stormwater</a:t>
            </a:r>
            <a:r>
              <a:rPr lang="en-US" dirty="0" smtClean="0"/>
              <a:t> controls</a:t>
            </a:r>
          </a:p>
          <a:p>
            <a:pPr lvl="1"/>
            <a:r>
              <a:rPr lang="en-US" dirty="0" smtClean="0"/>
              <a:t>Environmental Site Design for new development</a:t>
            </a:r>
          </a:p>
          <a:p>
            <a:r>
              <a:rPr lang="en-US" dirty="0" smtClean="0"/>
              <a:t>Focus on correcting failing </a:t>
            </a:r>
            <a:r>
              <a:rPr lang="en-US" b="1" dirty="0" smtClean="0"/>
              <a:t>septic systems </a:t>
            </a:r>
            <a:r>
              <a:rPr lang="en-US" dirty="0" smtClean="0"/>
              <a:t>to ensure public health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534400" y="6400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0B95A443-FD2D-42BF-9D6E-2F6636C8BDA1}" type="slidenum">
              <a:rPr lang="en-US" sz="14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6</a:t>
            </a:fld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 New Cleanup Plan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Models have been improved (new Phase 6)</a:t>
            </a:r>
          </a:p>
          <a:p>
            <a:pPr lvl="1"/>
            <a:r>
              <a:rPr lang="en-US" dirty="0" smtClean="0"/>
              <a:t>More monitoring data</a:t>
            </a:r>
          </a:p>
          <a:p>
            <a:pPr lvl="1"/>
            <a:r>
              <a:rPr lang="en-US" dirty="0" smtClean="0"/>
              <a:t>Improved land cover</a:t>
            </a:r>
          </a:p>
          <a:p>
            <a:pPr lvl="1"/>
            <a:r>
              <a:rPr lang="en-US" dirty="0" err="1" smtClean="0"/>
              <a:t>Conowingo</a:t>
            </a:r>
            <a:endParaRPr lang="en-US" dirty="0" smtClean="0"/>
          </a:p>
          <a:p>
            <a:pPr lvl="1"/>
            <a:r>
              <a:rPr lang="en-US" dirty="0" smtClean="0"/>
              <a:t>Updated BMP efficiencies</a:t>
            </a:r>
          </a:p>
          <a:p>
            <a:r>
              <a:rPr lang="en-US" dirty="0" smtClean="0"/>
              <a:t>Updated models approved December 2017</a:t>
            </a:r>
          </a:p>
          <a:p>
            <a:r>
              <a:rPr lang="en-US" dirty="0" smtClean="0"/>
              <a:t>Approve new state planning targets in May 2018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534400" y="6400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0B95A443-FD2D-42BF-9D6E-2F6636C8BDA1}" type="slidenum">
              <a:rPr lang="en-US" sz="14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7</a:t>
            </a:fld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Reaching our 2025 targets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Overall health of Bay continues to improve</a:t>
            </a:r>
          </a:p>
          <a:p>
            <a:r>
              <a:rPr lang="en-US" dirty="0" smtClean="0"/>
              <a:t>Robust Funding Programs (BRF, Trust Fund, </a:t>
            </a:r>
            <a:r>
              <a:rPr lang="en-US" dirty="0" err="1" smtClean="0"/>
              <a:t>Stormwater</a:t>
            </a:r>
            <a:r>
              <a:rPr lang="en-US" dirty="0" smtClean="0"/>
              <a:t>, MACS)</a:t>
            </a:r>
          </a:p>
          <a:p>
            <a:r>
              <a:rPr lang="en-US" dirty="0" smtClean="0"/>
              <a:t>Wastewater &amp; agriculture have taken significant pollution reduction actions</a:t>
            </a:r>
          </a:p>
          <a:p>
            <a:r>
              <a:rPr lang="en-US" dirty="0" smtClean="0"/>
              <a:t>Reductions in air source contributions</a:t>
            </a:r>
          </a:p>
          <a:p>
            <a:r>
              <a:rPr lang="en-US" dirty="0" smtClean="0"/>
              <a:t>Next generation </a:t>
            </a:r>
            <a:r>
              <a:rPr lang="en-US" dirty="0" err="1" smtClean="0"/>
              <a:t>stormwater</a:t>
            </a:r>
            <a:r>
              <a:rPr lang="en-US" dirty="0" smtClean="0"/>
              <a:t> permits</a:t>
            </a:r>
          </a:p>
          <a:p>
            <a:r>
              <a:rPr lang="en-US" dirty="0" smtClean="0"/>
              <a:t>Trading program </a:t>
            </a:r>
          </a:p>
          <a:p>
            <a:r>
              <a:rPr lang="en-US" dirty="0" smtClean="0"/>
              <a:t>2025 targets will be require additional effort from Maryland</a:t>
            </a:r>
          </a:p>
          <a:p>
            <a:r>
              <a:rPr lang="en-US" i="1" dirty="0" smtClean="0"/>
              <a:t>All states in Bay watershed must do their part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534400" y="6400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0B95A443-FD2D-42BF-9D6E-2F6636C8BDA1}" type="slidenum">
              <a:rPr lang="en-US" sz="14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8</a:t>
            </a:fld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Blocks of Phase III WIP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WIP Phase II </a:t>
            </a:r>
          </a:p>
          <a:p>
            <a:pPr lvl="1"/>
            <a:r>
              <a:rPr lang="en-US" dirty="0" smtClean="0"/>
              <a:t>County plans</a:t>
            </a:r>
          </a:p>
          <a:p>
            <a:pPr lvl="1"/>
            <a:r>
              <a:rPr lang="en-US" dirty="0" smtClean="0"/>
              <a:t>Soil conservation district implementation strategies</a:t>
            </a:r>
          </a:p>
          <a:p>
            <a:r>
              <a:rPr lang="en-US" dirty="0" smtClean="0"/>
              <a:t>Wastewater permits</a:t>
            </a:r>
          </a:p>
          <a:p>
            <a:r>
              <a:rPr lang="en-US" dirty="0" smtClean="0"/>
              <a:t>MS4</a:t>
            </a:r>
          </a:p>
          <a:p>
            <a:pPr lvl="1"/>
            <a:r>
              <a:rPr lang="en-US" dirty="0" smtClean="0"/>
              <a:t>Financial Assurance Plans</a:t>
            </a:r>
          </a:p>
          <a:p>
            <a:pPr lvl="1"/>
            <a:r>
              <a:rPr lang="en-US" dirty="0" smtClean="0"/>
              <a:t>TMDL Implementation Plans</a:t>
            </a:r>
          </a:p>
          <a:p>
            <a:r>
              <a:rPr lang="en-US" dirty="0" smtClean="0"/>
              <a:t>Funding</a:t>
            </a:r>
          </a:p>
          <a:p>
            <a:pPr lvl="1"/>
            <a:r>
              <a:rPr lang="en-US" dirty="0" smtClean="0"/>
              <a:t>BRF, Trust Fund, </a:t>
            </a:r>
            <a:r>
              <a:rPr lang="en-US" dirty="0" err="1" smtClean="0"/>
              <a:t>stormwater</a:t>
            </a:r>
            <a:r>
              <a:rPr lang="en-US" dirty="0" smtClean="0"/>
              <a:t>, MACS</a:t>
            </a:r>
          </a:p>
          <a:p>
            <a:pPr lvl="1"/>
            <a:r>
              <a:rPr lang="en-US" dirty="0" smtClean="0"/>
              <a:t>2015 UMD EFC Report</a:t>
            </a:r>
          </a:p>
          <a:p>
            <a:pPr lvl="2"/>
            <a:r>
              <a:rPr lang="en-US" dirty="0" smtClean="0"/>
              <a:t>MD Chesapeake Bay Restoration Financing Strategy </a:t>
            </a:r>
          </a:p>
          <a:p>
            <a:r>
              <a:rPr lang="en-US" dirty="0" smtClean="0"/>
              <a:t>Water quality trading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7F8AF9CC5AA9478F1F957F30FA7004" ma:contentTypeVersion="12" ma:contentTypeDescription="Create a new document." ma:contentTypeScope="" ma:versionID="16f124e63c99975d05468cb4cc57629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0f1c3a5fe40b69cf375f6490498fc6a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CEB72E7-AE19-423B-9612-001A67B49DC0}"/>
</file>

<file path=customXml/itemProps2.xml><?xml version="1.0" encoding="utf-8"?>
<ds:datastoreItem xmlns:ds="http://schemas.openxmlformats.org/officeDocument/2006/customXml" ds:itemID="{42764712-9327-4361-880F-46E10795B602}"/>
</file>

<file path=customXml/itemProps3.xml><?xml version="1.0" encoding="utf-8"?>
<ds:datastoreItem xmlns:ds="http://schemas.openxmlformats.org/officeDocument/2006/customXml" ds:itemID="{350711C9-E437-4610-873C-F516C1CC858A}"/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647</Words>
  <Application>Microsoft Office PowerPoint</Application>
  <PresentationFormat>On-screen Show (4:3)</PresentationFormat>
  <Paragraphs>147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Maryland’s Phase III Watershed Implementation Plan for the Chesapeake Bay TMDL</vt:lpstr>
      <vt:lpstr>Chesapeake Bay TMDL Basics</vt:lpstr>
      <vt:lpstr>Bay TMDL and 3-Phase Planning Process</vt:lpstr>
      <vt:lpstr>Maryland’s Progress: Nitrogen</vt:lpstr>
      <vt:lpstr>Maryland’s Progress:  Phosphorus</vt:lpstr>
      <vt:lpstr>Developed Sector Highlights</vt:lpstr>
      <vt:lpstr>Why a New Cleanup Plan Now?</vt:lpstr>
      <vt:lpstr>Reaching our 2025 targets</vt:lpstr>
      <vt:lpstr>Building Blocks of Phase III WIP</vt:lpstr>
      <vt:lpstr>Phase III WIP Gap Analysis - Preview</vt:lpstr>
      <vt:lpstr>Phase III WIP Planning</vt:lpstr>
      <vt:lpstr>Phase III WIP Considerations</vt:lpstr>
      <vt:lpstr>Phase III WIP Schedule</vt:lpstr>
      <vt:lpstr>Conclusions</vt:lpstr>
    </vt:vector>
  </TitlesOfParts>
  <Company>MDE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</dc:creator>
  <cp:lastModifiedBy>ML</cp:lastModifiedBy>
  <cp:revision>33</cp:revision>
  <dcterms:created xsi:type="dcterms:W3CDTF">2016-02-09T19:50:36Z</dcterms:created>
  <dcterms:modified xsi:type="dcterms:W3CDTF">2018-03-29T19:17:39Z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0x010100807F8AF9CC5AA9478F1F957F30FA7004</vt:lpwstr>
  </property>
</Properties>
</file>