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295" r:id="rId4"/>
    <p:sldId id="297" r:id="rId5"/>
    <p:sldId id="294" r:id="rId6"/>
    <p:sldId id="298" r:id="rId7"/>
    <p:sldId id="300" r:id="rId8"/>
    <p:sldId id="275" r:id="rId9"/>
    <p:sldId id="278" r:id="rId10"/>
    <p:sldId id="279" r:id="rId11"/>
    <p:sldId id="276" r:id="rId12"/>
    <p:sldId id="280" r:id="rId13"/>
    <p:sldId id="283" r:id="rId14"/>
    <p:sldId id="284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C7F"/>
    <a:srgbClr val="E1DD85"/>
    <a:srgbClr val="5EFF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51" autoAdjust="0"/>
  </p:normalViewPr>
  <p:slideViewPr>
    <p:cSldViewPr snapToGrid="0" snapToObjects="1">
      <p:cViewPr>
        <p:scale>
          <a:sx n="100" d="100"/>
          <a:sy n="100" d="100"/>
        </p:scale>
        <p:origin x="-28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36A03-8486-7A4F-8495-E84EB8183C6A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A8C1A-ED24-4E4C-AFD2-603E194FA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46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149C7-B7C9-A840-AF52-1A335C042FBA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05A5-D827-2249-9070-A73D46C01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7737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05A5-D827-2249-9070-A73D46C010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</a:t>
            </a:r>
            <a:r>
              <a:rPr lang="en-US" baseline="0" dirty="0" smtClean="0"/>
              <a:t> Issue: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We are talking about reducing “existing “ loads via a restoration provision in an MS4 permit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We are talking about MS4 permits complying with applicable water quality standards.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05A5-D827-2249-9070-A73D46C010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</a:t>
            </a:r>
            <a:r>
              <a:rPr lang="en-US" baseline="0" dirty="0" smtClean="0"/>
              <a:t> progress being made fast enough?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05A5-D827-2249-9070-A73D46C010E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Restoration plans include estimated deadlines for addressing local WLAs.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05A5-D827-2249-9070-A73D46C010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issue of making progress fast enough</a:t>
            </a:r>
            <a:r>
              <a:rPr lang="en-US" baseline="0" dirty="0" smtClean="0"/>
              <a:t> depends on the allocation of limited resources and is a matter of priorities.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2025 Bay restoration</a:t>
            </a:r>
            <a:r>
              <a:rPr lang="en-US" dirty="0" smtClean="0"/>
              <a:t> priority </a:t>
            </a:r>
            <a:r>
              <a:rPr lang="en-US" baseline="0" dirty="0" smtClean="0"/>
              <a:t>is a significant factor in weighing the priorities.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05A5-D827-2249-9070-A73D46C010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10/10 policy is, in part, a proposal about striking a balance between local</a:t>
            </a:r>
            <a:r>
              <a:rPr lang="en-US" baseline="0" dirty="0" smtClean="0"/>
              <a:t> WQ and Bay WQ.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05A5-D827-2249-9070-A73D46C010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Simplicity:</a:t>
            </a:r>
            <a:r>
              <a:rPr lang="en-US" baseline="0" dirty="0" smtClean="0"/>
              <a:t>  Given the priority of meeting the Bay WLA by 2025, focusing the first 10% on local WQ should suffice to meet the local WQ objective particularly given that roughly 90% of the expenditures will be implemented locally.  Prioritizing the purchase credits locally should be viewed as desirable, but non-mandatory, enhancement. This will simplify the complexity of the policy and increase the likelihood of a viable trading market.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05A5-D827-2249-9070-A73D46C010E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085-3012-804B-B480-A679E2D4704A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99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E027-B887-8D41-860D-D6A918E123CB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63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A896-9008-C043-8E83-2C6A72300481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48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1DF6-B7F1-474D-A870-CB9ADEE4A2A6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53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0F1A-BD6C-4C4A-90D9-ED62D465A597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09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DF0A-5C7F-274A-9809-3A208E22EC28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65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D057-79AC-834A-8991-0797BC41D690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68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26AB-C469-544D-94A3-F8C41006C4CF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88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1D59-8561-E34A-B5D2-86DD59353E03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2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3573-230E-F842-9AE7-EE9C7CD8846C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5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4DD3-DB96-7F4C-9C75-B0F3EDE5D7D2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3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60F5-153C-0545-8F57-3C4CF26B4A2B}" type="datetime1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4EB2-DF96-544E-87EA-92F7BDD30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58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646134"/>
            <a:ext cx="8602133" cy="23362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 Water Quality:</a:t>
            </a:r>
            <a:br>
              <a:rPr lang="en-US" sz="3600" dirty="0" smtClean="0"/>
            </a:br>
            <a:r>
              <a:rPr lang="en-US" sz="3600" dirty="0" smtClean="0"/>
              <a:t>Trading to Meet the MS4 Responsibility </a:t>
            </a:r>
            <a:br>
              <a:rPr lang="en-US" sz="3600" dirty="0" smtClean="0"/>
            </a:br>
            <a:r>
              <a:rPr lang="en-US" sz="3600" dirty="0" smtClean="0"/>
              <a:t>for</a:t>
            </a:r>
            <a:r>
              <a:rPr lang="en-US" sz="3600" dirty="0"/>
              <a:t> </a:t>
            </a:r>
            <a:r>
              <a:rPr lang="en-US" sz="3600" dirty="0" smtClean="0"/>
              <a:t>Nutrient </a:t>
            </a:r>
            <a:r>
              <a:rPr lang="en-US" sz="3600" dirty="0"/>
              <a:t>&amp; </a:t>
            </a:r>
            <a:r>
              <a:rPr lang="en-US" sz="3600" dirty="0" smtClean="0"/>
              <a:t>Sediment Reductions</a:t>
            </a:r>
            <a:r>
              <a:rPr lang="en-US" sz="3600" dirty="0"/>
              <a:t> </a:t>
            </a:r>
            <a:r>
              <a:rPr lang="en-US" sz="3600" dirty="0" smtClean="0"/>
              <a:t>to </a:t>
            </a:r>
            <a:br>
              <a:rPr lang="en-US" sz="3600" dirty="0" smtClean="0"/>
            </a:br>
            <a:r>
              <a:rPr lang="en-US" sz="3600" dirty="0" smtClean="0"/>
              <a:t>the Chesapeake Bay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3879067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Presentation to</a:t>
            </a:r>
          </a:p>
          <a:p>
            <a:r>
              <a:rPr lang="en-US" sz="2800" dirty="0" smtClean="0"/>
              <a:t>Maryland’s Trading Advisory Committee</a:t>
            </a:r>
          </a:p>
          <a:p>
            <a:r>
              <a:rPr lang="en-US" sz="2800" dirty="0" smtClean="0"/>
              <a:t>March 21, 2016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8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Glass/>
                    </a14:imgEffect>
                  </a14:imgLayer>
                </a14:imgProps>
              </a:ext>
            </a:extLst>
          </a:blip>
          <a:srcRect l="11067" t="37674" r="21904" b="38021"/>
          <a:stretch/>
        </p:blipFill>
        <p:spPr>
          <a:xfrm>
            <a:off x="0" y="4030134"/>
            <a:ext cx="9144000" cy="2827866"/>
          </a:xfrm>
          <a:prstGeom prst="rect">
            <a:avLst/>
          </a:prstGeom>
          <a:effectLst>
            <a:glow rad="101600">
              <a:srgbClr val="CCFFCC">
                <a:alpha val="75000"/>
              </a:srgbClr>
            </a:glow>
            <a:softEdge rad="190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45785"/>
          </a:xfrm>
        </p:spPr>
        <p:txBody>
          <a:bodyPr>
            <a:normAutofit/>
          </a:bodyPr>
          <a:lstStyle/>
          <a:p>
            <a:r>
              <a:rPr lang="en-US" dirty="0" smtClean="0"/>
              <a:t>Ensuring Pace Toward MS4 WLAs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3619"/>
            <a:ext cx="8365067" cy="375637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i="1" dirty="0" smtClean="0"/>
              <a:t>"the permit requires that the County submit restoration plans and a final date for meeting </a:t>
            </a:r>
            <a:r>
              <a:rPr lang="en-US" i="1" dirty="0" err="1" smtClean="0"/>
              <a:t>stormwater</a:t>
            </a:r>
            <a:r>
              <a:rPr lang="en-US" i="1" dirty="0" smtClean="0"/>
              <a:t> WLAs approved by EPA."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/>
              <a:t>(Phase </a:t>
            </a:r>
            <a:r>
              <a:rPr lang="en-US" sz="1600" dirty="0"/>
              <a:t>I MS4 final determination language)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z="1400" b="1" smtClean="0">
                <a:solidFill>
                  <a:schemeClr val="tx1"/>
                </a:solidFill>
              </a:rPr>
              <a:pPr/>
              <a:t>10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6028" y="4920738"/>
            <a:ext cx="60719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tx2">
                      <a:lumMod val="40000"/>
                      <a:lumOff val="60000"/>
                      <a:alpha val="41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Question of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tx2">
                      <a:lumMod val="40000"/>
                      <a:lumOff val="60000"/>
                      <a:alpha val="41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tx2">
                    <a:lumMod val="40000"/>
                    <a:lumOff val="60000"/>
                    <a:alpha val="41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0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plar-Island-marsh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Glass scaling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49"/>
          <a:stretch/>
        </p:blipFill>
        <p:spPr>
          <a:xfrm>
            <a:off x="0" y="3826933"/>
            <a:ext cx="9144000" cy="3107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Pace of Progress Towards MS4 WLAs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265571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i="1" dirty="0" smtClean="0"/>
              <a:t>TMDLs </a:t>
            </a:r>
            <a:r>
              <a:rPr lang="en-US" i="1" dirty="0"/>
              <a:t>generally do not include deadlines for </a:t>
            </a:r>
            <a:r>
              <a:rPr lang="en-US" i="1" dirty="0" smtClean="0"/>
              <a:t>meeting respective </a:t>
            </a:r>
            <a:r>
              <a:rPr lang="en-US" i="1" dirty="0"/>
              <a:t>WLAs. One exception to this rule is the Chesapeake Bay TMDL, </a:t>
            </a:r>
            <a:r>
              <a:rPr lang="en-US" i="1" dirty="0" smtClean="0"/>
              <a:t>which… </a:t>
            </a:r>
            <a:r>
              <a:rPr lang="en-US" i="1" dirty="0"/>
              <a:t>must be met by 2025</a:t>
            </a:r>
            <a:r>
              <a:rPr lang="en-US" i="1" dirty="0" smtClean="0"/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(Phase I MS4 final determination language)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z="1400" b="1" smtClean="0">
                <a:solidFill>
                  <a:schemeClr val="bg1"/>
                </a:solidFill>
              </a:rPr>
              <a:pPr/>
              <a:t>11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4798" y="5123934"/>
            <a:ext cx="74421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tx2">
                      <a:lumMod val="40000"/>
                      <a:lumOff val="6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Question of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tx2">
                      <a:lumMod val="40000"/>
                      <a:lumOff val="6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Priorities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tx2">
                    <a:lumMod val="40000"/>
                    <a:lumOff val="60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Glass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131733"/>
            <a:ext cx="9144000" cy="2726267"/>
          </a:xfrm>
          <a:prstGeom prst="rect">
            <a:avLst/>
          </a:prstGeom>
          <a:effectLst>
            <a:glow rad="101600">
              <a:schemeClr val="accent6">
                <a:lumMod val="40000"/>
                <a:lumOff val="60000"/>
                <a:alpha val="75000"/>
              </a:schemeClr>
            </a:glow>
            <a:softEdge rad="190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45785"/>
          </a:xfrm>
        </p:spPr>
        <p:txBody>
          <a:bodyPr>
            <a:normAutofit/>
          </a:bodyPr>
          <a:lstStyle/>
          <a:p>
            <a:r>
              <a:rPr lang="en-US" dirty="0" smtClean="0"/>
              <a:t>Balancing Pace Toward MS4 WLAs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021"/>
            <a:ext cx="8229600" cy="267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Trading Manual Proposal: </a:t>
            </a:r>
          </a:p>
          <a:p>
            <a:pPr marL="0" indent="0">
              <a:buNone/>
            </a:pPr>
            <a:r>
              <a:rPr lang="en-US" i="1" dirty="0" smtClean="0"/>
              <a:t>Credits </a:t>
            </a:r>
            <a:r>
              <a:rPr lang="en-US" i="1" dirty="0"/>
              <a:t>can be acquired at any time during the permit term to </a:t>
            </a:r>
            <a:r>
              <a:rPr lang="en-US" i="1" dirty="0" smtClean="0"/>
              <a:t>meet </a:t>
            </a:r>
            <a:r>
              <a:rPr lang="en-US" i="1" dirty="0"/>
              <a:t>up </a:t>
            </a:r>
            <a:r>
              <a:rPr lang="en-US" i="1" dirty="0" smtClean="0"/>
              <a:t>to 10 Percent [half] of </a:t>
            </a:r>
            <a:r>
              <a:rPr lang="en-US" i="1" dirty="0"/>
              <a:t>the MS4 jurisdiction's </a:t>
            </a:r>
            <a:r>
              <a:rPr lang="en-US" i="1" dirty="0" smtClean="0"/>
              <a:t>[20%] restoration requirement. </a:t>
            </a:r>
            <a:r>
              <a:rPr lang="en-US" sz="1800" dirty="0"/>
              <a:t>(Draft Maryland Trading Manual 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270" y="4920738"/>
            <a:ext cx="70814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6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Question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6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Balance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accent6">
                    <a:lumMod val="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45785"/>
          </a:xfrm>
        </p:spPr>
        <p:txBody>
          <a:bodyPr>
            <a:normAutofit/>
          </a:bodyPr>
          <a:lstStyle/>
          <a:p>
            <a:r>
              <a:rPr lang="en-US" dirty="0" smtClean="0"/>
              <a:t>Balancing Pace Toward MS4 WLAs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021"/>
            <a:ext cx="8229600" cy="35881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First 10% SW restoration ensures progress toward local WQ.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Second 10% via trading is primarily for Bay WQ, but prioritizes purchase of local credits.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About 90% of expenditures will be for the first 10% due to higher cost per pound reduced.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227" b="57403"/>
          <a:stretch/>
        </p:blipFill>
        <p:spPr>
          <a:xfrm>
            <a:off x="0" y="4555069"/>
            <a:ext cx="9144000" cy="23262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b="1" smtClean="0">
                <a:solidFill>
                  <a:schemeClr val="tx1"/>
                </a:solidFill>
              </a:rPr>
              <a:pPr/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7879" y="5056202"/>
            <a:ext cx="76482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tx2">
                      <a:lumMod val="40000"/>
                      <a:lumOff val="60000"/>
                      <a:alpha val="28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Question of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tx2">
                      <a:lumMod val="40000"/>
                      <a:lumOff val="60000"/>
                      <a:alpha val="28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Simplicity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tx2">
                    <a:lumMod val="40000"/>
                    <a:lumOff val="60000"/>
                    <a:alpha val="28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4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5"/>
            <a:ext cx="8229600" cy="845785"/>
          </a:xfrm>
        </p:spPr>
        <p:txBody>
          <a:bodyPr>
            <a:normAutofit/>
          </a:bodyPr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293"/>
            <a:ext cx="8229600" cy="449720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MS4s address multiple local and Bay WLAs.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Local WQ: </a:t>
            </a:r>
            <a:r>
              <a:rPr lang="en-US" sz="2800" dirty="0" smtClean="0"/>
              <a:t>Local WQ requirements are met when sufficient progress is made towards all WLAs during a permit period. 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Pace: </a:t>
            </a:r>
            <a:r>
              <a:rPr lang="en-US" sz="2800" dirty="0" smtClean="0"/>
              <a:t>The pace of progress must be balanced among local and Bay WLAs.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Priorities: </a:t>
            </a:r>
            <a:r>
              <a:rPr lang="en-US" sz="2800" dirty="0" smtClean="0"/>
              <a:t>Only Bay WLAs have a firm 2025 deadline.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Balance:</a:t>
            </a:r>
            <a:r>
              <a:rPr lang="en-US" sz="2800" dirty="0" smtClean="0"/>
              <a:t> The 10/10 policy is the proposed balance.</a:t>
            </a:r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3900" y="6356350"/>
            <a:ext cx="342900" cy="365125"/>
          </a:xfrm>
        </p:spPr>
        <p:txBody>
          <a:bodyPr/>
          <a:lstStyle/>
          <a:p>
            <a:fld id="{6FF24EB2-DF96-544E-87EA-92F7BDD3084D}" type="slidenum">
              <a:rPr lang="en-US" b="1" smtClean="0">
                <a:solidFill>
                  <a:schemeClr val="tx1"/>
                </a:solidFill>
              </a:rPr>
              <a:pPr/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b="1" smtClean="0">
                <a:solidFill>
                  <a:schemeClr val="tx1"/>
                </a:solidFill>
              </a:rPr>
              <a:pPr/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868362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6" name="Picture 5" descr="sunset_at_chincoteague_national_wildlife_refuge-maryland-coastal-bay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79" y="1104900"/>
            <a:ext cx="917407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10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5"/>
            <a:ext cx="8229600" cy="845785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1092"/>
            <a:ext cx="8229600" cy="540525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MS4s address multiple local and Bay WLAs.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Local WQ: </a:t>
            </a:r>
            <a:r>
              <a:rPr lang="en-US" sz="2800" dirty="0" smtClean="0"/>
              <a:t>Local WQ requirements are met when sufficient progress is made towards all WLAs during a permit period. 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Pace: </a:t>
            </a:r>
            <a:r>
              <a:rPr lang="en-US" sz="2800" dirty="0" smtClean="0"/>
              <a:t>The pace of progress must be balanced among local and Bay WLAs.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Priorities: </a:t>
            </a:r>
            <a:r>
              <a:rPr lang="en-US" sz="2800" dirty="0" smtClean="0"/>
              <a:t>Only Bay WLAs have a firm 2025 deadline.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Balance:</a:t>
            </a:r>
            <a:r>
              <a:rPr lang="en-US" sz="2800" dirty="0" smtClean="0"/>
              <a:t> The 10/10 policy in the Trading Manual is the proposed balance.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3900" y="6356350"/>
            <a:ext cx="342900" cy="365125"/>
          </a:xfrm>
        </p:spPr>
        <p:txBody>
          <a:bodyPr/>
          <a:lstStyle/>
          <a:p>
            <a:fld id="{6FF24EB2-DF96-544E-87EA-92F7BDD3084D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4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ass scaling="61"/>
                    </a14:imgEffect>
                  </a14:imgLayer>
                </a14:imgProps>
              </a:ext>
            </a:extLst>
          </a:blip>
          <a:srcRect t="25293" b="39735"/>
          <a:stretch/>
        </p:blipFill>
        <p:spPr>
          <a:xfrm>
            <a:off x="0" y="5257798"/>
            <a:ext cx="9144000" cy="1600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257799"/>
            <a:ext cx="9144000" cy="160020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tx2">
                      <a:lumMod val="40000"/>
                      <a:lumOff val="60000"/>
                      <a:alpha val="53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Question of Scale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tx2">
                    <a:lumMod val="40000"/>
                    <a:lumOff val="60000"/>
                    <a:alpha val="53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7"/>
            <a:ext cx="8348133" cy="538163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Waters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3430"/>
            <a:ext cx="8229600" cy="42643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Defined at the scale managed under the Section 303 of the Clean Water Act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Same scale used to: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Set Water Quality Standards (WQS)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Assess Attainment of WQS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List Impairments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Set Waste Load Allocations (WLAs) under a TMDL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Grouped by Tidal and Non-Tidal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5774" y="6356350"/>
            <a:ext cx="581025" cy="365125"/>
          </a:xfrm>
        </p:spPr>
        <p:txBody>
          <a:bodyPr/>
          <a:lstStyle/>
          <a:p>
            <a:fld id="{6FF24EB2-DF96-544E-87EA-92F7BDD3084D}" type="slidenum">
              <a:rPr lang="en-US" sz="1400" b="1" smtClean="0">
                <a:solidFill>
                  <a:schemeClr val="bg1"/>
                </a:solidFill>
              </a:rPr>
              <a:pPr/>
              <a:t>3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9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DD8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 l="19994" t="19713" r="61348" b="16730"/>
          <a:stretch>
            <a:fillRect/>
          </a:stretch>
        </p:blipFill>
        <p:spPr bwMode="auto">
          <a:xfrm>
            <a:off x="2075980" y="705558"/>
            <a:ext cx="4477219" cy="61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804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Tidal River Segments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z="1400" smtClean="0">
                <a:solidFill>
                  <a:schemeClr val="tx1"/>
                </a:solidFill>
              </a:rPr>
              <a:pPr/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7161" y="1033946"/>
            <a:ext cx="1796517" cy="1015663"/>
          </a:xfrm>
          <a:prstGeom prst="rect">
            <a:avLst/>
          </a:prstGeom>
          <a:solidFill>
            <a:srgbClr val="E7CC7F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Local</a:t>
            </a:r>
            <a:r>
              <a:rPr lang="en-US" sz="2000" b="1" dirty="0" smtClean="0"/>
              <a:t>: </a:t>
            </a:r>
          </a:p>
          <a:p>
            <a:r>
              <a:rPr lang="en-US" sz="2000" b="1" dirty="0" smtClean="0"/>
              <a:t>Western Shore</a:t>
            </a:r>
          </a:p>
          <a:p>
            <a:r>
              <a:rPr lang="en-US" sz="2000" b="1" dirty="0" smtClean="0"/>
              <a:t>Tidal Segments</a:t>
            </a:r>
            <a:endParaRPr lang="en-US" sz="2000" b="1" dirty="0"/>
          </a:p>
        </p:txBody>
      </p:sp>
      <p:grpSp>
        <p:nvGrpSpPr>
          <p:cNvPr id="64" name="Group 63"/>
          <p:cNvGrpSpPr/>
          <p:nvPr/>
        </p:nvGrpSpPr>
        <p:grpSpPr>
          <a:xfrm>
            <a:off x="2388815" y="987780"/>
            <a:ext cx="6317035" cy="4980131"/>
            <a:chOff x="2388815" y="987780"/>
            <a:chExt cx="6317035" cy="4980131"/>
          </a:xfrm>
        </p:grpSpPr>
        <p:sp>
          <p:nvSpPr>
            <p:cNvPr id="25" name="TextBox 24"/>
            <p:cNvSpPr txBox="1"/>
            <p:nvPr/>
          </p:nvSpPr>
          <p:spPr>
            <a:xfrm>
              <a:off x="2833678" y="2931666"/>
              <a:ext cx="1026055" cy="369332"/>
            </a:xfrm>
            <a:prstGeom prst="rect">
              <a:avLst/>
            </a:prstGeom>
            <a:solidFill>
              <a:srgbClr val="E1DD85">
                <a:alpha val="51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Magothy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88815" y="5598579"/>
              <a:ext cx="1031051" cy="369332"/>
            </a:xfrm>
            <a:prstGeom prst="rect">
              <a:avLst/>
            </a:prstGeom>
            <a:solidFill>
              <a:srgbClr val="E1DD85">
                <a:alpha val="79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Patuxent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67969" y="987780"/>
              <a:ext cx="643062" cy="369332"/>
            </a:xfrm>
            <a:prstGeom prst="rect">
              <a:avLst/>
            </a:prstGeom>
            <a:solidFill>
              <a:srgbClr val="E1DD85">
                <a:alpha val="46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Bush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37181" y="1296271"/>
              <a:ext cx="1297463" cy="369332"/>
            </a:xfrm>
            <a:prstGeom prst="rect">
              <a:avLst/>
            </a:prstGeom>
            <a:solidFill>
              <a:srgbClr val="E1DD85">
                <a:alpha val="5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Gunpowder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22590" y="1662454"/>
              <a:ext cx="845379" cy="369332"/>
            </a:xfrm>
            <a:prstGeom prst="rect">
              <a:avLst/>
            </a:prstGeom>
            <a:solidFill>
              <a:srgbClr val="E1DD85">
                <a:alpha val="79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Middle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71864" y="1946061"/>
              <a:ext cx="623338" cy="369332"/>
            </a:xfrm>
            <a:prstGeom prst="rect">
              <a:avLst/>
            </a:prstGeom>
            <a:solidFill>
              <a:srgbClr val="E1DD85">
                <a:alpha val="79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42089" y="2334443"/>
              <a:ext cx="1033268" cy="369332"/>
            </a:xfrm>
            <a:prstGeom prst="rect">
              <a:avLst/>
            </a:prstGeom>
            <a:solidFill>
              <a:srgbClr val="E1DD85">
                <a:alpha val="77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Patapsco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39367" y="3215611"/>
              <a:ext cx="826443" cy="369332"/>
            </a:xfrm>
            <a:prstGeom prst="rect">
              <a:avLst/>
            </a:prstGeom>
            <a:solidFill>
              <a:srgbClr val="E1DD85">
                <a:alpha val="5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Severn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04341" y="3660886"/>
              <a:ext cx="732329" cy="369332"/>
            </a:xfrm>
            <a:prstGeom prst="rect">
              <a:avLst/>
            </a:prstGeom>
            <a:solidFill>
              <a:srgbClr val="E1DD85">
                <a:alpha val="52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South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41359" y="4030218"/>
              <a:ext cx="1020301" cy="369332"/>
            </a:xfrm>
            <a:prstGeom prst="rect">
              <a:avLst/>
            </a:prstGeom>
            <a:solidFill>
              <a:srgbClr val="E1DD85">
                <a:alpha val="77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Rhode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15270" y="4399550"/>
              <a:ext cx="672480" cy="369332"/>
            </a:xfrm>
            <a:prstGeom prst="rect">
              <a:avLst/>
            </a:prstGeom>
            <a:solidFill>
              <a:srgbClr val="E1DD85">
                <a:alpha val="77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West</a:t>
              </a:r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 flipV="1">
              <a:off x="5142368" y="2267893"/>
              <a:ext cx="2021844" cy="1185506"/>
            </a:xfrm>
            <a:prstGeom prst="straightConnector1">
              <a:avLst/>
            </a:prstGeom>
            <a:ln w="508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4567969" y="3453399"/>
              <a:ext cx="2596243" cy="1471026"/>
            </a:xfrm>
            <a:prstGeom prst="straightConnector1">
              <a:avLst/>
            </a:prstGeom>
            <a:ln w="508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4888871" y="3215611"/>
              <a:ext cx="2275341" cy="237788"/>
            </a:xfrm>
            <a:prstGeom prst="straightConnector1">
              <a:avLst/>
            </a:prstGeom>
            <a:ln w="508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183263" y="3030945"/>
              <a:ext cx="1522587" cy="1323439"/>
            </a:xfrm>
            <a:prstGeom prst="rect">
              <a:avLst/>
            </a:prstGeom>
            <a:solidFill>
              <a:srgbClr val="E7CC7F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/>
                <a:t>Not Local</a:t>
              </a:r>
              <a:r>
                <a:rPr lang="en-US" sz="2000" b="1" dirty="0" smtClean="0"/>
                <a:t>:</a:t>
              </a:r>
            </a:p>
            <a:p>
              <a:r>
                <a:rPr lang="en-US" sz="2000" b="1" dirty="0" smtClean="0"/>
                <a:t>Main Bay Tidal Segments</a:t>
              </a:r>
              <a:endParaRPr lang="en-US" sz="2000" b="1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643556" y="1595779"/>
              <a:ext cx="367120" cy="12375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6010676" y="1357112"/>
              <a:ext cx="1153536" cy="2096288"/>
            </a:xfrm>
            <a:prstGeom prst="straightConnector1">
              <a:avLst/>
            </a:prstGeom>
            <a:ln w="508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85992" y="2637540"/>
              <a:ext cx="656376" cy="13247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485992" y="3797929"/>
              <a:ext cx="307818" cy="6790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719002" y="987780"/>
              <a:ext cx="470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85000"/>
                    </a:schemeClr>
                  </a:solidFill>
                </a:rPr>
                <a:t>CB1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41031" y="2247229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85000"/>
                    </a:schemeClr>
                  </a:solidFill>
                </a:rPr>
                <a:t>CB2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85992" y="3061722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85000"/>
                    </a:schemeClr>
                  </a:solidFill>
                </a:rPr>
                <a:t>CB3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24940" y="4983024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85000"/>
                    </a:schemeClr>
                  </a:solidFill>
                </a:rPr>
                <a:t>CB4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982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7"/>
            <a:ext cx="8348133" cy="538163"/>
          </a:xfrm>
        </p:spPr>
        <p:txBody>
          <a:bodyPr>
            <a:noAutofit/>
          </a:bodyPr>
          <a:lstStyle/>
          <a:p>
            <a:r>
              <a:rPr lang="en-US" sz="4000" dirty="0" smtClean="0"/>
              <a:t>Non-Tidal Waters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822325"/>
            <a:ext cx="8394700" cy="1039985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Non-tidal Streams &amp; Rivers are generally defined                                  at the Maryland 8-digit watershed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S Branch Pataps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1768476"/>
            <a:ext cx="8781230" cy="47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9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7"/>
            <a:ext cx="8348133" cy="538163"/>
          </a:xfrm>
        </p:spPr>
        <p:txBody>
          <a:bodyPr>
            <a:noAutofit/>
          </a:bodyPr>
          <a:lstStyle/>
          <a:p>
            <a:r>
              <a:rPr lang="en-US" sz="4000" dirty="0" smtClean="0"/>
              <a:t>Non-Tidal Waters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822326"/>
            <a:ext cx="7727950" cy="635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Impoundments: Large and Small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l="12656" t="11377" r="63906" b="31885"/>
          <a:stretch>
            <a:fillRect/>
          </a:stretch>
        </p:blipFill>
        <p:spPr bwMode="auto">
          <a:xfrm>
            <a:off x="4900248" y="2333625"/>
            <a:ext cx="4036239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 l="13516" t="12793" r="64214" b="23242"/>
          <a:stretch>
            <a:fillRect/>
          </a:stretch>
        </p:blipFill>
        <p:spPr bwMode="auto">
          <a:xfrm>
            <a:off x="637580" y="2168525"/>
            <a:ext cx="3791544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2330" y="1522194"/>
            <a:ext cx="337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Liberty Reservoir: </a:t>
            </a:r>
          </a:p>
          <a:p>
            <a:r>
              <a:rPr lang="en-US" dirty="0" smtClean="0"/>
              <a:t>Maryland 8-digit watershed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511" y="1570077"/>
            <a:ext cx="414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Clopper</a:t>
            </a:r>
            <a:r>
              <a:rPr lang="en-US" dirty="0" smtClean="0"/>
              <a:t> Lake: </a:t>
            </a:r>
          </a:p>
          <a:p>
            <a:r>
              <a:rPr lang="en-US" dirty="0" smtClean="0"/>
              <a:t>Smaller than Maryland 8-digit </a:t>
            </a:r>
            <a:r>
              <a:rPr lang="en-US" dirty="0" err="1" smtClean="0"/>
              <a:t>waterhsed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599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66" t="8203" r="55859" b="28906"/>
          <a:stretch>
            <a:fillRect/>
          </a:stretch>
        </p:blipFill>
        <p:spPr bwMode="auto">
          <a:xfrm>
            <a:off x="400050" y="1323975"/>
            <a:ext cx="8362950" cy="523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Identifying Local Waters with MS4 WLAs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96100" y="6356350"/>
            <a:ext cx="2133600" cy="365125"/>
          </a:xfrm>
        </p:spPr>
        <p:txBody>
          <a:bodyPr/>
          <a:lstStyle/>
          <a:p>
            <a:fld id="{6FF24EB2-DF96-544E-87EA-92F7BDD3084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74638"/>
            <a:ext cx="8602133" cy="586140"/>
          </a:xfrm>
        </p:spPr>
        <p:txBody>
          <a:bodyPr>
            <a:noAutofit/>
          </a:bodyPr>
          <a:lstStyle/>
          <a:p>
            <a:r>
              <a:rPr lang="en-US" sz="3600" dirty="0" smtClean="0"/>
              <a:t>EPA Local WQ Issue</a:t>
            </a:r>
            <a:endParaRPr lang="en-US" sz="3600" dirty="0"/>
          </a:p>
        </p:txBody>
      </p:sp>
      <p:pic>
        <p:nvPicPr>
          <p:cNvPr id="7" name="Picture 6" descr="reclaimbaypagebanner-01.pn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ass scaling="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81598"/>
            <a:ext cx="9144000" cy="167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129"/>
            <a:ext cx="8229600" cy="394264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i="1" dirty="0" smtClean="0"/>
              <a:t>“A </a:t>
            </a:r>
            <a:r>
              <a:rPr lang="en-US" i="1" dirty="0"/>
              <a:t>credit generated in one watershed should not be used to offset a load, either </a:t>
            </a:r>
            <a:r>
              <a:rPr lang="en-US" i="1" u="sng" dirty="0"/>
              <a:t>existing</a:t>
            </a:r>
            <a:r>
              <a:rPr lang="en-US" i="1" dirty="0"/>
              <a:t> or proposed, in another watershed unless there is a clear demonstration that the resulting discharges will not cause or contribute to a failure to comply with any applicable water quality </a:t>
            </a:r>
            <a:r>
              <a:rPr lang="en-US" i="1" dirty="0" smtClean="0"/>
              <a:t>standard </a:t>
            </a:r>
            <a:r>
              <a:rPr lang="en-US" dirty="0" smtClean="0"/>
              <a:t>(WQS)</a:t>
            </a:r>
            <a:r>
              <a:rPr lang="en-US" sz="2600" dirty="0" smtClean="0"/>
              <a:t>.”</a:t>
            </a:r>
            <a:r>
              <a:rPr lang="en-US" sz="2600" i="1" dirty="0" smtClean="0"/>
              <a:t>                                                         - EPA </a:t>
            </a:r>
            <a:r>
              <a:rPr lang="en-US" sz="2600" i="1" dirty="0"/>
              <a:t>Local WQ </a:t>
            </a:r>
            <a:r>
              <a:rPr lang="en-US" sz="2600" i="1" dirty="0" smtClean="0"/>
              <a:t>Tech Memo.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z="1400" b="1" smtClean="0">
                <a:solidFill>
                  <a:schemeClr val="bg1"/>
                </a:solidFill>
              </a:rPr>
              <a:pPr/>
              <a:t>8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639" y="5564192"/>
            <a:ext cx="8676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tx2">
                      <a:lumMod val="40000"/>
                      <a:lumOff val="6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Question of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tx2">
                      <a:lumMod val="40000"/>
                      <a:lumOff val="6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Permit Consistency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tx2">
                    <a:lumMod val="40000"/>
                    <a:lumOff val="60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7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ass scaling="61"/>
                    </a14:imgEffect>
                  </a14:imgLayer>
                </a14:imgProps>
              </a:ext>
            </a:extLst>
          </a:blip>
          <a:srcRect t="25293" b="39735"/>
          <a:stretch/>
        </p:blipFill>
        <p:spPr>
          <a:xfrm>
            <a:off x="0" y="4824942"/>
            <a:ext cx="9144000" cy="2033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24943"/>
            <a:ext cx="9144000" cy="20330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tx2">
                      <a:lumMod val="40000"/>
                      <a:lumOff val="60000"/>
                      <a:alpha val="53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Question of Pace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tx2">
                    <a:lumMod val="40000"/>
                    <a:lumOff val="60000"/>
                    <a:alpha val="53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48133" cy="944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MS4 Permit Consistency with TMDL WLAs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74431"/>
            <a:ext cx="8686800" cy="282926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If </a:t>
            </a:r>
            <a:r>
              <a:rPr lang="en-US" dirty="0"/>
              <a:t>progress is </a:t>
            </a:r>
            <a:r>
              <a:rPr lang="en-US" dirty="0" smtClean="0"/>
              <a:t>required toward all WLAs in the MS4 permit, then it is consistent with the WLAs.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If progress is being made toward all WLAs, then the local water quality issue is a question of 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4EB2-DF96-544E-87EA-92F7BDD3084D}" type="slidenum">
              <a:rPr lang="en-US" sz="1800" b="1" smtClean="0">
                <a:solidFill>
                  <a:schemeClr val="bg1"/>
                </a:solidFill>
              </a:rPr>
              <a:pPr/>
              <a:t>9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9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7F8AF9CC5AA9478F1F957F30FA7004" ma:contentTypeVersion="12" ma:contentTypeDescription="Create a new document." ma:contentTypeScope="" ma:versionID="16f124e63c99975d05468cb4cc5762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1c3a5fe40b69cf375f6490498fc6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8F9EED2-3A57-4880-88B6-DCFDDAFF7145}"/>
</file>

<file path=customXml/itemProps2.xml><?xml version="1.0" encoding="utf-8"?>
<ds:datastoreItem xmlns:ds="http://schemas.openxmlformats.org/officeDocument/2006/customXml" ds:itemID="{5F846683-8AB2-46C6-AC86-C7A4A0D151C9}"/>
</file>

<file path=customXml/itemProps3.xml><?xml version="1.0" encoding="utf-8"?>
<ds:datastoreItem xmlns:ds="http://schemas.openxmlformats.org/officeDocument/2006/customXml" ds:itemID="{6A959416-CC85-4987-A921-8C536CE42CD8}"/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798</Words>
  <Application>Microsoft Office PowerPoint</Application>
  <PresentationFormat>On-screen Show (4:3)</PresentationFormat>
  <Paragraphs>111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Local Water Quality: Trading to Meet the MS4 Responsibility  for Nutrient &amp; Sediment Reductions to  the Chesapeake Bay</vt:lpstr>
      <vt:lpstr>Overview</vt:lpstr>
      <vt:lpstr>Local Waters</vt:lpstr>
      <vt:lpstr>Tidal River Segments</vt:lpstr>
      <vt:lpstr>Non-Tidal Waters</vt:lpstr>
      <vt:lpstr>Non-Tidal Waters</vt:lpstr>
      <vt:lpstr>Identifying Local Waters with MS4 WLAs</vt:lpstr>
      <vt:lpstr>EPA Local WQ Issue</vt:lpstr>
      <vt:lpstr>MS4 Permit Consistency with TMDL WLAs</vt:lpstr>
      <vt:lpstr>Ensuring Pace Toward MS4 WLAs</vt:lpstr>
      <vt:lpstr>Pace of Progress Towards MS4 WLAs</vt:lpstr>
      <vt:lpstr>Balancing Pace Toward MS4 WLAs</vt:lpstr>
      <vt:lpstr>Balancing Pace Toward MS4 WLAs</vt:lpstr>
      <vt:lpstr>In Summary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Water Quality in the Context of Trading to Reduce Existing Nutrients to the Chesapeake Bay</dc:title>
  <dc:creator>Leonardo Ofc</dc:creator>
  <cp:lastModifiedBy>ML</cp:lastModifiedBy>
  <cp:revision>344</cp:revision>
  <cp:lastPrinted>2016-03-06T21:18:41Z</cp:lastPrinted>
  <dcterms:created xsi:type="dcterms:W3CDTF">2016-02-28T19:02:50Z</dcterms:created>
  <dcterms:modified xsi:type="dcterms:W3CDTF">2016-03-18T20:52:10Z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0x010100807F8AF9CC5AA9478F1F957F30FA7004</vt:lpwstr>
  </property>
</Properties>
</file>