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4" r:id="rId2"/>
  </p:sldMasterIdLst>
  <p:notesMasterIdLst>
    <p:notesMasterId r:id="rId19"/>
  </p:notesMasterIdLst>
  <p:handoutMasterIdLst>
    <p:handoutMasterId r:id="rId20"/>
  </p:handoutMasterIdLst>
  <p:sldIdLst>
    <p:sldId id="580" r:id="rId3"/>
    <p:sldId id="744" r:id="rId4"/>
    <p:sldId id="742" r:id="rId5"/>
    <p:sldId id="743" r:id="rId6"/>
    <p:sldId id="715" r:id="rId7"/>
    <p:sldId id="732" r:id="rId8"/>
    <p:sldId id="731" r:id="rId9"/>
    <p:sldId id="733" r:id="rId10"/>
    <p:sldId id="741" r:id="rId11"/>
    <p:sldId id="740" r:id="rId12"/>
    <p:sldId id="734" r:id="rId13"/>
    <p:sldId id="739" r:id="rId14"/>
    <p:sldId id="735" r:id="rId15"/>
    <p:sldId id="736" r:id="rId16"/>
    <p:sldId id="737" r:id="rId17"/>
    <p:sldId id="355"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Perrone" initials="JP"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3F9"/>
    <a:srgbClr val="E2E2E2"/>
    <a:srgbClr val="80BBEC"/>
    <a:srgbClr val="F6ED3C"/>
    <a:srgbClr val="E08948"/>
    <a:srgbClr val="D5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88988" autoAdjust="0"/>
  </p:normalViewPr>
  <p:slideViewPr>
    <p:cSldViewPr>
      <p:cViewPr varScale="1">
        <p:scale>
          <a:sx n="65" d="100"/>
          <a:sy n="65" d="100"/>
        </p:scale>
        <p:origin x="-1338" y="-108"/>
      </p:cViewPr>
      <p:guideLst>
        <p:guide orient="horz" pos="2160"/>
        <p:guide pos="2880"/>
      </p:guideLst>
    </p:cSldViewPr>
  </p:slideViewPr>
  <p:outlineViewPr>
    <p:cViewPr>
      <p:scale>
        <a:sx n="33" d="100"/>
        <a:sy n="33" d="100"/>
      </p:scale>
      <p:origin x="0" y="912"/>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vl1pPr>
          </a:lstStyle>
          <a:p>
            <a:pPr>
              <a:defRPr/>
            </a:pPr>
            <a:fld id="{322EDBEF-6AA4-47DD-9DFF-C15A5C8476B1}" type="datetimeFigureOut">
              <a:rPr lang="en-US"/>
              <a:pPr>
                <a:defRPr/>
              </a:pPr>
              <a:t>5/20/2016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lvl1pPr>
          </a:lstStyle>
          <a:p>
            <a:pPr>
              <a:defRPr/>
            </a:pPr>
            <a:fld id="{820E55C3-0F16-4520-831B-A0C8F856755A}" type="slidenum">
              <a:rPr lang="en-US"/>
              <a:pPr>
                <a:defRPr/>
              </a:pPr>
              <a:t>‹#›</a:t>
            </a:fld>
            <a:endParaRPr lang="en-US"/>
          </a:p>
        </p:txBody>
      </p:sp>
    </p:spTree>
    <p:extLst>
      <p:ext uri="{BB962C8B-B14F-4D97-AF65-F5344CB8AC3E}">
        <p14:creationId xmlns:p14="http://schemas.microsoft.com/office/powerpoint/2010/main" val="677209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latin typeface="Arial" pitchFamily="34" charset="0"/>
              </a:defRPr>
            </a:lvl1pPr>
          </a:lstStyle>
          <a:p>
            <a:pPr>
              <a:defRPr/>
            </a:pPr>
            <a:fld id="{3EC37AF3-9C48-4882-A359-8439CA303EB2}" type="slidenum">
              <a:rPr lang="en-US"/>
              <a:pPr>
                <a:defRPr/>
              </a:pPr>
              <a:t>‹#›</a:t>
            </a:fld>
            <a:endParaRPr lang="en-US"/>
          </a:p>
        </p:txBody>
      </p:sp>
    </p:spTree>
    <p:extLst>
      <p:ext uri="{BB962C8B-B14F-4D97-AF65-F5344CB8AC3E}">
        <p14:creationId xmlns:p14="http://schemas.microsoft.com/office/powerpoint/2010/main" val="3493193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37F94F8-9CCA-464A-B5A0-2AAD645C03DC}"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91810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F6A13B-E93D-4E7D-A259-54616D64C6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0AC71E-8DD8-462C-BDEF-8AF45F475E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0D4376-E2E6-4FD7-8BA5-F26428AB5F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019243-65DB-4AF1-84E5-07401050CB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178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00DF43-388A-434B-9D64-F01CE43FB39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691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89DB5C-76A6-4DD2-86AF-78F294B144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7871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90A543-B6B1-4307-B76C-50CDC5B064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17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8C0A31-9DC2-4DAC-82E0-F8AD25C472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6858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C9C59B9-80B3-4977-9453-A00D4BAFCC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22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4EFCF12-37F0-4518-B606-373CED558ED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7317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BCA351-80EE-42E2-BFCC-3ECA1E84A6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36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85A813-D738-4D8F-B15F-DE0414E06DA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00D5BF-C6C3-4A3D-9127-20C2CEC713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960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689140-9209-436E-849C-32546B78EB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312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106A06-658C-43A0-AFB3-4C62384340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314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D2B28F-D571-4631-B473-EA6CE1E68A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1438A4-4325-4EBF-BB45-5BECF3DD48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0CE076-1C15-4A56-8E55-BEEF7DD968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BA108D-664A-4BCC-AD98-F53EB658D1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6F1E2B-BF50-46FD-8939-F6ADFA1AAF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6C5256-68DC-4C85-BA5C-548D2E4F6E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EB20C3-08C6-440B-BEA7-465D7F4B6C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041152-D3AF-4CCD-B4ED-DF280165FC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CF9BE1-7DAE-49B6-B92F-4AEC79E1C1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0290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 </a:t>
            </a:r>
            <a:endParaRPr lang="en-US" dirty="0"/>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t> </a:t>
            </a:r>
            <a:endParaRPr lang="en-US" dirty="0"/>
          </a:p>
        </p:txBody>
      </p:sp>
      <p:pic>
        <p:nvPicPr>
          <p:cNvPr id="6" name="Picture 6" descr="SierraClub-and-Hewlett-Beyond-Coal-webinar"/>
          <p:cNvPicPr>
            <a:picLocks noChangeAspect="1" noChangeArrowheads="1"/>
          </p:cNvPicPr>
          <p:nvPr/>
        </p:nvPicPr>
        <p:blipFill>
          <a:blip r:embed="rId2" cstate="print"/>
          <a:srcRect b="6250"/>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0" y="3333183"/>
            <a:ext cx="9144000" cy="2246769"/>
          </a:xfrm>
          <a:prstGeom prst="rect">
            <a:avLst/>
          </a:prstGeom>
          <a:solidFill>
            <a:schemeClr val="bg1">
              <a:lumMod val="95000"/>
              <a:alpha val="61000"/>
            </a:schemeClr>
          </a:solidFill>
        </p:spPr>
        <p:txBody>
          <a:bodyPr wrap="square" rtlCol="0">
            <a:spAutoFit/>
          </a:bodyPr>
          <a:lstStyle/>
          <a:p>
            <a:pPr algn="ctr"/>
            <a:r>
              <a:rPr lang="en-US" sz="4000" b="1" dirty="0" smtClean="0">
                <a:solidFill>
                  <a:schemeClr val="tx1">
                    <a:lumMod val="85000"/>
                    <a:lumOff val="15000"/>
                  </a:schemeClr>
                </a:solidFill>
                <a:latin typeface="+mj-lt"/>
              </a:rPr>
              <a:t>Maryland Commission on Climate Change 5/23/16</a:t>
            </a:r>
            <a:r>
              <a:rPr lang="en-US" sz="4000" b="1" dirty="0">
                <a:solidFill>
                  <a:schemeClr val="tx1">
                    <a:lumMod val="85000"/>
                    <a:lumOff val="15000"/>
                  </a:schemeClr>
                </a:solidFill>
                <a:latin typeface="+mj-lt"/>
              </a:rPr>
              <a:t/>
            </a:r>
            <a:br>
              <a:rPr lang="en-US" sz="4000" b="1" dirty="0">
                <a:solidFill>
                  <a:schemeClr val="tx1">
                    <a:lumMod val="85000"/>
                    <a:lumOff val="15000"/>
                  </a:schemeClr>
                </a:solidFill>
                <a:latin typeface="+mj-lt"/>
              </a:rPr>
            </a:br>
            <a:endParaRPr lang="en-US" sz="2000" b="1" dirty="0" smtClean="0">
              <a:solidFill>
                <a:schemeClr val="tx1">
                  <a:lumMod val="85000"/>
                  <a:lumOff val="15000"/>
                </a:schemeClr>
              </a:solidFill>
              <a:latin typeface="+mj-lt"/>
            </a:endParaRPr>
          </a:p>
          <a:p>
            <a:pPr algn="ctr"/>
            <a:r>
              <a:rPr lang="en-US" sz="2000" b="1" dirty="0" smtClean="0">
                <a:solidFill>
                  <a:schemeClr val="tx1">
                    <a:lumMod val="85000"/>
                    <a:lumOff val="15000"/>
                  </a:schemeClr>
                </a:solidFill>
                <a:latin typeface="+mj-lt"/>
              </a:rPr>
              <a:t>Mark </a:t>
            </a:r>
            <a:r>
              <a:rPr lang="en-US" sz="2000" b="1" dirty="0" err="1" smtClean="0">
                <a:solidFill>
                  <a:schemeClr val="tx1">
                    <a:lumMod val="85000"/>
                    <a:lumOff val="15000"/>
                  </a:schemeClr>
                </a:solidFill>
                <a:latin typeface="+mj-lt"/>
              </a:rPr>
              <a:t>Kresowik</a:t>
            </a:r>
            <a:endParaRPr lang="en-US" sz="2000" b="1" dirty="0" smtClean="0">
              <a:solidFill>
                <a:schemeClr val="tx1">
                  <a:lumMod val="85000"/>
                  <a:lumOff val="15000"/>
                </a:schemeClr>
              </a:solidFill>
              <a:latin typeface="+mj-lt"/>
            </a:endParaRPr>
          </a:p>
          <a:p>
            <a:pPr algn="ctr"/>
            <a:r>
              <a:rPr lang="en-US" sz="2000" b="1" dirty="0" smtClean="0">
                <a:solidFill>
                  <a:schemeClr val="tx1">
                    <a:lumMod val="85000"/>
                    <a:lumOff val="15000"/>
                  </a:schemeClr>
                </a:solidFill>
                <a:latin typeface="+mj-lt"/>
              </a:rPr>
              <a:t>Deputy Director</a:t>
            </a:r>
            <a:endParaRPr lang="en-US" sz="2000" b="1" dirty="0">
              <a:solidFill>
                <a:schemeClr val="tx1">
                  <a:lumMod val="85000"/>
                  <a:lumOff val="15000"/>
                </a:schemeClr>
              </a:solidFill>
              <a:latin typeface="+mj-lt"/>
            </a:endParaRPr>
          </a:p>
        </p:txBody>
      </p:sp>
      <p:pic>
        <p:nvPicPr>
          <p:cNvPr id="8" name="Picture 4" descr="C:\Users\Ryan Henke\Desktop\Design\SC logos\PNGs\Horozontal - 2 color for light bkg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27718"/>
            <a:ext cx="2913856" cy="13336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Ryan Henke\Desktop\Design\PowerPoints\Coal funders forum--April 2013\images\beyond-coal-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927924"/>
            <a:ext cx="1877670" cy="1480471"/>
          </a:xfrm>
          <a:prstGeom prst="rect">
            <a:avLst/>
          </a:prstGeom>
          <a:solidFill>
            <a:srgbClr val="4D4D4D">
              <a:tint val="66000"/>
              <a:satMod val="160000"/>
            </a:srgbClr>
          </a:solidFill>
          <a:ln w="3175">
            <a:noFill/>
          </a:ln>
          <a:effectLst/>
          <a:extLst/>
        </p:spPr>
      </p:pic>
    </p:spTree>
    <p:extLst>
      <p:ext uri="{BB962C8B-B14F-4D97-AF65-F5344CB8AC3E}">
        <p14:creationId xmlns:p14="http://schemas.microsoft.com/office/powerpoint/2010/main" val="3674971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29716"/>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Learn lessons from RGGI for transportation</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098" t="-19568" r="-14098" b="19568"/>
          <a:stretch/>
        </p:blipFill>
        <p:spPr bwMode="auto">
          <a:xfrm>
            <a:off x="1900084" y="-762000"/>
            <a:ext cx="5857875" cy="747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04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Equity needs to be front and center</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571917"/>
            <a:ext cx="6019800" cy="628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949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Equity needs to be front and center</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7" y="838200"/>
            <a:ext cx="9020425" cy="557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35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Equity needs to be front and center</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68594"/>
            <a:ext cx="766762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783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1" y="10271"/>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Engage overburdened and underserved communities </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603" y="3336777"/>
            <a:ext cx="6259952" cy="35212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33451"/>
            <a:ext cx="4191000" cy="276606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850" y="571500"/>
            <a:ext cx="5751776" cy="2765277"/>
          </a:xfrm>
          <a:prstGeom prst="rect">
            <a:avLst/>
          </a:prstGeom>
        </p:spPr>
      </p:pic>
    </p:spTree>
    <p:extLst>
      <p:ext uri="{BB962C8B-B14F-4D97-AF65-F5344CB8AC3E}">
        <p14:creationId xmlns:p14="http://schemas.microsoft.com/office/powerpoint/2010/main" val="2912172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29716"/>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Increasing equity and empowerment</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sp>
        <p:nvSpPr>
          <p:cNvPr id="5" name="TextBox 4"/>
          <p:cNvSpPr txBox="1"/>
          <p:nvPr/>
        </p:nvSpPr>
        <p:spPr>
          <a:xfrm>
            <a:off x="1" y="738162"/>
            <a:ext cx="9143999" cy="6124754"/>
          </a:xfrm>
          <a:prstGeom prst="rect">
            <a:avLst/>
          </a:prstGeom>
          <a:noFill/>
        </p:spPr>
        <p:txBody>
          <a:bodyPr wrap="square" rtlCol="0">
            <a:spAutoFit/>
          </a:bodyPr>
          <a:lstStyle/>
          <a:p>
            <a:pPr marL="342900" indent="-342900">
              <a:buAutoNum type="arabicPeriod"/>
            </a:pPr>
            <a:r>
              <a:rPr lang="en-US" sz="2800" dirty="0" smtClean="0"/>
              <a:t>Cap and reduce both pollution and energy cost burden</a:t>
            </a:r>
          </a:p>
          <a:p>
            <a:endParaRPr lang="en-US" sz="2800" dirty="0" smtClean="0"/>
          </a:p>
          <a:p>
            <a:r>
              <a:rPr lang="en-US" sz="2800" dirty="0" smtClean="0"/>
              <a:t>2. Conduct environmental justice and cumulative impact analyses on policies</a:t>
            </a:r>
          </a:p>
          <a:p>
            <a:endParaRPr lang="en-US" sz="2800" dirty="0"/>
          </a:p>
          <a:p>
            <a:r>
              <a:rPr lang="en-US" sz="2800" dirty="0" smtClean="0"/>
              <a:t>3. Direct revenues from RGGI and transportation pricing to overburdened and underserved communities</a:t>
            </a:r>
          </a:p>
          <a:p>
            <a:pPr marL="342900" indent="-342900">
              <a:buAutoNum type="arabicPeriod"/>
            </a:pPr>
            <a:endParaRPr lang="en-US" sz="2800" dirty="0" smtClean="0"/>
          </a:p>
          <a:p>
            <a:r>
              <a:rPr lang="en-US" sz="2800" dirty="0" smtClean="0"/>
              <a:t>4. Enact apprenticeship and workforce development programs</a:t>
            </a:r>
          </a:p>
          <a:p>
            <a:pPr marL="342900" indent="-342900">
              <a:buAutoNum type="arabicPeriod"/>
            </a:pPr>
            <a:endParaRPr lang="en-US" sz="2800" dirty="0" smtClean="0"/>
          </a:p>
          <a:p>
            <a:r>
              <a:rPr lang="en-US" sz="2800" dirty="0" smtClean="0"/>
              <a:t>5. Enable clean renewable energy (shared solar), electric buses, and charging infrastructure investment in underserved communities</a:t>
            </a:r>
            <a:endParaRPr lang="en-US" sz="2800" dirty="0"/>
          </a:p>
        </p:txBody>
      </p:sp>
    </p:spTree>
    <p:extLst>
      <p:ext uri="{BB962C8B-B14F-4D97-AF65-F5344CB8AC3E}">
        <p14:creationId xmlns:p14="http://schemas.microsoft.com/office/powerpoint/2010/main" val="3832711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  </a:t>
            </a:r>
          </a:p>
        </p:txBody>
      </p:sp>
      <p:sp>
        <p:nvSpPr>
          <p:cNvPr id="57346" name="Content Placeholder 2"/>
          <p:cNvSpPr>
            <a:spLocks noGrp="1"/>
          </p:cNvSpPr>
          <p:nvPr>
            <p:ph idx="1"/>
          </p:nvPr>
        </p:nvSpPr>
        <p:spPr/>
        <p:txBody>
          <a:bodyPr/>
          <a:lstStyle/>
          <a:p>
            <a:pPr eaLnBrk="1" hangingPunct="1">
              <a:buFont typeface="Arial" charset="0"/>
              <a:buNone/>
            </a:pPr>
            <a:endParaRPr lang="en-US" smtClean="0"/>
          </a:p>
        </p:txBody>
      </p:sp>
      <p:sp>
        <p:nvSpPr>
          <p:cNvPr id="57347" name="Text Box 2"/>
          <p:cNvSpPr txBox="1">
            <a:spLocks noChangeArrowheads="1"/>
          </p:cNvSpPr>
          <p:nvPr/>
        </p:nvSpPr>
        <p:spPr bwMode="auto">
          <a:xfrm>
            <a:off x="3870325" y="960438"/>
            <a:ext cx="2454275" cy="366712"/>
          </a:xfrm>
          <a:prstGeom prst="rect">
            <a:avLst/>
          </a:prstGeom>
          <a:noFill/>
          <a:ln w="9525">
            <a:noFill/>
            <a:miter lim="800000"/>
            <a:headEnd/>
            <a:tailEnd/>
          </a:ln>
        </p:spPr>
        <p:txBody>
          <a:bodyPr anchor="ctr">
            <a:spAutoFit/>
          </a:bodyPr>
          <a:lstStyle/>
          <a:p>
            <a:pPr algn="ctr"/>
            <a:endParaRPr lang="en-US"/>
          </a:p>
        </p:txBody>
      </p:sp>
      <p:sp>
        <p:nvSpPr>
          <p:cNvPr id="57348" name="Text Box 3"/>
          <p:cNvSpPr txBox="1">
            <a:spLocks noChangeArrowheads="1"/>
          </p:cNvSpPr>
          <p:nvPr/>
        </p:nvSpPr>
        <p:spPr bwMode="auto">
          <a:xfrm>
            <a:off x="0" y="611188"/>
            <a:ext cx="9144000" cy="641350"/>
          </a:xfrm>
          <a:prstGeom prst="rect">
            <a:avLst/>
          </a:prstGeom>
          <a:noFill/>
          <a:ln w="9525">
            <a:noFill/>
            <a:miter lim="800000"/>
            <a:headEnd/>
            <a:tailEnd/>
          </a:ln>
        </p:spPr>
        <p:txBody>
          <a:bodyPr anchor="ctr">
            <a:spAutoFit/>
          </a:bodyPr>
          <a:lstStyle/>
          <a:p>
            <a:pPr algn="ctr"/>
            <a:r>
              <a:rPr lang="en-US" sz="3600">
                <a:solidFill>
                  <a:schemeClr val="accent1"/>
                </a:solidFill>
                <a:latin typeface="Trebuchet MS" pitchFamily="34" charset="0"/>
              </a:rPr>
              <a:t>Discussion:</a:t>
            </a:r>
            <a:endParaRPr lang="en-US" sz="2400">
              <a:solidFill>
                <a:schemeClr val="accent1"/>
              </a:solidFill>
              <a:latin typeface="Trebuchet MS" pitchFamily="34" charset="0"/>
            </a:endParaRPr>
          </a:p>
        </p:txBody>
      </p:sp>
      <p:sp>
        <p:nvSpPr>
          <p:cNvPr id="57349" name="Title 1"/>
          <p:cNvSpPr>
            <a:spLocks/>
          </p:cNvSpPr>
          <p:nvPr/>
        </p:nvSpPr>
        <p:spPr bwMode="auto">
          <a:xfrm>
            <a:off x="228600" y="1676400"/>
            <a:ext cx="8382000" cy="762000"/>
          </a:xfrm>
          <a:prstGeom prst="rect">
            <a:avLst/>
          </a:prstGeom>
          <a:noFill/>
          <a:ln w="9525">
            <a:noFill/>
            <a:miter lim="800000"/>
            <a:headEnd/>
            <a:tailEnd/>
          </a:ln>
        </p:spPr>
        <p:txBody>
          <a:bodyPr anchor="ctr"/>
          <a:lstStyle/>
          <a:p>
            <a:pPr algn="ctr"/>
            <a:endParaRPr lang="en-US" sz="2400">
              <a:solidFill>
                <a:schemeClr val="tx2"/>
              </a:solidFill>
            </a:endParaRPr>
          </a:p>
        </p:txBody>
      </p:sp>
      <p:sp>
        <p:nvSpPr>
          <p:cNvPr id="57350" name="Text Box 5"/>
          <p:cNvSpPr txBox="1">
            <a:spLocks noChangeArrowheads="1"/>
          </p:cNvSpPr>
          <p:nvPr/>
        </p:nvSpPr>
        <p:spPr bwMode="auto">
          <a:xfrm>
            <a:off x="1828800" y="1524000"/>
            <a:ext cx="5715000" cy="1004888"/>
          </a:xfrm>
          <a:prstGeom prst="rect">
            <a:avLst/>
          </a:prstGeom>
          <a:noFill/>
          <a:ln w="9525">
            <a:noFill/>
            <a:miter lim="800000"/>
            <a:headEnd/>
            <a:tailEnd/>
          </a:ln>
        </p:spPr>
        <p:txBody>
          <a:bodyPr>
            <a:spAutoFit/>
          </a:bodyPr>
          <a:lstStyle/>
          <a:p>
            <a:pPr>
              <a:spcBef>
                <a:spcPct val="50000"/>
              </a:spcBef>
            </a:pPr>
            <a:r>
              <a:rPr lang="en-US" sz="2400" b="1">
                <a:solidFill>
                  <a:schemeClr val="accent1"/>
                </a:solidFill>
                <a:latin typeface="Trebuchet MS" pitchFamily="34" charset="0"/>
              </a:rPr>
              <a:t>- Feedback on Plan</a:t>
            </a:r>
            <a:endParaRPr lang="en-US" sz="2400">
              <a:solidFill>
                <a:schemeClr val="accent1"/>
              </a:solidFill>
              <a:latin typeface="Trebuchet MS" pitchFamily="34" charset="0"/>
            </a:endParaRPr>
          </a:p>
          <a:p>
            <a:pPr>
              <a:spcBef>
                <a:spcPct val="50000"/>
              </a:spcBef>
            </a:pPr>
            <a:r>
              <a:rPr lang="en-US" sz="2400" b="1">
                <a:solidFill>
                  <a:schemeClr val="accent1"/>
                </a:solidFill>
                <a:latin typeface="Trebuchet MS" pitchFamily="34" charset="0"/>
              </a:rPr>
              <a:t>- Next Steps</a:t>
            </a:r>
            <a:endParaRPr lang="en-US" sz="2400">
              <a:solidFill>
                <a:schemeClr val="accent1"/>
              </a:solidFill>
              <a:latin typeface="Trebuchet MS" pitchFamily="34" charset="0"/>
            </a:endParaRPr>
          </a:p>
        </p:txBody>
      </p:sp>
      <p:sp>
        <p:nvSpPr>
          <p:cNvPr id="8" name="Rectangle 5"/>
          <p:cNvSpPr txBox="1">
            <a:spLocks noChangeArrowheads="1"/>
          </p:cNvSpPr>
          <p:nvPr/>
        </p:nvSpPr>
        <p:spPr bwMode="auto">
          <a:xfrm>
            <a:off x="0" y="0"/>
            <a:ext cx="9220200" cy="6858000"/>
          </a:xfrm>
          <a:prstGeom prst="rect">
            <a:avLst/>
          </a:prstGeom>
          <a:solidFill>
            <a:schemeClr val="tx1"/>
          </a:solidFill>
          <a:ln w="9525">
            <a:noFill/>
            <a:miter lim="800000"/>
            <a:headEnd/>
            <a:tailEnd/>
          </a:ln>
        </p:spPr>
        <p:txBody>
          <a:bodyPr anchor="ctr"/>
          <a:lstStyle/>
          <a:p>
            <a:pPr algn="ctr">
              <a:defRPr/>
            </a:pPr>
            <a:endParaRPr lang="en-US" sz="3600" b="1" kern="0" dirty="0">
              <a:solidFill>
                <a:schemeClr val="bg1"/>
              </a:solidFill>
              <a:latin typeface="Trebuchet MS" pitchFamily="34" charset="0"/>
              <a:ea typeface="+mj-ea"/>
              <a:cs typeface="+mj-cs"/>
            </a:endParaRPr>
          </a:p>
        </p:txBody>
      </p:sp>
      <p:pic>
        <p:nvPicPr>
          <p:cNvPr id="57352" name="Picture 14" descr="SC-Horiz-2-color-dark-bkgrd"/>
          <p:cNvPicPr>
            <a:picLocks noChangeAspect="1" noChangeArrowheads="1"/>
          </p:cNvPicPr>
          <p:nvPr/>
        </p:nvPicPr>
        <p:blipFill>
          <a:blip r:embed="rId2" cstate="print"/>
          <a:srcRect/>
          <a:stretch>
            <a:fillRect/>
          </a:stretch>
        </p:blipFill>
        <p:spPr bwMode="auto">
          <a:xfrm>
            <a:off x="2581275" y="2281238"/>
            <a:ext cx="398145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RGGI has been a success for Maryland</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sp>
        <p:nvSpPr>
          <p:cNvPr id="2" name="Rectangle 1"/>
          <p:cNvSpPr/>
          <p:nvPr/>
        </p:nvSpPr>
        <p:spPr>
          <a:xfrm>
            <a:off x="190500" y="762000"/>
            <a:ext cx="8763000" cy="1200329"/>
          </a:xfrm>
          <a:prstGeom prst="rect">
            <a:avLst/>
          </a:prstGeom>
        </p:spPr>
        <p:txBody>
          <a:bodyPr wrap="square">
            <a:spAutoFit/>
          </a:bodyPr>
          <a:lstStyle/>
          <a:p>
            <a:pPr algn="ctr"/>
            <a:r>
              <a:rPr lang="en-US" dirty="0" smtClean="0"/>
              <a:t>“RESI’s </a:t>
            </a:r>
            <a:r>
              <a:rPr lang="en-US" dirty="0"/>
              <a:t>2015 Study estimated that RGGI, once fully operational, would support a total of </a:t>
            </a:r>
            <a:r>
              <a:rPr lang="en-US" b="1" dirty="0"/>
              <a:t>96 to 1,015 jobs by 2020</a:t>
            </a:r>
            <a:r>
              <a:rPr lang="en-US" dirty="0"/>
              <a:t>, </a:t>
            </a:r>
            <a:r>
              <a:rPr lang="en-US" b="1" dirty="0"/>
              <a:t>$94,970,706 to $322,862,295 in net economic output</a:t>
            </a:r>
            <a:r>
              <a:rPr lang="en-US" dirty="0"/>
              <a:t> and </a:t>
            </a:r>
            <a:r>
              <a:rPr lang="en-US" b="1" dirty="0"/>
              <a:t>$117,721,558 to $770,226,749 in wages </a:t>
            </a:r>
            <a:r>
              <a:rPr lang="en-US" dirty="0"/>
              <a:t>over the lifetime of the program</a:t>
            </a:r>
            <a:r>
              <a:rPr lang="en-US" dirty="0" smtClean="0"/>
              <a:t>.”  - Maryland Department of the Environment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4877231" cy="379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471" y="2133600"/>
            <a:ext cx="4336987" cy="379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681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RGGI has been a success for Maryland</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94" y="685800"/>
            <a:ext cx="9003623" cy="58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11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More success – state adopts MCCC 2030 goal</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313"/>
            <a:ext cx="8527026" cy="6253152"/>
          </a:xfrm>
          <a:prstGeom prst="rect">
            <a:avLst/>
          </a:prstGeom>
        </p:spPr>
      </p:pic>
    </p:spTree>
    <p:extLst>
      <p:ext uri="{BB962C8B-B14F-4D97-AF65-F5344CB8AC3E}">
        <p14:creationId xmlns:p14="http://schemas.microsoft.com/office/powerpoint/2010/main" val="2839115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5303"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Maryland’s goal is in line with other states</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9" y="838200"/>
            <a:ext cx="9090696" cy="572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869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Those states are figuring this out too</a:t>
            </a:r>
            <a:endParaRPr lang="en-US" sz="2800"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sp>
        <p:nvSpPr>
          <p:cNvPr id="7" name="Rectangle 6"/>
          <p:cNvSpPr/>
          <p:nvPr/>
        </p:nvSpPr>
        <p:spPr>
          <a:xfrm>
            <a:off x="2458" y="548180"/>
            <a:ext cx="9175188" cy="1477328"/>
          </a:xfrm>
          <a:prstGeom prst="rect">
            <a:avLst/>
          </a:prstGeom>
        </p:spPr>
        <p:txBody>
          <a:bodyPr wrap="square">
            <a:spAutoFit/>
          </a:bodyPr>
          <a:lstStyle/>
          <a:p>
            <a:r>
              <a:rPr lang="en-US" dirty="0" smtClean="0"/>
              <a:t>“</a:t>
            </a:r>
            <a:r>
              <a:rPr lang="en-US" i="1" dirty="0"/>
              <a:t>the only viable path to deep reductions in GHG emissions is through a combination of reduced energy consumption (through increased energy efficiency in vehicles and buildings), expanded availability of clean electricity, and electrification of the transportation and heating sectors… The scope of the challenge can be summarized in three words: </a:t>
            </a:r>
            <a:r>
              <a:rPr lang="en-US" b="1" i="1" dirty="0"/>
              <a:t>reduce, electrify, and decarbonize</a:t>
            </a:r>
            <a:r>
              <a:rPr lang="en-US" b="1" i="1" dirty="0" smtClean="0"/>
              <a:t>.”</a:t>
            </a:r>
            <a:r>
              <a:rPr lang="en-US" i="1" dirty="0" smtClean="0"/>
              <a:t> - MA Clean Energy and Climate Plan</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812" y="2113376"/>
            <a:ext cx="6752901" cy="437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668" y="6488668"/>
            <a:ext cx="9175188" cy="369332"/>
          </a:xfrm>
          <a:prstGeom prst="rect">
            <a:avLst/>
          </a:prstGeom>
        </p:spPr>
        <p:txBody>
          <a:bodyPr wrap="square">
            <a:spAutoFit/>
          </a:bodyPr>
          <a:lstStyle/>
          <a:p>
            <a:pPr algn="ctr"/>
            <a:r>
              <a:rPr lang="en-US" dirty="0" smtClean="0"/>
              <a:t>- Connecticut Governor’s Council on Climate Change </a:t>
            </a:r>
            <a:endParaRPr lang="en-US" dirty="0"/>
          </a:p>
        </p:txBody>
      </p:sp>
    </p:spTree>
    <p:extLst>
      <p:ext uri="{BB962C8B-B14F-4D97-AF65-F5344CB8AC3E}">
        <p14:creationId xmlns:p14="http://schemas.microsoft.com/office/powerpoint/2010/main" val="272224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So we looked at the most cost effective path</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1275"/>
            <a:ext cx="1066800" cy="492125"/>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026" y="2344584"/>
            <a:ext cx="6943773" cy="450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626" y="533400"/>
            <a:ext cx="8984747" cy="1815882"/>
          </a:xfrm>
          <a:prstGeom prst="rect">
            <a:avLst/>
          </a:prstGeom>
          <a:noFill/>
        </p:spPr>
        <p:txBody>
          <a:bodyPr wrap="square" rtlCol="0">
            <a:spAutoFit/>
          </a:bodyPr>
          <a:lstStyle/>
          <a:p>
            <a:pPr algn="ctr"/>
            <a:r>
              <a:rPr lang="en-US" sz="2800" dirty="0" smtClean="0"/>
              <a:t>Synapse analysis</a:t>
            </a:r>
            <a:r>
              <a:rPr lang="en-US" sz="2800" smtClean="0"/>
              <a:t>: RGGI </a:t>
            </a:r>
            <a:r>
              <a:rPr lang="en-US" sz="2800" dirty="0" smtClean="0"/>
              <a:t>limits aligned with Maryland’s goal and electrifying vehicles and heating </a:t>
            </a:r>
            <a:r>
              <a:rPr lang="en-US" sz="2800" b="1" dirty="0" smtClean="0"/>
              <a:t>will save customers $25.7 billion through 2030 and create an average of nearly 60,000 new jobs annually</a:t>
            </a:r>
            <a:endParaRPr lang="en-US" sz="2800" b="1" dirty="0"/>
          </a:p>
        </p:txBody>
      </p:sp>
    </p:spTree>
    <p:extLst>
      <p:ext uri="{BB962C8B-B14F-4D97-AF65-F5344CB8AC3E}">
        <p14:creationId xmlns:p14="http://schemas.microsoft.com/office/powerpoint/2010/main" val="93551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MCCC </a:t>
            </a:r>
            <a:r>
              <a:rPr lang="en-US" sz="2800" dirty="0">
                <a:solidFill>
                  <a:srgbClr val="FFFFFF"/>
                </a:solidFill>
                <a:latin typeface="Arial" panose="020B0604020202020204" pitchFamily="34" charset="0"/>
                <a:cs typeface="Arial" panose="020B0604020202020204" pitchFamily="34" charset="0"/>
                <a:sym typeface="Calibri" pitchFamily="34" charset="0"/>
              </a:rPr>
              <a:t>should support </a:t>
            </a:r>
            <a:r>
              <a:rPr lang="en-US" sz="2800" dirty="0" smtClean="0">
                <a:solidFill>
                  <a:srgbClr val="FFFFFF"/>
                </a:solidFill>
                <a:latin typeface="Arial" panose="020B0604020202020204" pitchFamily="34" charset="0"/>
                <a:cs typeface="Arial" panose="020B0604020202020204" pitchFamily="34" charset="0"/>
                <a:sym typeface="Calibri" pitchFamily="34" charset="0"/>
              </a:rPr>
              <a:t>RGGI cap consistent with goal</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sp>
        <p:nvSpPr>
          <p:cNvPr id="7" name="TextBox 6"/>
          <p:cNvSpPr txBox="1"/>
          <p:nvPr/>
        </p:nvSpPr>
        <p:spPr>
          <a:xfrm>
            <a:off x="159252" y="685800"/>
            <a:ext cx="8825493" cy="646331"/>
          </a:xfrm>
          <a:prstGeom prst="rect">
            <a:avLst/>
          </a:prstGeom>
          <a:noFill/>
        </p:spPr>
        <p:txBody>
          <a:bodyPr wrap="square" rtlCol="0">
            <a:spAutoFit/>
          </a:bodyPr>
          <a:lstStyle/>
          <a:p>
            <a:r>
              <a:rPr lang="en-US" dirty="0" smtClean="0"/>
              <a:t>Equivalent RGGI cap would be 5% annual decline from 2020 levels through 2030: slightly less ambitious than pollution reduction trajectory achieved to date in region</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40" y="1600199"/>
            <a:ext cx="8915400" cy="447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1412" y="6227919"/>
            <a:ext cx="8825493" cy="369332"/>
          </a:xfrm>
          <a:prstGeom prst="rect">
            <a:avLst/>
          </a:prstGeom>
          <a:noFill/>
        </p:spPr>
        <p:txBody>
          <a:bodyPr wrap="square" rtlCol="0">
            <a:spAutoFit/>
          </a:bodyPr>
          <a:lstStyle/>
          <a:p>
            <a:r>
              <a:rPr lang="en-US" dirty="0" smtClean="0"/>
              <a:t>- Natural Resources Defense Council comments to RGGI stakeholder process</a:t>
            </a:r>
            <a:endParaRPr lang="en-US" dirty="0"/>
          </a:p>
        </p:txBody>
      </p:sp>
    </p:spTree>
    <p:extLst>
      <p:ext uri="{BB962C8B-B14F-4D97-AF65-F5344CB8AC3E}">
        <p14:creationId xmlns:p14="http://schemas.microsoft.com/office/powerpoint/2010/main" val="349912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88"/>
          <p:cNvSpPr>
            <a:spLocks noChangeArrowheads="1"/>
          </p:cNvSpPr>
          <p:nvPr/>
        </p:nvSpPr>
        <p:spPr bwMode="auto">
          <a:xfrm>
            <a:off x="0" y="0"/>
            <a:ext cx="9144000" cy="523180"/>
          </a:xfrm>
          <a:prstGeom prst="rect">
            <a:avLst/>
          </a:prstGeom>
          <a:gradFill rotWithShape="0">
            <a:gsLst>
              <a:gs pos="0">
                <a:srgbClr val="262626"/>
              </a:gs>
              <a:gs pos="50000">
                <a:srgbClr val="3F3F3F"/>
              </a:gs>
              <a:gs pos="100000">
                <a:srgbClr val="606060"/>
              </a:gs>
            </a:gsLst>
            <a:lin ang="5400000"/>
          </a:gradFill>
          <a:ln w="9525">
            <a:noFill/>
            <a:miter lim="800000"/>
            <a:headEnd/>
            <a:tailEnd/>
          </a:ln>
        </p:spPr>
        <p:txBody>
          <a:bodyPr wrap="square" lIns="274300" tIns="45700" rIns="91425" bIns="45700" anchor="ctr">
            <a:spAutoFit/>
          </a:bodyPr>
          <a:lstStyle/>
          <a:p>
            <a:pPr>
              <a:buClr>
                <a:srgbClr val="000000"/>
              </a:buClr>
              <a:buSzPct val="25000"/>
              <a:buFont typeface="Calibri" pitchFamily="34" charset="0"/>
              <a:buNone/>
            </a:pPr>
            <a:r>
              <a:rPr lang="en-US" sz="2800" dirty="0" smtClean="0">
                <a:solidFill>
                  <a:srgbClr val="FFFFFF"/>
                </a:solidFill>
                <a:latin typeface="Arial" panose="020B0604020202020204" pitchFamily="34" charset="0"/>
                <a:cs typeface="Arial" panose="020B0604020202020204" pitchFamily="34" charset="0"/>
                <a:sym typeface="Calibri" pitchFamily="34" charset="0"/>
              </a:rPr>
              <a:t>Other elements</a:t>
            </a:r>
            <a:endParaRPr lang="en-US" sz="2800" i="1" dirty="0">
              <a:solidFill>
                <a:srgbClr val="FFFFFF"/>
              </a:solidFill>
              <a:latin typeface="Arial" panose="020B0604020202020204" pitchFamily="34" charset="0"/>
              <a:cs typeface="Arial" panose="020B0604020202020204" pitchFamily="34" charset="0"/>
              <a:sym typeface="Calibri" pitchFamily="34" charset="0"/>
            </a:endParaRPr>
          </a:p>
        </p:txBody>
      </p:sp>
      <p:pic>
        <p:nvPicPr>
          <p:cNvPr id="10" name="Picture 9" descr="Horozontal - 2 color for dark bkg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31055"/>
            <a:ext cx="1066800" cy="492125"/>
          </a:xfrm>
          <a:prstGeom prst="rect">
            <a:avLst/>
          </a:prstGeom>
          <a:noFill/>
          <a:ln w="9525">
            <a:noFill/>
            <a:miter lim="800000"/>
            <a:headEnd/>
            <a:tailEnd/>
          </a:ln>
        </p:spPr>
      </p:pic>
      <p:sp>
        <p:nvSpPr>
          <p:cNvPr id="2" name="TextBox 1"/>
          <p:cNvSpPr txBox="1"/>
          <p:nvPr/>
        </p:nvSpPr>
        <p:spPr>
          <a:xfrm>
            <a:off x="747252" y="762000"/>
            <a:ext cx="7696200" cy="1323439"/>
          </a:xfrm>
          <a:prstGeom prst="rect">
            <a:avLst/>
          </a:prstGeom>
          <a:noFill/>
        </p:spPr>
        <p:txBody>
          <a:bodyPr wrap="square" rtlCol="0">
            <a:spAutoFit/>
          </a:bodyPr>
          <a:lstStyle/>
          <a:p>
            <a:r>
              <a:rPr lang="en-US" sz="2000" b="1" dirty="0" smtClean="0"/>
              <a:t>Partnering outside the region: require comparable stringency</a:t>
            </a:r>
            <a:endParaRPr lang="en-US" sz="2000" dirty="0"/>
          </a:p>
          <a:p>
            <a:pPr marL="285750" indent="-285750">
              <a:buFont typeface="Wingdings" panose="05000000000000000000" pitchFamily="2" charset="2"/>
              <a:buChar char="ü"/>
            </a:pPr>
            <a:r>
              <a:rPr lang="en-US" sz="2000" dirty="0" smtClean="0"/>
              <a:t>RGGI covers both existing and new pollution sources</a:t>
            </a:r>
          </a:p>
          <a:p>
            <a:pPr marL="285750" indent="-285750">
              <a:buFont typeface="Wingdings" panose="05000000000000000000" pitchFamily="2" charset="2"/>
              <a:buChar char="ü"/>
            </a:pPr>
            <a:r>
              <a:rPr lang="en-US" sz="2000" dirty="0" smtClean="0"/>
              <a:t>RGGI caps pollution and invests revenues (100% auction)</a:t>
            </a:r>
          </a:p>
          <a:p>
            <a:pPr marL="285750" indent="-285750">
              <a:buFont typeface="Wingdings" panose="05000000000000000000" pitchFamily="2" charset="2"/>
              <a:buChar char="ü"/>
            </a:pPr>
            <a:r>
              <a:rPr lang="en-US" sz="2000" dirty="0" smtClean="0"/>
              <a:t>RGGI has a floor price for allowances</a:t>
            </a:r>
          </a:p>
        </p:txBody>
      </p:sp>
      <p:sp>
        <p:nvSpPr>
          <p:cNvPr id="11" name="TextBox 10"/>
          <p:cNvSpPr txBox="1"/>
          <p:nvPr/>
        </p:nvSpPr>
        <p:spPr>
          <a:xfrm>
            <a:off x="747252" y="2743200"/>
            <a:ext cx="7696200" cy="1323439"/>
          </a:xfrm>
          <a:prstGeom prst="rect">
            <a:avLst/>
          </a:prstGeom>
          <a:noFill/>
        </p:spPr>
        <p:txBody>
          <a:bodyPr wrap="square" rtlCol="0">
            <a:spAutoFit/>
          </a:bodyPr>
          <a:lstStyle/>
          <a:p>
            <a:r>
              <a:rPr lang="en-US" sz="2000" b="1" dirty="0" smtClean="0"/>
              <a:t>Cost Containment Reserve Needs Reform</a:t>
            </a:r>
            <a:endParaRPr lang="en-US" sz="2000" dirty="0"/>
          </a:p>
          <a:p>
            <a:pPr marL="285750" indent="-285750">
              <a:buFont typeface="Wingdings" panose="05000000000000000000" pitchFamily="2" charset="2"/>
              <a:buChar char="ü"/>
            </a:pPr>
            <a:r>
              <a:rPr lang="en-US" sz="2000" dirty="0" smtClean="0"/>
              <a:t>Can allow pollution above the necessary targets</a:t>
            </a:r>
          </a:p>
          <a:p>
            <a:pPr marL="285750" indent="-285750">
              <a:buFont typeface="Wingdings" panose="05000000000000000000" pitchFamily="2" charset="2"/>
              <a:buChar char="ü"/>
            </a:pPr>
            <a:r>
              <a:rPr lang="en-US" sz="2000" dirty="0" smtClean="0"/>
              <a:t>Can perversely drive prices up in the short term</a:t>
            </a:r>
          </a:p>
          <a:p>
            <a:pPr marL="285750" indent="-285750">
              <a:buFont typeface="Wingdings" panose="05000000000000000000" pitchFamily="2" charset="2"/>
              <a:buChar char="ü"/>
            </a:pPr>
            <a:r>
              <a:rPr lang="en-US" sz="2000" dirty="0" smtClean="0"/>
              <a:t>Better mechanisms to protect businesses and families exist</a:t>
            </a:r>
          </a:p>
        </p:txBody>
      </p:sp>
      <p:sp>
        <p:nvSpPr>
          <p:cNvPr id="12" name="TextBox 11"/>
          <p:cNvSpPr txBox="1"/>
          <p:nvPr/>
        </p:nvSpPr>
        <p:spPr>
          <a:xfrm>
            <a:off x="710381" y="4800600"/>
            <a:ext cx="7696200" cy="1323439"/>
          </a:xfrm>
          <a:prstGeom prst="rect">
            <a:avLst/>
          </a:prstGeom>
          <a:noFill/>
        </p:spPr>
        <p:txBody>
          <a:bodyPr wrap="square" rtlCol="0">
            <a:spAutoFit/>
          </a:bodyPr>
          <a:lstStyle/>
          <a:p>
            <a:r>
              <a:rPr lang="en-US" sz="2000" b="1" dirty="0" smtClean="0"/>
              <a:t>Offsets not a solution</a:t>
            </a:r>
            <a:endParaRPr lang="en-US" sz="2000" dirty="0"/>
          </a:p>
          <a:p>
            <a:pPr marL="285750" indent="-285750">
              <a:buFont typeface="Wingdings" panose="05000000000000000000" pitchFamily="2" charset="2"/>
              <a:buChar char="ü"/>
            </a:pPr>
            <a:r>
              <a:rPr lang="en-US" sz="2000" dirty="0" smtClean="0"/>
              <a:t>Need to reduce pollution from all sectors to hit Maryland goals</a:t>
            </a:r>
          </a:p>
          <a:p>
            <a:pPr marL="285750" indent="-285750">
              <a:buFont typeface="Wingdings" panose="05000000000000000000" pitchFamily="2" charset="2"/>
              <a:buChar char="ü"/>
            </a:pPr>
            <a:r>
              <a:rPr lang="en-US" sz="2000" dirty="0" smtClean="0"/>
              <a:t>Not allowed under the Clean Power Plan</a:t>
            </a:r>
          </a:p>
          <a:p>
            <a:pPr marL="285750" indent="-285750">
              <a:buFont typeface="Wingdings" panose="05000000000000000000" pitchFamily="2" charset="2"/>
              <a:buChar char="ü"/>
            </a:pPr>
            <a:r>
              <a:rPr lang="en-US" sz="2000" dirty="0" smtClean="0"/>
              <a:t>Better mechanisms to protect businesses and families exist</a:t>
            </a:r>
          </a:p>
        </p:txBody>
      </p:sp>
    </p:spTree>
    <p:extLst>
      <p:ext uri="{BB962C8B-B14F-4D97-AF65-F5344CB8AC3E}">
        <p14:creationId xmlns:p14="http://schemas.microsoft.com/office/powerpoint/2010/main" val="3879587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84188E3E057E4B9DA51A7DA4544EF4" ma:contentTypeVersion="11" ma:contentTypeDescription="Create a new document." ma:contentTypeScope="" ma:versionID="760f62e3f3903dd0e615d28aba98942b">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56288-1435-49EA-A012-61DCF1593F4E}"/>
</file>

<file path=customXml/itemProps2.xml><?xml version="1.0" encoding="utf-8"?>
<ds:datastoreItem xmlns:ds="http://schemas.openxmlformats.org/officeDocument/2006/customXml" ds:itemID="{23466207-5853-4900-A120-F2EB4E0921EE}"/>
</file>

<file path=customXml/itemProps3.xml><?xml version="1.0" encoding="utf-8"?>
<ds:datastoreItem xmlns:ds="http://schemas.openxmlformats.org/officeDocument/2006/customXml" ds:itemID="{D42F5D02-D718-4C83-ADD8-34F20832E169}"/>
</file>

<file path=docProps/app.xml><?xml version="1.0" encoding="utf-8"?>
<Properties xmlns="http://schemas.openxmlformats.org/officeDocument/2006/extended-properties" xmlns:vt="http://schemas.openxmlformats.org/officeDocument/2006/docPropsVTypes">
  <Template/>
  <TotalTime>9609</TotalTime>
  <Words>481</Words>
  <Application>Microsoft Office PowerPoint</Application>
  <PresentationFormat>On-screen Show (4:3)</PresentationFormat>
  <Paragraphs>66</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3_Office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Sierra Club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COAL  Transforming America's Electric Sector</dc:title>
  <dc:creator>Hilary Fisher</dc:creator>
  <cp:lastModifiedBy>Mark Kresowik</cp:lastModifiedBy>
  <cp:revision>350</cp:revision>
  <cp:lastPrinted>2013-04-23T16:16:22Z</cp:lastPrinted>
  <dcterms:created xsi:type="dcterms:W3CDTF">2011-10-28T21:59:24Z</dcterms:created>
  <dcterms:modified xsi:type="dcterms:W3CDTF">2016-05-20T16:41:15Z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0x0101001C84188E3E057E4B9DA51A7DA4544EF4</vt:lpwstr>
  </property>
</Properties>
</file>