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slides/slide38.xml" ContentType="application/vnd.openxmlformats-officedocument.presentationml.slide+xml"/>
  <Override PartName="/ppt/presentation.xml" ContentType="application/vnd.openxmlformats-officedocument.presentationml.presentation.main+xml"/>
  <Override PartName="/ppt/slides/slide3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7.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Layouts/slideLayout31.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5.xml" ContentType="application/vnd.openxmlformats-officedocument.presentationml.notesSlide+xml"/>
  <Override PartName="/ppt/slideLayouts/slideLayout30.xml" ContentType="application/vnd.openxmlformats-officedocument.presentationml.slideLayout+xml"/>
  <Override PartName="/ppt/slideLayouts/slideLayout2.xml" ContentType="application/vnd.openxmlformats-officedocument.presentationml.slideLayout+xml"/>
  <Override PartName="/ppt/notesSlides/notesSlide17.xml" ContentType="application/vnd.openxmlformats-officedocument.presentationml.notesSlide+xml"/>
  <Override PartName="/ppt/slideMasters/slideMaster2.xml" ContentType="application/vnd.openxmlformats-officedocument.presentationml.slideMaster+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notesSlides/notesSlide22.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3.xml" ContentType="application/vnd.openxmlformats-officedocument.presentationml.slideLayout+xml"/>
  <Override PartName="/ppt/notesSlides/notesSlide4.xml" ContentType="application/vnd.openxmlformats-officedocument.presentationml.notesSlide+xml"/>
  <Override PartName="/ppt/slideLayouts/slideLayout21.xml" ContentType="application/vnd.openxmlformats-officedocument.presentationml.slideLayout+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slideLayouts/slideLayout22.xml" ContentType="application/vnd.openxmlformats-officedocument.presentationml.slideLayout+xml"/>
  <Override PartName="/ppt/notesSlides/notesSlide5.xml" ContentType="application/vnd.openxmlformats-officedocument.presentationml.notesSlide+xml"/>
  <Override PartName="/ppt/slideMasters/slideMaster3.xml" ContentType="application/vnd.openxmlformats-officedocument.presentationml.slideMaster+xml"/>
  <Override PartName="/ppt/notesSlides/notesSlide2.xml" ContentType="application/vnd.openxmlformats-officedocument.presentationml.notesSlide+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Masters/slideMaster4.xml" ContentType="application/vnd.openxmlformats-officedocument.presentationml.slideMaster+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9.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notesSlides/notesSlide7.xml" ContentType="application/vnd.openxmlformats-officedocument.presentationml.notesSlide+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slideLayouts/slideLayout12.xml" ContentType="application/vnd.openxmlformats-officedocument.presentationml.slideLayout+xml"/>
  <Override PartName="/ppt/notesSlides/notesSlide10.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Layouts/slideLayout8.xml" ContentType="application/vnd.openxmlformats-officedocument.presentationml.slideLayout+xml"/>
  <Override PartName="/ppt/notesSlides/notesSlide13.xml" ContentType="application/vnd.openxmlformats-officedocument.presentationml.notesSlide+xml"/>
  <Override PartName="/ppt/slideLayouts/slideLayout13.xml" ContentType="application/vnd.openxmlformats-officedocument.presentationml.slideLayout+xml"/>
  <Override PartName="/ppt/slideLayouts/slideLayout19.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3"/>
  </p:notesMasterIdLst>
  <p:sldIdLst>
    <p:sldId id="256" r:id="rId5"/>
    <p:sldId id="661" r:id="rId6"/>
    <p:sldId id="662" r:id="rId7"/>
    <p:sldId id="418" r:id="rId8"/>
    <p:sldId id="346" r:id="rId9"/>
    <p:sldId id="348" r:id="rId10"/>
    <p:sldId id="349" r:id="rId11"/>
    <p:sldId id="537" r:id="rId12"/>
    <p:sldId id="520" r:id="rId13"/>
    <p:sldId id="293" r:id="rId14"/>
    <p:sldId id="523" r:id="rId15"/>
    <p:sldId id="532" r:id="rId16"/>
    <p:sldId id="269" r:id="rId17"/>
    <p:sldId id="536" r:id="rId18"/>
    <p:sldId id="535" r:id="rId19"/>
    <p:sldId id="419" r:id="rId20"/>
    <p:sldId id="434" r:id="rId21"/>
    <p:sldId id="529" r:id="rId22"/>
    <p:sldId id="533" r:id="rId23"/>
    <p:sldId id="534" r:id="rId24"/>
    <p:sldId id="538" r:id="rId25"/>
    <p:sldId id="591" r:id="rId26"/>
    <p:sldId id="451" r:id="rId27"/>
    <p:sldId id="578" r:id="rId28"/>
    <p:sldId id="643" r:id="rId29"/>
    <p:sldId id="425" r:id="rId30"/>
    <p:sldId id="437" r:id="rId31"/>
    <p:sldId id="650" r:id="rId32"/>
    <p:sldId id="432" r:id="rId33"/>
    <p:sldId id="435" r:id="rId34"/>
    <p:sldId id="644" r:id="rId35"/>
    <p:sldId id="647" r:id="rId36"/>
    <p:sldId id="440" r:id="rId37"/>
    <p:sldId id="656" r:id="rId38"/>
    <p:sldId id="658" r:id="rId39"/>
    <p:sldId id="630" r:id="rId40"/>
    <p:sldId id="632" r:id="rId41"/>
    <p:sldId id="445" r:id="rId42"/>
  </p:sldIdLst>
  <p:sldSz cx="10691813" cy="7559675"/>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HEADER" id="{5CF16E6A-8669-4E86-83DD-91776F04457F}">
          <p14:sldIdLst>
            <p14:sldId id="256"/>
          </p14:sldIdLst>
        </p14:section>
        <p14:section name="RADIATION SAFETY" id="{12AD60B9-0E6C-4936-B56F-A3D06956B1DF}">
          <p14:sldIdLst>
            <p14:sldId id="661"/>
            <p14:sldId id="662"/>
            <p14:sldId id="418"/>
            <p14:sldId id="346"/>
            <p14:sldId id="348"/>
            <p14:sldId id="349"/>
            <p14:sldId id="537"/>
            <p14:sldId id="520"/>
            <p14:sldId id="293"/>
            <p14:sldId id="523"/>
            <p14:sldId id="532"/>
            <p14:sldId id="269"/>
            <p14:sldId id="536"/>
            <p14:sldId id="535"/>
            <p14:sldId id="419"/>
            <p14:sldId id="434"/>
            <p14:sldId id="529"/>
            <p14:sldId id="533"/>
            <p14:sldId id="534"/>
            <p14:sldId id="538"/>
            <p14:sldId id="591"/>
            <p14:sldId id="451"/>
            <p14:sldId id="578"/>
            <p14:sldId id="643"/>
          </p14:sldIdLst>
        </p14:section>
        <p14:section name="CONPASS X-RAY EMISSION" id="{09CCCBC2-5B39-40DE-8E72-58612EC062B9}">
          <p14:sldIdLst>
            <p14:sldId id="425"/>
            <p14:sldId id="437"/>
          </p14:sldIdLst>
        </p14:section>
        <p14:section name="ANSI compilance" id="{EF39D994-E271-495A-9657-35E0CDA301BF}">
          <p14:sldIdLst>
            <p14:sldId id="650"/>
          </p14:sldIdLst>
        </p14:section>
        <p14:section name="Safety measures" id="{8216607C-C0BB-49F4-BA47-C27D32523751}">
          <p14:sldIdLst>
            <p14:sldId id="432"/>
            <p14:sldId id="435"/>
          </p14:sldIdLst>
        </p14:section>
        <p14:section name="Exclusion zone" id="{99CB56CA-A6FD-4D7E-8CE4-73C85EB648C4}">
          <p14:sldIdLst>
            <p14:sldId id="644"/>
            <p14:sldId id="647"/>
            <p14:sldId id="440"/>
          </p14:sldIdLst>
        </p14:section>
        <p14:section name="EASYDATA2" id="{B483A7A0-9FC6-4A53-B891-AD677C13E20D}">
          <p14:sldIdLst/>
        </p14:section>
        <p14:section name="Networking and data management" id="{2C3AA3C7-9D3A-45D9-835C-E0EF56A9F955}">
          <p14:sldIdLst>
            <p14:sldId id="656"/>
            <p14:sldId id="658"/>
          </p14:sldIdLst>
        </p14:section>
        <p14:section name="Accumulated dose" id="{9E19DC9C-53A1-4A56-B206-C5D350AA6061}">
          <p14:sldIdLst>
            <p14:sldId id="630"/>
          </p14:sldIdLst>
        </p14:section>
        <p14:section name="MOCK SCAN 101" id="{76351F2E-A68C-4434-96AE-BB46812E0842}">
          <p14:sldIdLst>
            <p14:sldId id="632"/>
            <p14:sldId id="445"/>
          </p14:sldIdLst>
        </p14:section>
      </p14:sectionLst>
    </p:ext>
    <p:ext uri="{EFAFB233-063F-42B5-8137-9DF3F51BA10A}">
      <p15:sldGuideLst xmlns="" xmlns:p15="http://schemas.microsoft.com/office/powerpoint/2012/main">
        <p15:guide id="1" orient="horz" pos="363" userDrawn="1">
          <p15:clr>
            <a:srgbClr val="A4A3A4"/>
          </p15:clr>
        </p15:guide>
        <p15:guide id="2" pos="465" userDrawn="1">
          <p15:clr>
            <a:srgbClr val="A4A3A4"/>
          </p15:clr>
        </p15:guide>
        <p15:guide id="3" pos="6429" userDrawn="1">
          <p15:clr>
            <a:srgbClr val="A4A3A4"/>
          </p15:clr>
        </p15:guide>
        <p15:guide id="4" pos="533" userDrawn="1">
          <p15:clr>
            <a:srgbClr val="A4A3A4"/>
          </p15:clr>
        </p15:guide>
        <p15:guide id="5" orient="horz" pos="998" userDrawn="1">
          <p15:clr>
            <a:srgbClr val="A4A3A4"/>
          </p15:clr>
        </p15:guide>
        <p15:guide id="6" orient="horz" pos="1769" userDrawn="1">
          <p15:clr>
            <a:srgbClr val="A4A3A4"/>
          </p15:clr>
        </p15:guide>
        <p15:guide id="7" orient="horz" pos="4014" userDrawn="1">
          <p15:clr>
            <a:srgbClr val="A4A3A4"/>
          </p15:clr>
        </p15:guide>
        <p15:guide id="8" pos="5205" userDrawn="1">
          <p15:clr>
            <a:srgbClr val="A4A3A4"/>
          </p15:clr>
        </p15:guide>
        <p15:guide id="9" pos="3367" userDrawn="1">
          <p15:clr>
            <a:srgbClr val="A4A3A4"/>
          </p15:clr>
        </p15:guide>
        <p15:guide id="10" pos="379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A9F"/>
    <a:srgbClr val="E7E6E6"/>
    <a:srgbClr val="EAEFF7"/>
    <a:srgbClr val="676E66"/>
    <a:srgbClr val="2D2448"/>
    <a:srgbClr val="1E4487"/>
    <a:srgbClr val="5C5855"/>
    <a:srgbClr val="D8D8D8"/>
    <a:srgbClr val="D7D7D7"/>
    <a:srgbClr val="16181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16" autoAdjust="0"/>
    <p:restoredTop sz="94070" autoAdjust="0"/>
  </p:normalViewPr>
  <p:slideViewPr>
    <p:cSldViewPr snapToGrid="0" showGuides="1">
      <p:cViewPr varScale="1">
        <p:scale>
          <a:sx n="57" d="100"/>
          <a:sy n="57" d="100"/>
        </p:scale>
        <p:origin x="-90" y="-144"/>
      </p:cViewPr>
      <p:guideLst>
        <p:guide orient="horz" pos="363"/>
        <p:guide orient="horz" pos="998"/>
        <p:guide orient="horz" pos="1769"/>
        <p:guide orient="horz" pos="4014"/>
        <p:guide pos="465"/>
        <p:guide pos="6429"/>
        <p:guide pos="533"/>
        <p:guide pos="5205"/>
        <p:guide pos="3367"/>
        <p:guide pos="3798"/>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4B7A942-4FFC-4072-A2FA-558631EB97B7}" type="datetimeFigureOut">
              <a:rPr lang="ru-RU" smtClean="0"/>
              <a:pPr/>
              <a:t>09.11.2018</a:t>
            </a:fld>
            <a:endParaRPr lang="ru-RU"/>
          </a:p>
        </p:txBody>
      </p:sp>
      <p:sp>
        <p:nvSpPr>
          <p:cNvPr id="4" name="Образ слайда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346189E-1514-4C80-92B2-2DE2302AA564}" type="slidenum">
              <a:rPr lang="ru-RU" smtClean="0"/>
              <a:pPr/>
              <a:t>‹#›</a:t>
            </a:fld>
            <a:endParaRPr lang="ru-RU"/>
          </a:p>
        </p:txBody>
      </p:sp>
    </p:spTree>
    <p:extLst>
      <p:ext uri="{BB962C8B-B14F-4D97-AF65-F5344CB8AC3E}">
        <p14:creationId xmlns="" xmlns:p14="http://schemas.microsoft.com/office/powerpoint/2010/main" val="4193329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1</a:t>
            </a:fld>
            <a:endParaRPr lang="ru-RU"/>
          </a:p>
        </p:txBody>
      </p:sp>
    </p:spTree>
    <p:extLst>
      <p:ext uri="{BB962C8B-B14F-4D97-AF65-F5344CB8AC3E}">
        <p14:creationId xmlns="" xmlns:p14="http://schemas.microsoft.com/office/powerpoint/2010/main" val="3067313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70906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266389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007482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67896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545308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059163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280457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604248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003409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22</a:t>
            </a:fld>
            <a:endParaRPr lang="ru-RU"/>
          </a:p>
        </p:txBody>
      </p:sp>
    </p:spTree>
    <p:extLst>
      <p:ext uri="{BB962C8B-B14F-4D97-AF65-F5344CB8AC3E}">
        <p14:creationId xmlns="" xmlns:p14="http://schemas.microsoft.com/office/powerpoint/2010/main" val="110960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2</a:t>
            </a:fld>
            <a:endParaRPr lang="ru-RU"/>
          </a:p>
        </p:txBody>
      </p:sp>
    </p:spTree>
    <p:extLst>
      <p:ext uri="{BB962C8B-B14F-4D97-AF65-F5344CB8AC3E}">
        <p14:creationId xmlns="" xmlns:p14="http://schemas.microsoft.com/office/powerpoint/2010/main" val="419849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24</a:t>
            </a:fld>
            <a:endParaRPr lang="ru-RU"/>
          </a:p>
        </p:txBody>
      </p:sp>
    </p:spTree>
    <p:extLst>
      <p:ext uri="{BB962C8B-B14F-4D97-AF65-F5344CB8AC3E}">
        <p14:creationId xmlns="" xmlns:p14="http://schemas.microsoft.com/office/powerpoint/2010/main" val="1186124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25</a:t>
            </a:fld>
            <a:endParaRPr lang="ru-RU"/>
          </a:p>
        </p:txBody>
      </p:sp>
    </p:spTree>
    <p:extLst>
      <p:ext uri="{BB962C8B-B14F-4D97-AF65-F5344CB8AC3E}">
        <p14:creationId xmlns="" xmlns:p14="http://schemas.microsoft.com/office/powerpoint/2010/main" val="1293371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28</a:t>
            </a:fld>
            <a:endParaRPr lang="ru-RU"/>
          </a:p>
        </p:txBody>
      </p:sp>
    </p:spTree>
    <p:extLst>
      <p:ext uri="{BB962C8B-B14F-4D97-AF65-F5344CB8AC3E}">
        <p14:creationId xmlns="" xmlns:p14="http://schemas.microsoft.com/office/powerpoint/2010/main" val="3381613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31</a:t>
            </a:fld>
            <a:endParaRPr lang="ru-RU"/>
          </a:p>
        </p:txBody>
      </p:sp>
    </p:spTree>
    <p:extLst>
      <p:ext uri="{BB962C8B-B14F-4D97-AF65-F5344CB8AC3E}">
        <p14:creationId xmlns="" xmlns:p14="http://schemas.microsoft.com/office/powerpoint/2010/main" val="2847704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32</a:t>
            </a:fld>
            <a:endParaRPr lang="ru-RU"/>
          </a:p>
        </p:txBody>
      </p:sp>
    </p:spTree>
    <p:extLst>
      <p:ext uri="{BB962C8B-B14F-4D97-AF65-F5344CB8AC3E}">
        <p14:creationId xmlns="" xmlns:p14="http://schemas.microsoft.com/office/powerpoint/2010/main" val="2358453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34</a:t>
            </a:fld>
            <a:endParaRPr lang="ru-RU"/>
          </a:p>
        </p:txBody>
      </p:sp>
    </p:spTree>
    <p:extLst>
      <p:ext uri="{BB962C8B-B14F-4D97-AF65-F5344CB8AC3E}">
        <p14:creationId xmlns="" xmlns:p14="http://schemas.microsoft.com/office/powerpoint/2010/main" val="1569466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35</a:t>
            </a:fld>
            <a:endParaRPr lang="ru-RU"/>
          </a:p>
        </p:txBody>
      </p:sp>
    </p:spTree>
    <p:extLst>
      <p:ext uri="{BB962C8B-B14F-4D97-AF65-F5344CB8AC3E}">
        <p14:creationId xmlns="" xmlns:p14="http://schemas.microsoft.com/office/powerpoint/2010/main" val="1478977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36</a:t>
            </a:fld>
            <a:endParaRPr lang="ru-RU"/>
          </a:p>
        </p:txBody>
      </p:sp>
    </p:spTree>
    <p:extLst>
      <p:ext uri="{BB962C8B-B14F-4D97-AF65-F5344CB8AC3E}">
        <p14:creationId xmlns="" xmlns:p14="http://schemas.microsoft.com/office/powerpoint/2010/main" val="3580366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37</a:t>
            </a:fld>
            <a:endParaRPr lang="ru-RU"/>
          </a:p>
        </p:txBody>
      </p:sp>
    </p:spTree>
    <p:extLst>
      <p:ext uri="{BB962C8B-B14F-4D97-AF65-F5344CB8AC3E}">
        <p14:creationId xmlns="" xmlns:p14="http://schemas.microsoft.com/office/powerpoint/2010/main" val="558091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Образ слайда 1"/>
          <p:cNvSpPr>
            <a:spLocks noGrp="1" noRot="1" noChangeAspect="1" noTextEdit="1"/>
          </p:cNvSpPr>
          <p:nvPr>
            <p:ph type="sldImg"/>
          </p:nvPr>
        </p:nvSpPr>
        <p:spPr>
          <a:xfrm>
            <a:off x="1246188" y="1143000"/>
            <a:ext cx="4365625" cy="3086100"/>
          </a:xfrm>
          <a:ln/>
        </p:spPr>
      </p:sp>
      <p:sp>
        <p:nvSpPr>
          <p:cNvPr id="190467" name="Заметки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190468" name="Номер слайда 3"/>
          <p:cNvSpPr>
            <a:spLocks noGrp="1"/>
          </p:cNvSpPr>
          <p:nvPr>
            <p:ph type="sldNum" sz="quarter" idx="4294967295"/>
          </p:nvPr>
        </p:nvSpPr>
        <p:spPr bwMode="auto">
          <a:xfrm>
            <a:off x="3884613" y="8685213"/>
            <a:ext cx="2971800" cy="4587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F88980-A37C-4F93-8411-0F14EF9A64FA}" type="slidenum">
              <a:rPr kumimoji="0" lang="ru-RU" altLang="ru-RU"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ru-RU" altLang="ru-RU" sz="1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 xmlns:p14="http://schemas.microsoft.com/office/powerpoint/2010/main" val="18808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lumMod val="65000"/>
                  <a:lumOff val="35000"/>
                </a:schemeClr>
              </a:solidFill>
              <a:ea typeface="Geometria" pitchFamily="34" charset="-52"/>
            </a:endParaRPr>
          </a:p>
        </p:txBody>
      </p:sp>
      <p:sp>
        <p:nvSpPr>
          <p:cNvPr id="4" name="Номер слайда 3"/>
          <p:cNvSpPr>
            <a:spLocks noGrp="1"/>
          </p:cNvSpPr>
          <p:nvPr>
            <p:ph type="sldNum" sz="quarter" idx="10"/>
          </p:nvPr>
        </p:nvSpPr>
        <p:spPr/>
        <p:txBody>
          <a:bodyPr/>
          <a:lstStyle/>
          <a:p>
            <a:fld id="{D346189E-1514-4C80-92B2-2DE2302AA564}" type="slidenum">
              <a:rPr lang="ru-RU" smtClean="0"/>
              <a:pPr/>
              <a:t>3</a:t>
            </a:fld>
            <a:endParaRPr lang="ru-RU"/>
          </a:p>
        </p:txBody>
      </p:sp>
    </p:spTree>
    <p:extLst>
      <p:ext uri="{BB962C8B-B14F-4D97-AF65-F5344CB8AC3E}">
        <p14:creationId xmlns="" xmlns:p14="http://schemas.microsoft.com/office/powerpoint/2010/main" val="292270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360848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84359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471433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181792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543034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46188" y="1143000"/>
            <a:ext cx="43656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4344F-3032-419A-B1E9-E017C4FF948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87648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ru-RU"/>
              <a:t>Образец заголовка</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131504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1384734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300134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1886" y="2348405"/>
            <a:ext cx="9088041" cy="1620430"/>
          </a:xfrm>
        </p:spPr>
        <p:txBody>
          <a:bodyPr/>
          <a:lstStyle/>
          <a:p>
            <a:r>
              <a:rPr lang="ru-RU"/>
              <a:t>Образец заголовка</a:t>
            </a:r>
          </a:p>
        </p:txBody>
      </p:sp>
      <p:sp>
        <p:nvSpPr>
          <p:cNvPr id="3" name="Подзаголовок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400964" indent="0" algn="ctr">
              <a:buNone/>
              <a:defRPr>
                <a:solidFill>
                  <a:schemeClr val="tx1">
                    <a:tint val="75000"/>
                  </a:schemeClr>
                </a:solidFill>
              </a:defRPr>
            </a:lvl2pPr>
            <a:lvl3pPr marL="801929" indent="0" algn="ctr">
              <a:buNone/>
              <a:defRPr>
                <a:solidFill>
                  <a:schemeClr val="tx1">
                    <a:tint val="75000"/>
                  </a:schemeClr>
                </a:solidFill>
              </a:defRPr>
            </a:lvl3pPr>
            <a:lvl4pPr marL="1202893" indent="0" algn="ctr">
              <a:buNone/>
              <a:defRPr>
                <a:solidFill>
                  <a:schemeClr val="tx1">
                    <a:tint val="75000"/>
                  </a:schemeClr>
                </a:solidFill>
              </a:defRPr>
            </a:lvl4pPr>
            <a:lvl5pPr marL="1603858" indent="0" algn="ctr">
              <a:buNone/>
              <a:defRPr>
                <a:solidFill>
                  <a:schemeClr val="tx1">
                    <a:tint val="75000"/>
                  </a:schemeClr>
                </a:solidFill>
              </a:defRPr>
            </a:lvl5pPr>
            <a:lvl6pPr marL="2004822" indent="0" algn="ctr">
              <a:buNone/>
              <a:defRPr>
                <a:solidFill>
                  <a:schemeClr val="tx1">
                    <a:tint val="75000"/>
                  </a:schemeClr>
                </a:solidFill>
              </a:defRPr>
            </a:lvl6pPr>
            <a:lvl7pPr marL="2405786" indent="0" algn="ctr">
              <a:buNone/>
              <a:defRPr>
                <a:solidFill>
                  <a:schemeClr val="tx1">
                    <a:tint val="75000"/>
                  </a:schemeClr>
                </a:solidFill>
              </a:defRPr>
            </a:lvl7pPr>
            <a:lvl8pPr marL="2806751" indent="0" algn="ctr">
              <a:buNone/>
              <a:defRPr>
                <a:solidFill>
                  <a:schemeClr val="tx1">
                    <a:tint val="75000"/>
                  </a:schemeClr>
                </a:solidFill>
              </a:defRPr>
            </a:lvl8pPr>
            <a:lvl9pPr marL="3207715"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2569200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285005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4580" y="4857796"/>
            <a:ext cx="9088041" cy="1501435"/>
          </a:xfrm>
        </p:spPr>
        <p:txBody>
          <a:bodyPr anchor="t"/>
          <a:lstStyle>
            <a:lvl1pPr algn="l">
              <a:defRPr sz="3508" b="1" cap="all"/>
            </a:lvl1pPr>
          </a:lstStyle>
          <a:p>
            <a:r>
              <a:rPr lang="ru-RU"/>
              <a:t>Образец заголовка</a:t>
            </a:r>
          </a:p>
        </p:txBody>
      </p:sp>
      <p:sp>
        <p:nvSpPr>
          <p:cNvPr id="3" name="Текст 2"/>
          <p:cNvSpPr>
            <a:spLocks noGrp="1"/>
          </p:cNvSpPr>
          <p:nvPr>
            <p:ph type="body" idx="1"/>
          </p:nvPr>
        </p:nvSpPr>
        <p:spPr>
          <a:xfrm>
            <a:off x="844580" y="3204119"/>
            <a:ext cx="9088041" cy="1653678"/>
          </a:xfrm>
        </p:spPr>
        <p:txBody>
          <a:bodyPr anchor="b"/>
          <a:lstStyle>
            <a:lvl1pPr marL="0" indent="0">
              <a:buNone/>
              <a:defRPr sz="1754">
                <a:solidFill>
                  <a:schemeClr val="tx1">
                    <a:tint val="75000"/>
                  </a:schemeClr>
                </a:solidFill>
              </a:defRPr>
            </a:lvl1pPr>
            <a:lvl2pPr marL="400964" indent="0">
              <a:buNone/>
              <a:defRPr sz="1579">
                <a:solidFill>
                  <a:schemeClr val="tx1">
                    <a:tint val="75000"/>
                  </a:schemeClr>
                </a:solidFill>
              </a:defRPr>
            </a:lvl2pPr>
            <a:lvl3pPr marL="801929" indent="0">
              <a:buNone/>
              <a:defRPr sz="1403">
                <a:solidFill>
                  <a:schemeClr val="tx1">
                    <a:tint val="75000"/>
                  </a:schemeClr>
                </a:solidFill>
              </a:defRPr>
            </a:lvl3pPr>
            <a:lvl4pPr marL="1202893" indent="0">
              <a:buNone/>
              <a:defRPr sz="1228">
                <a:solidFill>
                  <a:schemeClr val="tx1">
                    <a:tint val="75000"/>
                  </a:schemeClr>
                </a:solidFill>
              </a:defRPr>
            </a:lvl4pPr>
            <a:lvl5pPr marL="1603858" indent="0">
              <a:buNone/>
              <a:defRPr sz="1228">
                <a:solidFill>
                  <a:schemeClr val="tx1">
                    <a:tint val="75000"/>
                  </a:schemeClr>
                </a:solidFill>
              </a:defRPr>
            </a:lvl5pPr>
            <a:lvl6pPr marL="2004822" indent="0">
              <a:buNone/>
              <a:defRPr sz="1228">
                <a:solidFill>
                  <a:schemeClr val="tx1">
                    <a:tint val="75000"/>
                  </a:schemeClr>
                </a:solidFill>
              </a:defRPr>
            </a:lvl6pPr>
            <a:lvl7pPr marL="2405786" indent="0">
              <a:buNone/>
              <a:defRPr sz="1228">
                <a:solidFill>
                  <a:schemeClr val="tx1">
                    <a:tint val="75000"/>
                  </a:schemeClr>
                </a:solidFill>
              </a:defRPr>
            </a:lvl7pPr>
            <a:lvl8pPr marL="2806751" indent="0">
              <a:buNone/>
              <a:defRPr sz="1228">
                <a:solidFill>
                  <a:schemeClr val="tx1">
                    <a:tint val="75000"/>
                  </a:schemeClr>
                </a:solidFill>
              </a:defRPr>
            </a:lvl8pPr>
            <a:lvl9pPr marL="3207715" indent="0">
              <a:buNone/>
              <a:defRPr sz="1228">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2543949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00946" y="2547897"/>
            <a:ext cx="3519388" cy="7206190"/>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098531" y="2547897"/>
            <a:ext cx="3519388" cy="7206190"/>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13999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591" y="302737"/>
            <a:ext cx="9622632" cy="1259946"/>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34595" y="1692178"/>
            <a:ext cx="4724074" cy="705219"/>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ru-RU"/>
              <a:t>Образец текста</a:t>
            </a:r>
          </a:p>
        </p:txBody>
      </p:sp>
      <p:sp>
        <p:nvSpPr>
          <p:cNvPr id="4" name="Объект 3"/>
          <p:cNvSpPr>
            <a:spLocks noGrp="1"/>
          </p:cNvSpPr>
          <p:nvPr>
            <p:ph sz="half" idx="2"/>
          </p:nvPr>
        </p:nvSpPr>
        <p:spPr>
          <a:xfrm>
            <a:off x="534595" y="2397397"/>
            <a:ext cx="4724074" cy="435556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431297" y="1692178"/>
            <a:ext cx="4725930" cy="705219"/>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ru-RU"/>
              <a:t>Образец текста</a:t>
            </a:r>
          </a:p>
        </p:txBody>
      </p:sp>
      <p:sp>
        <p:nvSpPr>
          <p:cNvPr id="6" name="Объект 5"/>
          <p:cNvSpPr>
            <a:spLocks noGrp="1"/>
          </p:cNvSpPr>
          <p:nvPr>
            <p:ph sz="quarter" idx="4"/>
          </p:nvPr>
        </p:nvSpPr>
        <p:spPr>
          <a:xfrm>
            <a:off x="5431297" y="2397397"/>
            <a:ext cx="4725930" cy="435556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796542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251621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300959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593" y="300987"/>
            <a:ext cx="3517533" cy="1280945"/>
          </a:xfrm>
        </p:spPr>
        <p:txBody>
          <a:bodyPr anchor="b"/>
          <a:lstStyle>
            <a:lvl1pPr algn="l">
              <a:defRPr sz="1754" b="1"/>
            </a:lvl1pPr>
          </a:lstStyle>
          <a:p>
            <a:r>
              <a:rPr lang="ru-RU"/>
              <a:t>Образец заголовка</a:t>
            </a:r>
          </a:p>
        </p:txBody>
      </p:sp>
      <p:sp>
        <p:nvSpPr>
          <p:cNvPr id="3" name="Объект 2"/>
          <p:cNvSpPr>
            <a:spLocks noGrp="1"/>
          </p:cNvSpPr>
          <p:nvPr>
            <p:ph idx="1"/>
          </p:nvPr>
        </p:nvSpPr>
        <p:spPr>
          <a:xfrm>
            <a:off x="4180203" y="300993"/>
            <a:ext cx="5977022" cy="6451973"/>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34593" y="1581936"/>
            <a:ext cx="3517533" cy="5171028"/>
          </a:xfrm>
        </p:spPr>
        <p:txBody>
          <a:bodyPr/>
          <a:lstStyle>
            <a:lvl1pPr marL="0" indent="0">
              <a:buNone/>
              <a:defRPr sz="1228"/>
            </a:lvl1pPr>
            <a:lvl2pPr marL="400964" indent="0">
              <a:buNone/>
              <a:defRPr sz="1052"/>
            </a:lvl2pPr>
            <a:lvl3pPr marL="801929" indent="0">
              <a:buNone/>
              <a:defRPr sz="877"/>
            </a:lvl3pPr>
            <a:lvl4pPr marL="1202893" indent="0">
              <a:buNone/>
              <a:defRPr sz="789"/>
            </a:lvl4pPr>
            <a:lvl5pPr marL="1603858" indent="0">
              <a:buNone/>
              <a:defRPr sz="789"/>
            </a:lvl5pPr>
            <a:lvl6pPr marL="2004822" indent="0">
              <a:buNone/>
              <a:defRPr sz="789"/>
            </a:lvl6pPr>
            <a:lvl7pPr marL="2405786" indent="0">
              <a:buNone/>
              <a:defRPr sz="789"/>
            </a:lvl7pPr>
            <a:lvl8pPr marL="2806751" indent="0">
              <a:buNone/>
              <a:defRPr sz="789"/>
            </a:lvl8pPr>
            <a:lvl9pPr marL="3207715" indent="0">
              <a:buNone/>
              <a:defRPr sz="789"/>
            </a:lvl9pPr>
          </a:lstStyle>
          <a:p>
            <a:pPr lvl="0"/>
            <a:r>
              <a:rPr lang="ru-RU"/>
              <a:t>Образец текста</a:t>
            </a:r>
          </a:p>
        </p:txBody>
      </p:sp>
      <p:sp>
        <p:nvSpPr>
          <p:cNvPr id="5" name="Дата 4"/>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081198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2870064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670" y="5291772"/>
            <a:ext cx="6415088" cy="624724"/>
          </a:xfrm>
        </p:spPr>
        <p:txBody>
          <a:bodyPr anchor="b"/>
          <a:lstStyle>
            <a:lvl1pPr algn="l">
              <a:defRPr sz="1754" b="1"/>
            </a:lvl1pPr>
          </a:lstStyle>
          <a:p>
            <a:r>
              <a:rPr lang="ru-RU"/>
              <a:t>Образец заголовка</a:t>
            </a:r>
          </a:p>
        </p:txBody>
      </p:sp>
      <p:sp>
        <p:nvSpPr>
          <p:cNvPr id="3" name="Рисунок 2"/>
          <p:cNvSpPr>
            <a:spLocks noGrp="1"/>
          </p:cNvSpPr>
          <p:nvPr>
            <p:ph type="pic" idx="1"/>
          </p:nvPr>
        </p:nvSpPr>
        <p:spPr>
          <a:xfrm>
            <a:off x="2095670" y="675471"/>
            <a:ext cx="6415088" cy="45358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endParaRPr lang="ru-RU"/>
          </a:p>
        </p:txBody>
      </p:sp>
      <p:sp>
        <p:nvSpPr>
          <p:cNvPr id="4" name="Текст 3"/>
          <p:cNvSpPr>
            <a:spLocks noGrp="1"/>
          </p:cNvSpPr>
          <p:nvPr>
            <p:ph type="body" sz="half" idx="2"/>
          </p:nvPr>
        </p:nvSpPr>
        <p:spPr>
          <a:xfrm>
            <a:off x="2095670" y="5916496"/>
            <a:ext cx="6415088" cy="887211"/>
          </a:xfrm>
        </p:spPr>
        <p:txBody>
          <a:bodyPr/>
          <a:lstStyle>
            <a:lvl1pPr marL="0" indent="0">
              <a:buNone/>
              <a:defRPr sz="1228"/>
            </a:lvl1pPr>
            <a:lvl2pPr marL="400964" indent="0">
              <a:buNone/>
              <a:defRPr sz="1052"/>
            </a:lvl2pPr>
            <a:lvl3pPr marL="801929" indent="0">
              <a:buNone/>
              <a:defRPr sz="877"/>
            </a:lvl3pPr>
            <a:lvl4pPr marL="1202893" indent="0">
              <a:buNone/>
              <a:defRPr sz="789"/>
            </a:lvl4pPr>
            <a:lvl5pPr marL="1603858" indent="0">
              <a:buNone/>
              <a:defRPr sz="789"/>
            </a:lvl5pPr>
            <a:lvl6pPr marL="2004822" indent="0">
              <a:buNone/>
              <a:defRPr sz="789"/>
            </a:lvl6pPr>
            <a:lvl7pPr marL="2405786" indent="0">
              <a:buNone/>
              <a:defRPr sz="789"/>
            </a:lvl7pPr>
            <a:lvl8pPr marL="2806751" indent="0">
              <a:buNone/>
              <a:defRPr sz="789"/>
            </a:lvl8pPr>
            <a:lvl9pPr marL="3207715" indent="0">
              <a:buNone/>
              <a:defRPr sz="789"/>
            </a:lvl9pPr>
          </a:lstStyle>
          <a:p>
            <a:pPr lvl="0"/>
            <a:r>
              <a:rPr lang="ru-RU"/>
              <a:t>Образец текста</a:t>
            </a:r>
          </a:p>
        </p:txBody>
      </p:sp>
      <p:sp>
        <p:nvSpPr>
          <p:cNvPr id="5" name="Дата 4"/>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2853762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1194171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813675" y="437481"/>
            <a:ext cx="1804244" cy="931659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00948" y="437481"/>
            <a:ext cx="5234534" cy="9316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1531375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1886" y="2348405"/>
            <a:ext cx="9088041" cy="1620430"/>
          </a:xfrm>
        </p:spPr>
        <p:txBody>
          <a:bodyPr/>
          <a:lstStyle/>
          <a:p>
            <a:r>
              <a:rPr lang="ru-RU"/>
              <a:t>Образец заголовка</a:t>
            </a:r>
          </a:p>
        </p:txBody>
      </p:sp>
      <p:sp>
        <p:nvSpPr>
          <p:cNvPr id="3" name="Подзаголовок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400964" indent="0" algn="ctr">
              <a:buNone/>
              <a:defRPr>
                <a:solidFill>
                  <a:schemeClr val="tx1">
                    <a:tint val="75000"/>
                  </a:schemeClr>
                </a:solidFill>
              </a:defRPr>
            </a:lvl2pPr>
            <a:lvl3pPr marL="801929" indent="0" algn="ctr">
              <a:buNone/>
              <a:defRPr>
                <a:solidFill>
                  <a:schemeClr val="tx1">
                    <a:tint val="75000"/>
                  </a:schemeClr>
                </a:solidFill>
              </a:defRPr>
            </a:lvl3pPr>
            <a:lvl4pPr marL="1202893" indent="0" algn="ctr">
              <a:buNone/>
              <a:defRPr>
                <a:solidFill>
                  <a:schemeClr val="tx1">
                    <a:tint val="75000"/>
                  </a:schemeClr>
                </a:solidFill>
              </a:defRPr>
            </a:lvl4pPr>
            <a:lvl5pPr marL="1603858" indent="0" algn="ctr">
              <a:buNone/>
              <a:defRPr>
                <a:solidFill>
                  <a:schemeClr val="tx1">
                    <a:tint val="75000"/>
                  </a:schemeClr>
                </a:solidFill>
              </a:defRPr>
            </a:lvl5pPr>
            <a:lvl6pPr marL="2004822" indent="0" algn="ctr">
              <a:buNone/>
              <a:defRPr>
                <a:solidFill>
                  <a:schemeClr val="tx1">
                    <a:tint val="75000"/>
                  </a:schemeClr>
                </a:solidFill>
              </a:defRPr>
            </a:lvl6pPr>
            <a:lvl7pPr marL="2405786" indent="0" algn="ctr">
              <a:buNone/>
              <a:defRPr>
                <a:solidFill>
                  <a:schemeClr val="tx1">
                    <a:tint val="75000"/>
                  </a:schemeClr>
                </a:solidFill>
              </a:defRPr>
            </a:lvl7pPr>
            <a:lvl8pPr marL="2806751" indent="0" algn="ctr">
              <a:buNone/>
              <a:defRPr>
                <a:solidFill>
                  <a:schemeClr val="tx1">
                    <a:tint val="75000"/>
                  </a:schemeClr>
                </a:solidFill>
              </a:defRPr>
            </a:lvl8pPr>
            <a:lvl9pPr marL="3207715"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065734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4133561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4580" y="4857796"/>
            <a:ext cx="9088041" cy="1501435"/>
          </a:xfrm>
        </p:spPr>
        <p:txBody>
          <a:bodyPr anchor="t"/>
          <a:lstStyle>
            <a:lvl1pPr algn="l">
              <a:defRPr sz="3508" b="1" cap="all"/>
            </a:lvl1pPr>
          </a:lstStyle>
          <a:p>
            <a:r>
              <a:rPr lang="ru-RU"/>
              <a:t>Образец заголовка</a:t>
            </a:r>
          </a:p>
        </p:txBody>
      </p:sp>
      <p:sp>
        <p:nvSpPr>
          <p:cNvPr id="3" name="Текст 2"/>
          <p:cNvSpPr>
            <a:spLocks noGrp="1"/>
          </p:cNvSpPr>
          <p:nvPr>
            <p:ph type="body" idx="1"/>
          </p:nvPr>
        </p:nvSpPr>
        <p:spPr>
          <a:xfrm>
            <a:off x="844580" y="3204119"/>
            <a:ext cx="9088041" cy="1653678"/>
          </a:xfrm>
        </p:spPr>
        <p:txBody>
          <a:bodyPr anchor="b"/>
          <a:lstStyle>
            <a:lvl1pPr marL="0" indent="0">
              <a:buNone/>
              <a:defRPr sz="1754">
                <a:solidFill>
                  <a:schemeClr val="tx1">
                    <a:tint val="75000"/>
                  </a:schemeClr>
                </a:solidFill>
              </a:defRPr>
            </a:lvl1pPr>
            <a:lvl2pPr marL="400964" indent="0">
              <a:buNone/>
              <a:defRPr sz="1579">
                <a:solidFill>
                  <a:schemeClr val="tx1">
                    <a:tint val="75000"/>
                  </a:schemeClr>
                </a:solidFill>
              </a:defRPr>
            </a:lvl2pPr>
            <a:lvl3pPr marL="801929" indent="0">
              <a:buNone/>
              <a:defRPr sz="1403">
                <a:solidFill>
                  <a:schemeClr val="tx1">
                    <a:tint val="75000"/>
                  </a:schemeClr>
                </a:solidFill>
              </a:defRPr>
            </a:lvl3pPr>
            <a:lvl4pPr marL="1202893" indent="0">
              <a:buNone/>
              <a:defRPr sz="1228">
                <a:solidFill>
                  <a:schemeClr val="tx1">
                    <a:tint val="75000"/>
                  </a:schemeClr>
                </a:solidFill>
              </a:defRPr>
            </a:lvl4pPr>
            <a:lvl5pPr marL="1603858" indent="0">
              <a:buNone/>
              <a:defRPr sz="1228">
                <a:solidFill>
                  <a:schemeClr val="tx1">
                    <a:tint val="75000"/>
                  </a:schemeClr>
                </a:solidFill>
              </a:defRPr>
            </a:lvl5pPr>
            <a:lvl6pPr marL="2004822" indent="0">
              <a:buNone/>
              <a:defRPr sz="1228">
                <a:solidFill>
                  <a:schemeClr val="tx1">
                    <a:tint val="75000"/>
                  </a:schemeClr>
                </a:solidFill>
              </a:defRPr>
            </a:lvl6pPr>
            <a:lvl7pPr marL="2405786" indent="0">
              <a:buNone/>
              <a:defRPr sz="1228">
                <a:solidFill>
                  <a:schemeClr val="tx1">
                    <a:tint val="75000"/>
                  </a:schemeClr>
                </a:solidFill>
              </a:defRPr>
            </a:lvl7pPr>
            <a:lvl8pPr marL="2806751" indent="0">
              <a:buNone/>
              <a:defRPr sz="1228">
                <a:solidFill>
                  <a:schemeClr val="tx1">
                    <a:tint val="75000"/>
                  </a:schemeClr>
                </a:solidFill>
              </a:defRPr>
            </a:lvl8pPr>
            <a:lvl9pPr marL="3207715" indent="0">
              <a:buNone/>
              <a:defRPr sz="1228">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02462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00946" y="2547897"/>
            <a:ext cx="3519388" cy="7206190"/>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098531" y="2547897"/>
            <a:ext cx="3519388" cy="7206190"/>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886623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591" y="302737"/>
            <a:ext cx="9622632" cy="1259946"/>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34595" y="1692178"/>
            <a:ext cx="4724074" cy="705219"/>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ru-RU"/>
              <a:t>Образец текста</a:t>
            </a:r>
          </a:p>
        </p:txBody>
      </p:sp>
      <p:sp>
        <p:nvSpPr>
          <p:cNvPr id="4" name="Объект 3"/>
          <p:cNvSpPr>
            <a:spLocks noGrp="1"/>
          </p:cNvSpPr>
          <p:nvPr>
            <p:ph sz="half" idx="2"/>
          </p:nvPr>
        </p:nvSpPr>
        <p:spPr>
          <a:xfrm>
            <a:off x="534595" y="2397397"/>
            <a:ext cx="4724074" cy="435556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431297" y="1692178"/>
            <a:ext cx="4725930" cy="705219"/>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ru-RU"/>
              <a:t>Образец текста</a:t>
            </a:r>
          </a:p>
        </p:txBody>
      </p:sp>
      <p:sp>
        <p:nvSpPr>
          <p:cNvPr id="6" name="Объект 5"/>
          <p:cNvSpPr>
            <a:spLocks noGrp="1"/>
          </p:cNvSpPr>
          <p:nvPr>
            <p:ph sz="quarter" idx="4"/>
          </p:nvPr>
        </p:nvSpPr>
        <p:spPr>
          <a:xfrm>
            <a:off x="5431297" y="2397397"/>
            <a:ext cx="4725930" cy="435556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512758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1311429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293136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ru-RU"/>
              <a:t>Образец заголовка</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4119179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593" y="300987"/>
            <a:ext cx="3517533" cy="1280945"/>
          </a:xfrm>
        </p:spPr>
        <p:txBody>
          <a:bodyPr anchor="b"/>
          <a:lstStyle>
            <a:lvl1pPr algn="l">
              <a:defRPr sz="1754" b="1"/>
            </a:lvl1pPr>
          </a:lstStyle>
          <a:p>
            <a:r>
              <a:rPr lang="ru-RU"/>
              <a:t>Образец заголовка</a:t>
            </a:r>
          </a:p>
        </p:txBody>
      </p:sp>
      <p:sp>
        <p:nvSpPr>
          <p:cNvPr id="3" name="Объект 2"/>
          <p:cNvSpPr>
            <a:spLocks noGrp="1"/>
          </p:cNvSpPr>
          <p:nvPr>
            <p:ph idx="1"/>
          </p:nvPr>
        </p:nvSpPr>
        <p:spPr>
          <a:xfrm>
            <a:off x="4180203" y="300993"/>
            <a:ext cx="5977022" cy="6451973"/>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34593" y="1581936"/>
            <a:ext cx="3517533" cy="5171028"/>
          </a:xfrm>
        </p:spPr>
        <p:txBody>
          <a:bodyPr/>
          <a:lstStyle>
            <a:lvl1pPr marL="0" indent="0">
              <a:buNone/>
              <a:defRPr sz="1228"/>
            </a:lvl1pPr>
            <a:lvl2pPr marL="400964" indent="0">
              <a:buNone/>
              <a:defRPr sz="1052"/>
            </a:lvl2pPr>
            <a:lvl3pPr marL="801929" indent="0">
              <a:buNone/>
              <a:defRPr sz="877"/>
            </a:lvl3pPr>
            <a:lvl4pPr marL="1202893" indent="0">
              <a:buNone/>
              <a:defRPr sz="789"/>
            </a:lvl4pPr>
            <a:lvl5pPr marL="1603858" indent="0">
              <a:buNone/>
              <a:defRPr sz="789"/>
            </a:lvl5pPr>
            <a:lvl6pPr marL="2004822" indent="0">
              <a:buNone/>
              <a:defRPr sz="789"/>
            </a:lvl6pPr>
            <a:lvl7pPr marL="2405786" indent="0">
              <a:buNone/>
              <a:defRPr sz="789"/>
            </a:lvl7pPr>
            <a:lvl8pPr marL="2806751" indent="0">
              <a:buNone/>
              <a:defRPr sz="789"/>
            </a:lvl8pPr>
            <a:lvl9pPr marL="3207715" indent="0">
              <a:buNone/>
              <a:defRPr sz="789"/>
            </a:lvl9pPr>
          </a:lstStyle>
          <a:p>
            <a:pPr lvl="0"/>
            <a:r>
              <a:rPr lang="ru-RU"/>
              <a:t>Образец текста</a:t>
            </a:r>
          </a:p>
        </p:txBody>
      </p:sp>
      <p:sp>
        <p:nvSpPr>
          <p:cNvPr id="5" name="Дата 4"/>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1251547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670" y="5291772"/>
            <a:ext cx="6415088" cy="624724"/>
          </a:xfrm>
        </p:spPr>
        <p:txBody>
          <a:bodyPr anchor="b"/>
          <a:lstStyle>
            <a:lvl1pPr algn="l">
              <a:defRPr sz="1754" b="1"/>
            </a:lvl1pPr>
          </a:lstStyle>
          <a:p>
            <a:r>
              <a:rPr lang="ru-RU"/>
              <a:t>Образец заголовка</a:t>
            </a:r>
          </a:p>
        </p:txBody>
      </p:sp>
      <p:sp>
        <p:nvSpPr>
          <p:cNvPr id="3" name="Рисунок 2"/>
          <p:cNvSpPr>
            <a:spLocks noGrp="1"/>
          </p:cNvSpPr>
          <p:nvPr>
            <p:ph type="pic" idx="1"/>
          </p:nvPr>
        </p:nvSpPr>
        <p:spPr>
          <a:xfrm>
            <a:off x="2095670" y="675471"/>
            <a:ext cx="6415088" cy="45358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endParaRPr lang="ru-RU"/>
          </a:p>
        </p:txBody>
      </p:sp>
      <p:sp>
        <p:nvSpPr>
          <p:cNvPr id="4" name="Текст 3"/>
          <p:cNvSpPr>
            <a:spLocks noGrp="1"/>
          </p:cNvSpPr>
          <p:nvPr>
            <p:ph type="body" sz="half" idx="2"/>
          </p:nvPr>
        </p:nvSpPr>
        <p:spPr>
          <a:xfrm>
            <a:off x="2095670" y="5916496"/>
            <a:ext cx="6415088" cy="887211"/>
          </a:xfrm>
        </p:spPr>
        <p:txBody>
          <a:bodyPr/>
          <a:lstStyle>
            <a:lvl1pPr marL="0" indent="0">
              <a:buNone/>
              <a:defRPr sz="1228"/>
            </a:lvl1pPr>
            <a:lvl2pPr marL="400964" indent="0">
              <a:buNone/>
              <a:defRPr sz="1052"/>
            </a:lvl2pPr>
            <a:lvl3pPr marL="801929" indent="0">
              <a:buNone/>
              <a:defRPr sz="877"/>
            </a:lvl3pPr>
            <a:lvl4pPr marL="1202893" indent="0">
              <a:buNone/>
              <a:defRPr sz="789"/>
            </a:lvl4pPr>
            <a:lvl5pPr marL="1603858" indent="0">
              <a:buNone/>
              <a:defRPr sz="789"/>
            </a:lvl5pPr>
            <a:lvl6pPr marL="2004822" indent="0">
              <a:buNone/>
              <a:defRPr sz="789"/>
            </a:lvl6pPr>
            <a:lvl7pPr marL="2405786" indent="0">
              <a:buNone/>
              <a:defRPr sz="789"/>
            </a:lvl7pPr>
            <a:lvl8pPr marL="2806751" indent="0">
              <a:buNone/>
              <a:defRPr sz="789"/>
            </a:lvl8pPr>
            <a:lvl9pPr marL="3207715" indent="0">
              <a:buNone/>
              <a:defRPr sz="789"/>
            </a:lvl9pPr>
          </a:lstStyle>
          <a:p>
            <a:pPr lvl="0"/>
            <a:r>
              <a:rPr lang="ru-RU"/>
              <a:t>Образец текста</a:t>
            </a:r>
          </a:p>
        </p:txBody>
      </p:sp>
      <p:sp>
        <p:nvSpPr>
          <p:cNvPr id="5" name="Дата 4"/>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998054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502146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813675" y="437481"/>
            <a:ext cx="1804244" cy="931659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00948" y="437481"/>
            <a:ext cx="5234534" cy="9316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261019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1886" y="2348405"/>
            <a:ext cx="9088041" cy="1620430"/>
          </a:xfrm>
        </p:spPr>
        <p:txBody>
          <a:bodyPr/>
          <a:lstStyle/>
          <a:p>
            <a:r>
              <a:rPr lang="ru-RU"/>
              <a:t>Образец заголовка</a:t>
            </a:r>
          </a:p>
        </p:txBody>
      </p:sp>
      <p:sp>
        <p:nvSpPr>
          <p:cNvPr id="3" name="Подзаголовок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400964" indent="0" algn="ctr">
              <a:buNone/>
              <a:defRPr>
                <a:solidFill>
                  <a:schemeClr val="tx1">
                    <a:tint val="75000"/>
                  </a:schemeClr>
                </a:solidFill>
              </a:defRPr>
            </a:lvl2pPr>
            <a:lvl3pPr marL="801929" indent="0" algn="ctr">
              <a:buNone/>
              <a:defRPr>
                <a:solidFill>
                  <a:schemeClr val="tx1">
                    <a:tint val="75000"/>
                  </a:schemeClr>
                </a:solidFill>
              </a:defRPr>
            </a:lvl3pPr>
            <a:lvl4pPr marL="1202893" indent="0" algn="ctr">
              <a:buNone/>
              <a:defRPr>
                <a:solidFill>
                  <a:schemeClr val="tx1">
                    <a:tint val="75000"/>
                  </a:schemeClr>
                </a:solidFill>
              </a:defRPr>
            </a:lvl4pPr>
            <a:lvl5pPr marL="1603858" indent="0" algn="ctr">
              <a:buNone/>
              <a:defRPr>
                <a:solidFill>
                  <a:schemeClr val="tx1">
                    <a:tint val="75000"/>
                  </a:schemeClr>
                </a:solidFill>
              </a:defRPr>
            </a:lvl5pPr>
            <a:lvl6pPr marL="2004822" indent="0" algn="ctr">
              <a:buNone/>
              <a:defRPr>
                <a:solidFill>
                  <a:schemeClr val="tx1">
                    <a:tint val="75000"/>
                  </a:schemeClr>
                </a:solidFill>
              </a:defRPr>
            </a:lvl6pPr>
            <a:lvl7pPr marL="2405786" indent="0" algn="ctr">
              <a:buNone/>
              <a:defRPr>
                <a:solidFill>
                  <a:schemeClr val="tx1">
                    <a:tint val="75000"/>
                  </a:schemeClr>
                </a:solidFill>
              </a:defRPr>
            </a:lvl7pPr>
            <a:lvl8pPr marL="2806751" indent="0" algn="ctr">
              <a:buNone/>
              <a:defRPr>
                <a:solidFill>
                  <a:schemeClr val="tx1">
                    <a:tint val="75000"/>
                  </a:schemeClr>
                </a:solidFill>
              </a:defRPr>
            </a:lvl8pPr>
            <a:lvl9pPr marL="3207715"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2567095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818584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4580" y="4857796"/>
            <a:ext cx="9088041" cy="1501435"/>
          </a:xfrm>
        </p:spPr>
        <p:txBody>
          <a:bodyPr anchor="t"/>
          <a:lstStyle>
            <a:lvl1pPr algn="l">
              <a:defRPr sz="3508" b="1" cap="all"/>
            </a:lvl1pPr>
          </a:lstStyle>
          <a:p>
            <a:r>
              <a:rPr lang="ru-RU"/>
              <a:t>Образец заголовка</a:t>
            </a:r>
          </a:p>
        </p:txBody>
      </p:sp>
      <p:sp>
        <p:nvSpPr>
          <p:cNvPr id="3" name="Текст 2"/>
          <p:cNvSpPr>
            <a:spLocks noGrp="1"/>
          </p:cNvSpPr>
          <p:nvPr>
            <p:ph type="body" idx="1"/>
          </p:nvPr>
        </p:nvSpPr>
        <p:spPr>
          <a:xfrm>
            <a:off x="844580" y="3204119"/>
            <a:ext cx="9088041" cy="1653678"/>
          </a:xfrm>
        </p:spPr>
        <p:txBody>
          <a:bodyPr anchor="b"/>
          <a:lstStyle>
            <a:lvl1pPr marL="0" indent="0">
              <a:buNone/>
              <a:defRPr sz="1754">
                <a:solidFill>
                  <a:schemeClr val="tx1">
                    <a:tint val="75000"/>
                  </a:schemeClr>
                </a:solidFill>
              </a:defRPr>
            </a:lvl1pPr>
            <a:lvl2pPr marL="400964" indent="0">
              <a:buNone/>
              <a:defRPr sz="1579">
                <a:solidFill>
                  <a:schemeClr val="tx1">
                    <a:tint val="75000"/>
                  </a:schemeClr>
                </a:solidFill>
              </a:defRPr>
            </a:lvl2pPr>
            <a:lvl3pPr marL="801929" indent="0">
              <a:buNone/>
              <a:defRPr sz="1403">
                <a:solidFill>
                  <a:schemeClr val="tx1">
                    <a:tint val="75000"/>
                  </a:schemeClr>
                </a:solidFill>
              </a:defRPr>
            </a:lvl3pPr>
            <a:lvl4pPr marL="1202893" indent="0">
              <a:buNone/>
              <a:defRPr sz="1228">
                <a:solidFill>
                  <a:schemeClr val="tx1">
                    <a:tint val="75000"/>
                  </a:schemeClr>
                </a:solidFill>
              </a:defRPr>
            </a:lvl4pPr>
            <a:lvl5pPr marL="1603858" indent="0">
              <a:buNone/>
              <a:defRPr sz="1228">
                <a:solidFill>
                  <a:schemeClr val="tx1">
                    <a:tint val="75000"/>
                  </a:schemeClr>
                </a:solidFill>
              </a:defRPr>
            </a:lvl5pPr>
            <a:lvl6pPr marL="2004822" indent="0">
              <a:buNone/>
              <a:defRPr sz="1228">
                <a:solidFill>
                  <a:schemeClr val="tx1">
                    <a:tint val="75000"/>
                  </a:schemeClr>
                </a:solidFill>
              </a:defRPr>
            </a:lvl6pPr>
            <a:lvl7pPr marL="2405786" indent="0">
              <a:buNone/>
              <a:defRPr sz="1228">
                <a:solidFill>
                  <a:schemeClr val="tx1">
                    <a:tint val="75000"/>
                  </a:schemeClr>
                </a:solidFill>
              </a:defRPr>
            </a:lvl7pPr>
            <a:lvl8pPr marL="2806751" indent="0">
              <a:buNone/>
              <a:defRPr sz="1228">
                <a:solidFill>
                  <a:schemeClr val="tx1">
                    <a:tint val="75000"/>
                  </a:schemeClr>
                </a:solidFill>
              </a:defRPr>
            </a:lvl8pPr>
            <a:lvl9pPr marL="3207715" indent="0">
              <a:buNone/>
              <a:defRPr sz="1228">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684409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00946" y="2547897"/>
            <a:ext cx="3519388" cy="7206190"/>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098531" y="2547897"/>
            <a:ext cx="3519388" cy="7206190"/>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883820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591" y="302737"/>
            <a:ext cx="9622632" cy="1259946"/>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34595" y="1692178"/>
            <a:ext cx="4724074" cy="705219"/>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ru-RU"/>
              <a:t>Образец текста</a:t>
            </a:r>
          </a:p>
        </p:txBody>
      </p:sp>
      <p:sp>
        <p:nvSpPr>
          <p:cNvPr id="4" name="Объект 3"/>
          <p:cNvSpPr>
            <a:spLocks noGrp="1"/>
          </p:cNvSpPr>
          <p:nvPr>
            <p:ph sz="half" idx="2"/>
          </p:nvPr>
        </p:nvSpPr>
        <p:spPr>
          <a:xfrm>
            <a:off x="534595" y="2397397"/>
            <a:ext cx="4724074" cy="435556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431297" y="1692178"/>
            <a:ext cx="4725930" cy="705219"/>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ru-RU"/>
              <a:t>Образец текста</a:t>
            </a:r>
          </a:p>
        </p:txBody>
      </p:sp>
      <p:sp>
        <p:nvSpPr>
          <p:cNvPr id="6" name="Объект 5"/>
          <p:cNvSpPr>
            <a:spLocks noGrp="1"/>
          </p:cNvSpPr>
          <p:nvPr>
            <p:ph sz="quarter" idx="4"/>
          </p:nvPr>
        </p:nvSpPr>
        <p:spPr>
          <a:xfrm>
            <a:off x="5431297" y="2397397"/>
            <a:ext cx="4725930" cy="435556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2769782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056442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1196438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921218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593" y="300987"/>
            <a:ext cx="3517533" cy="1280945"/>
          </a:xfrm>
        </p:spPr>
        <p:txBody>
          <a:bodyPr anchor="b"/>
          <a:lstStyle>
            <a:lvl1pPr algn="l">
              <a:defRPr sz="1754" b="1"/>
            </a:lvl1pPr>
          </a:lstStyle>
          <a:p>
            <a:r>
              <a:rPr lang="ru-RU"/>
              <a:t>Образец заголовка</a:t>
            </a:r>
          </a:p>
        </p:txBody>
      </p:sp>
      <p:sp>
        <p:nvSpPr>
          <p:cNvPr id="3" name="Объект 2"/>
          <p:cNvSpPr>
            <a:spLocks noGrp="1"/>
          </p:cNvSpPr>
          <p:nvPr>
            <p:ph idx="1"/>
          </p:nvPr>
        </p:nvSpPr>
        <p:spPr>
          <a:xfrm>
            <a:off x="4180203" y="300993"/>
            <a:ext cx="5977022" cy="6451973"/>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34593" y="1581936"/>
            <a:ext cx="3517533" cy="5171028"/>
          </a:xfrm>
        </p:spPr>
        <p:txBody>
          <a:bodyPr/>
          <a:lstStyle>
            <a:lvl1pPr marL="0" indent="0">
              <a:buNone/>
              <a:defRPr sz="1228"/>
            </a:lvl1pPr>
            <a:lvl2pPr marL="400964" indent="0">
              <a:buNone/>
              <a:defRPr sz="1052"/>
            </a:lvl2pPr>
            <a:lvl3pPr marL="801929" indent="0">
              <a:buNone/>
              <a:defRPr sz="877"/>
            </a:lvl3pPr>
            <a:lvl4pPr marL="1202893" indent="0">
              <a:buNone/>
              <a:defRPr sz="789"/>
            </a:lvl4pPr>
            <a:lvl5pPr marL="1603858" indent="0">
              <a:buNone/>
              <a:defRPr sz="789"/>
            </a:lvl5pPr>
            <a:lvl6pPr marL="2004822" indent="0">
              <a:buNone/>
              <a:defRPr sz="789"/>
            </a:lvl6pPr>
            <a:lvl7pPr marL="2405786" indent="0">
              <a:buNone/>
              <a:defRPr sz="789"/>
            </a:lvl7pPr>
            <a:lvl8pPr marL="2806751" indent="0">
              <a:buNone/>
              <a:defRPr sz="789"/>
            </a:lvl8pPr>
            <a:lvl9pPr marL="3207715" indent="0">
              <a:buNone/>
              <a:defRPr sz="789"/>
            </a:lvl9pPr>
          </a:lstStyle>
          <a:p>
            <a:pPr lvl="0"/>
            <a:r>
              <a:rPr lang="ru-RU"/>
              <a:t>Образец текста</a:t>
            </a:r>
          </a:p>
        </p:txBody>
      </p:sp>
      <p:sp>
        <p:nvSpPr>
          <p:cNvPr id="5" name="Дата 4"/>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4005714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670" y="5291772"/>
            <a:ext cx="6415088" cy="624724"/>
          </a:xfrm>
        </p:spPr>
        <p:txBody>
          <a:bodyPr anchor="b"/>
          <a:lstStyle>
            <a:lvl1pPr algn="l">
              <a:defRPr sz="1754" b="1"/>
            </a:lvl1pPr>
          </a:lstStyle>
          <a:p>
            <a:r>
              <a:rPr lang="ru-RU"/>
              <a:t>Образец заголовка</a:t>
            </a:r>
          </a:p>
        </p:txBody>
      </p:sp>
      <p:sp>
        <p:nvSpPr>
          <p:cNvPr id="3" name="Рисунок 2"/>
          <p:cNvSpPr>
            <a:spLocks noGrp="1"/>
          </p:cNvSpPr>
          <p:nvPr>
            <p:ph type="pic" idx="1"/>
          </p:nvPr>
        </p:nvSpPr>
        <p:spPr>
          <a:xfrm>
            <a:off x="2095670" y="675471"/>
            <a:ext cx="6415088" cy="45358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endParaRPr lang="ru-RU"/>
          </a:p>
        </p:txBody>
      </p:sp>
      <p:sp>
        <p:nvSpPr>
          <p:cNvPr id="4" name="Текст 3"/>
          <p:cNvSpPr>
            <a:spLocks noGrp="1"/>
          </p:cNvSpPr>
          <p:nvPr>
            <p:ph type="body" sz="half" idx="2"/>
          </p:nvPr>
        </p:nvSpPr>
        <p:spPr>
          <a:xfrm>
            <a:off x="2095670" y="5916496"/>
            <a:ext cx="6415088" cy="887211"/>
          </a:xfrm>
        </p:spPr>
        <p:txBody>
          <a:bodyPr/>
          <a:lstStyle>
            <a:lvl1pPr marL="0" indent="0">
              <a:buNone/>
              <a:defRPr sz="1228"/>
            </a:lvl1pPr>
            <a:lvl2pPr marL="400964" indent="0">
              <a:buNone/>
              <a:defRPr sz="1052"/>
            </a:lvl2pPr>
            <a:lvl3pPr marL="801929" indent="0">
              <a:buNone/>
              <a:defRPr sz="877"/>
            </a:lvl3pPr>
            <a:lvl4pPr marL="1202893" indent="0">
              <a:buNone/>
              <a:defRPr sz="789"/>
            </a:lvl4pPr>
            <a:lvl5pPr marL="1603858" indent="0">
              <a:buNone/>
              <a:defRPr sz="789"/>
            </a:lvl5pPr>
            <a:lvl6pPr marL="2004822" indent="0">
              <a:buNone/>
              <a:defRPr sz="789"/>
            </a:lvl6pPr>
            <a:lvl7pPr marL="2405786" indent="0">
              <a:buNone/>
              <a:defRPr sz="789"/>
            </a:lvl7pPr>
            <a:lvl8pPr marL="2806751" indent="0">
              <a:buNone/>
              <a:defRPr sz="789"/>
            </a:lvl8pPr>
            <a:lvl9pPr marL="3207715" indent="0">
              <a:buNone/>
              <a:defRPr sz="789"/>
            </a:lvl9pPr>
          </a:lstStyle>
          <a:p>
            <a:pPr lvl="0"/>
            <a:r>
              <a:rPr lang="ru-RU"/>
              <a:t>Образец текста</a:t>
            </a:r>
          </a:p>
        </p:txBody>
      </p:sp>
      <p:sp>
        <p:nvSpPr>
          <p:cNvPr id="5" name="Дата 4"/>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45920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3649312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813675" y="437481"/>
            <a:ext cx="1804244" cy="931659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00948" y="437481"/>
            <a:ext cx="5234534" cy="9316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237022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ru-RU"/>
              <a:t>Образец текста</a:t>
            </a:r>
          </a:p>
        </p:txBody>
      </p:sp>
      <p:sp>
        <p:nvSpPr>
          <p:cNvPr id="4" name="Content Placeholder 3"/>
          <p:cNvSpPr>
            <a:spLocks noGrp="1"/>
          </p:cNvSpPr>
          <p:nvPr>
            <p:ph sz="half" idx="2"/>
          </p:nvPr>
        </p:nvSpPr>
        <p:spPr>
          <a:xfrm>
            <a:off x="736456" y="2761381"/>
            <a:ext cx="4523137"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ru-RU"/>
              <a:t>Образец текста</a:t>
            </a:r>
          </a:p>
        </p:txBody>
      </p:sp>
      <p:sp>
        <p:nvSpPr>
          <p:cNvPr id="6" name="Content Placeholder 5"/>
          <p:cNvSpPr>
            <a:spLocks noGrp="1"/>
          </p:cNvSpPr>
          <p:nvPr>
            <p:ph sz="quarter" idx="4"/>
          </p:nvPr>
        </p:nvSpPr>
        <p:spPr>
          <a:xfrm>
            <a:off x="5412731" y="2761381"/>
            <a:ext cx="4545413"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376223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2678060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410528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ru-RU"/>
              <a:t>Образец заголовка</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ru-RU"/>
              <a:t>Образец текста</a:t>
            </a:r>
          </a:p>
        </p:txBody>
      </p:sp>
      <p:sp>
        <p:nvSpPr>
          <p:cNvPr id="5" name="Date Placeholder 4"/>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1871751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ru-RU"/>
              <a:t>Образец заголовка</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ru-RU"/>
              <a:t>Вставка рисунка</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ru-RU"/>
              <a:t>Образец текста</a:t>
            </a:r>
          </a:p>
        </p:txBody>
      </p:sp>
      <p:sp>
        <p:nvSpPr>
          <p:cNvPr id="5" name="Date Placeholder 4"/>
          <p:cNvSpPr>
            <a:spLocks noGrp="1"/>
          </p:cNvSpPr>
          <p:nvPr>
            <p:ph type="dt" sz="half" idx="10"/>
          </p:nvPr>
        </p:nvSpPr>
        <p:spPr/>
        <p:txBody>
          <a:bodyPr/>
          <a:lstStyle/>
          <a:p>
            <a:fld id="{7895B02F-6005-487E-97CF-893A15D2CBDB}" type="datetimeFigureOut">
              <a:rPr lang="ru-RU" smtClean="0"/>
              <a:pPr/>
              <a:t>09.11.2018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162927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7895B02F-6005-487E-97CF-893A15D2CBDB}" type="datetimeFigureOut">
              <a:rPr lang="ru-RU" smtClean="0"/>
              <a:pPr/>
              <a:t>09.11.2018</a:t>
            </a:fld>
            <a:endParaRPr lang="ru-RU"/>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9271BA5F-66CB-4441-AF4B-6C183BA8F64E}" type="slidenum">
              <a:rPr lang="ru-RU" smtClean="0"/>
              <a:pPr/>
              <a:t>‹#›</a:t>
            </a:fld>
            <a:endParaRPr lang="ru-RU"/>
          </a:p>
        </p:txBody>
      </p:sp>
    </p:spTree>
    <p:extLst>
      <p:ext uri="{BB962C8B-B14F-4D97-AF65-F5344CB8AC3E}">
        <p14:creationId xmlns="" xmlns:p14="http://schemas.microsoft.com/office/powerpoint/2010/main" val="202259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534591" y="1763929"/>
            <a:ext cx="9622632" cy="49890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534591" y="7006705"/>
            <a:ext cx="2494756"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3"/>
          </p:nvPr>
        </p:nvSpPr>
        <p:spPr>
          <a:xfrm>
            <a:off x="3653036" y="7006705"/>
            <a:ext cx="3385741" cy="402483"/>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7662466" y="7006705"/>
            <a:ext cx="2494756"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636871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801929" rtl="0" eaLnBrk="1" latinLnBrk="0" hangingPunct="1">
        <a:spcBef>
          <a:spcPct val="0"/>
        </a:spcBef>
        <a:buNone/>
        <a:defRPr sz="3859" kern="1200">
          <a:solidFill>
            <a:schemeClr val="tx1"/>
          </a:solidFill>
          <a:latin typeface="+mj-lt"/>
          <a:ea typeface="+mj-ea"/>
          <a:cs typeface="+mj-cs"/>
        </a:defRPr>
      </a:lvl1pPr>
    </p:titleStyle>
    <p:bodyStyle>
      <a:lvl1pPr marL="300723" indent="-300723" algn="l" defTabSz="801929" rtl="0" eaLnBrk="1" latinLnBrk="0" hangingPunct="1">
        <a:spcBef>
          <a:spcPct val="20000"/>
        </a:spcBef>
        <a:buFont typeface="Arial" pitchFamily="34" charset="0"/>
        <a:buChar char="•"/>
        <a:defRPr sz="2806" kern="1200">
          <a:solidFill>
            <a:schemeClr val="tx1"/>
          </a:solidFill>
          <a:latin typeface="+mn-lt"/>
          <a:ea typeface="+mn-ea"/>
          <a:cs typeface="+mn-cs"/>
        </a:defRPr>
      </a:lvl1pPr>
      <a:lvl2pPr marL="651567" indent="-250603" algn="l" defTabSz="801929" rtl="0" eaLnBrk="1" latinLnBrk="0" hangingPunct="1">
        <a:spcBef>
          <a:spcPct val="20000"/>
        </a:spcBef>
        <a:buFont typeface="Arial" pitchFamily="34" charset="0"/>
        <a:buChar char="–"/>
        <a:defRPr sz="2456" kern="1200">
          <a:solidFill>
            <a:schemeClr val="tx1"/>
          </a:solidFill>
          <a:latin typeface="+mn-lt"/>
          <a:ea typeface="+mn-ea"/>
          <a:cs typeface="+mn-cs"/>
        </a:defRPr>
      </a:lvl2pPr>
      <a:lvl3pPr marL="1002411" indent="-200482" algn="l" defTabSz="801929" rtl="0" eaLnBrk="1" latinLnBrk="0" hangingPunct="1">
        <a:spcBef>
          <a:spcPct val="20000"/>
        </a:spcBef>
        <a:buFont typeface="Arial" pitchFamily="34" charset="0"/>
        <a:buChar char="•"/>
        <a:defRPr sz="2105" kern="1200">
          <a:solidFill>
            <a:schemeClr val="tx1"/>
          </a:solidFill>
          <a:latin typeface="+mn-lt"/>
          <a:ea typeface="+mn-ea"/>
          <a:cs typeface="+mn-cs"/>
        </a:defRPr>
      </a:lvl3pPr>
      <a:lvl4pPr marL="1403375"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4pPr>
      <a:lvl5pPr marL="1804340"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5pPr>
      <a:lvl6pPr marL="2205304"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6pPr>
      <a:lvl7pPr marL="2606269"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7pPr>
      <a:lvl8pPr marL="3007233"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8pPr>
      <a:lvl9pPr marL="3408197"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9pPr>
    </p:bodyStyle>
    <p:otherStyle>
      <a:defPPr>
        <a:defRPr lang="ru-RU"/>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534591" y="1763929"/>
            <a:ext cx="9622632" cy="49890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534591" y="7006705"/>
            <a:ext cx="2494756"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3"/>
          </p:nvPr>
        </p:nvSpPr>
        <p:spPr>
          <a:xfrm>
            <a:off x="3653036" y="7006705"/>
            <a:ext cx="3385741" cy="402483"/>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7662466" y="7006705"/>
            <a:ext cx="2494756"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1478779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801929" rtl="0" eaLnBrk="1" latinLnBrk="0" hangingPunct="1">
        <a:spcBef>
          <a:spcPct val="0"/>
        </a:spcBef>
        <a:buNone/>
        <a:defRPr sz="3859" kern="1200">
          <a:solidFill>
            <a:schemeClr val="tx1"/>
          </a:solidFill>
          <a:latin typeface="+mj-lt"/>
          <a:ea typeface="+mj-ea"/>
          <a:cs typeface="+mj-cs"/>
        </a:defRPr>
      </a:lvl1pPr>
    </p:titleStyle>
    <p:bodyStyle>
      <a:lvl1pPr marL="300723" indent="-300723" algn="l" defTabSz="801929" rtl="0" eaLnBrk="1" latinLnBrk="0" hangingPunct="1">
        <a:spcBef>
          <a:spcPct val="20000"/>
        </a:spcBef>
        <a:buFont typeface="Arial" pitchFamily="34" charset="0"/>
        <a:buChar char="•"/>
        <a:defRPr sz="2806" kern="1200">
          <a:solidFill>
            <a:schemeClr val="tx1"/>
          </a:solidFill>
          <a:latin typeface="+mn-lt"/>
          <a:ea typeface="+mn-ea"/>
          <a:cs typeface="+mn-cs"/>
        </a:defRPr>
      </a:lvl1pPr>
      <a:lvl2pPr marL="651567" indent="-250603" algn="l" defTabSz="801929" rtl="0" eaLnBrk="1" latinLnBrk="0" hangingPunct="1">
        <a:spcBef>
          <a:spcPct val="20000"/>
        </a:spcBef>
        <a:buFont typeface="Arial" pitchFamily="34" charset="0"/>
        <a:buChar char="–"/>
        <a:defRPr sz="2456" kern="1200">
          <a:solidFill>
            <a:schemeClr val="tx1"/>
          </a:solidFill>
          <a:latin typeface="+mn-lt"/>
          <a:ea typeface="+mn-ea"/>
          <a:cs typeface="+mn-cs"/>
        </a:defRPr>
      </a:lvl2pPr>
      <a:lvl3pPr marL="1002411" indent="-200482" algn="l" defTabSz="801929" rtl="0" eaLnBrk="1" latinLnBrk="0" hangingPunct="1">
        <a:spcBef>
          <a:spcPct val="20000"/>
        </a:spcBef>
        <a:buFont typeface="Arial" pitchFamily="34" charset="0"/>
        <a:buChar char="•"/>
        <a:defRPr sz="2105" kern="1200">
          <a:solidFill>
            <a:schemeClr val="tx1"/>
          </a:solidFill>
          <a:latin typeface="+mn-lt"/>
          <a:ea typeface="+mn-ea"/>
          <a:cs typeface="+mn-cs"/>
        </a:defRPr>
      </a:lvl3pPr>
      <a:lvl4pPr marL="1403375"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4pPr>
      <a:lvl5pPr marL="1804340"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5pPr>
      <a:lvl6pPr marL="2205304"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6pPr>
      <a:lvl7pPr marL="2606269"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7pPr>
      <a:lvl8pPr marL="3007233"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8pPr>
      <a:lvl9pPr marL="3408197"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9pPr>
    </p:bodyStyle>
    <p:otherStyle>
      <a:defPPr>
        <a:defRPr lang="ru-RU"/>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534591" y="1763929"/>
            <a:ext cx="9622632" cy="49890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534591" y="7006705"/>
            <a:ext cx="2494756"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B0C6F7D5-648C-4BDC-8A74-BCD524A078B9}" type="datetimeFigureOut">
              <a:rPr lang="ru-RU" smtClean="0"/>
              <a:pPr/>
              <a:t>09.11.2018</a:t>
            </a:fld>
            <a:endParaRPr lang="ru-RU" dirty="0"/>
          </a:p>
        </p:txBody>
      </p:sp>
      <p:sp>
        <p:nvSpPr>
          <p:cNvPr id="5" name="Нижний колонтитул 4"/>
          <p:cNvSpPr>
            <a:spLocks noGrp="1"/>
          </p:cNvSpPr>
          <p:nvPr>
            <p:ph type="ftr" sz="quarter" idx="3"/>
          </p:nvPr>
        </p:nvSpPr>
        <p:spPr>
          <a:xfrm>
            <a:off x="3653036" y="7006705"/>
            <a:ext cx="3385741" cy="402483"/>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7662466" y="7006705"/>
            <a:ext cx="2494756"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06C4FA94-6AA5-4630-B485-AA83E4B2F610}" type="slidenum">
              <a:rPr lang="ru-RU" smtClean="0"/>
              <a:pPr/>
              <a:t>‹#›</a:t>
            </a:fld>
            <a:endParaRPr lang="ru-RU" dirty="0"/>
          </a:p>
        </p:txBody>
      </p:sp>
    </p:spTree>
    <p:extLst>
      <p:ext uri="{BB962C8B-B14F-4D97-AF65-F5344CB8AC3E}">
        <p14:creationId xmlns="" xmlns:p14="http://schemas.microsoft.com/office/powerpoint/2010/main" val="23716809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801929" rtl="0" eaLnBrk="1" latinLnBrk="0" hangingPunct="1">
        <a:spcBef>
          <a:spcPct val="0"/>
        </a:spcBef>
        <a:buNone/>
        <a:defRPr sz="3859" kern="1200">
          <a:solidFill>
            <a:schemeClr val="tx1"/>
          </a:solidFill>
          <a:latin typeface="+mj-lt"/>
          <a:ea typeface="+mj-ea"/>
          <a:cs typeface="+mj-cs"/>
        </a:defRPr>
      </a:lvl1pPr>
    </p:titleStyle>
    <p:bodyStyle>
      <a:lvl1pPr marL="300723" indent="-300723" algn="l" defTabSz="801929" rtl="0" eaLnBrk="1" latinLnBrk="0" hangingPunct="1">
        <a:spcBef>
          <a:spcPct val="20000"/>
        </a:spcBef>
        <a:buFont typeface="Arial" pitchFamily="34" charset="0"/>
        <a:buChar char="•"/>
        <a:defRPr sz="2806" kern="1200">
          <a:solidFill>
            <a:schemeClr val="tx1"/>
          </a:solidFill>
          <a:latin typeface="+mn-lt"/>
          <a:ea typeface="+mn-ea"/>
          <a:cs typeface="+mn-cs"/>
        </a:defRPr>
      </a:lvl1pPr>
      <a:lvl2pPr marL="651567" indent="-250603" algn="l" defTabSz="801929" rtl="0" eaLnBrk="1" latinLnBrk="0" hangingPunct="1">
        <a:spcBef>
          <a:spcPct val="20000"/>
        </a:spcBef>
        <a:buFont typeface="Arial" pitchFamily="34" charset="0"/>
        <a:buChar char="–"/>
        <a:defRPr sz="2456" kern="1200">
          <a:solidFill>
            <a:schemeClr val="tx1"/>
          </a:solidFill>
          <a:latin typeface="+mn-lt"/>
          <a:ea typeface="+mn-ea"/>
          <a:cs typeface="+mn-cs"/>
        </a:defRPr>
      </a:lvl2pPr>
      <a:lvl3pPr marL="1002411" indent="-200482" algn="l" defTabSz="801929" rtl="0" eaLnBrk="1" latinLnBrk="0" hangingPunct="1">
        <a:spcBef>
          <a:spcPct val="20000"/>
        </a:spcBef>
        <a:buFont typeface="Arial" pitchFamily="34" charset="0"/>
        <a:buChar char="•"/>
        <a:defRPr sz="2105" kern="1200">
          <a:solidFill>
            <a:schemeClr val="tx1"/>
          </a:solidFill>
          <a:latin typeface="+mn-lt"/>
          <a:ea typeface="+mn-ea"/>
          <a:cs typeface="+mn-cs"/>
        </a:defRPr>
      </a:lvl3pPr>
      <a:lvl4pPr marL="1403375"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4pPr>
      <a:lvl5pPr marL="1804340"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5pPr>
      <a:lvl6pPr marL="2205304"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6pPr>
      <a:lvl7pPr marL="2606269"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7pPr>
      <a:lvl8pPr marL="3007233"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8pPr>
      <a:lvl9pPr marL="3408197"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9pPr>
    </p:bodyStyle>
    <p:otherStyle>
      <a:defPPr>
        <a:defRPr lang="ru-RU"/>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wmf"/><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4.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4.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jpeg"/><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wmf"/></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wmf"/></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4.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4.xml"/><Relationship Id="rId1" Type="http://schemas.openxmlformats.org/officeDocument/2006/relationships/vmlDrawing" Target="../drawings/vmlDrawing6.v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hyperlink" Target="http://www.ansi.org/" TargetMode="External"/><Relationship Id="rId4" Type="http://schemas.openxmlformats.org/officeDocument/2006/relationships/image" Target="../media/image6.wmf"/></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4.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3.xml"/><Relationship Id="rId1" Type="http://schemas.openxmlformats.org/officeDocument/2006/relationships/vmlDrawing" Target="../drawings/vmlDrawing8.vml"/><Relationship Id="rId5" Type="http://schemas.openxmlformats.org/officeDocument/2006/relationships/oleObject" Target="../embeddings/oleObject8.bin"/><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6.wmf"/></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6.wmf"/></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slideLayout" Target="../slideLayouts/slideLayout24.xml"/><Relationship Id="rId1" Type="http://schemas.openxmlformats.org/officeDocument/2006/relationships/vmlDrawing" Target="../drawings/vmlDrawing9.v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oleObject" Target="../embeddings/oleObject9.bin"/><Relationship Id="rId4" Type="http://schemas.openxmlformats.org/officeDocument/2006/relationships/image" Target="../media/image85.png"/><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6.wmf"/></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6.wmf"/></Relationships>
</file>

<file path=ppt/slides/_rels/slide3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6.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vmlDrawing" Target="../drawings/vmlDrawing10.vml"/><Relationship Id="rId5" Type="http://schemas.openxmlformats.org/officeDocument/2006/relationships/oleObject" Target="../embeddings/oleObject10.bin"/><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3.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www.adanisystems.com</a:t>
            </a:r>
            <a:endParaRPr lang="ru-RU" sz="1500" dirty="0">
              <a:solidFill>
                <a:schemeClr val="bg1"/>
              </a:solidFill>
            </a:endParaRPr>
          </a:p>
        </p:txBody>
      </p:sp>
      <p:sp>
        <p:nvSpPr>
          <p:cNvPr id="9" name="Прямоугольник 8"/>
          <p:cNvSpPr/>
          <p:nvPr/>
        </p:nvSpPr>
        <p:spPr>
          <a:xfrm>
            <a:off x="0" y="5382273"/>
            <a:ext cx="10691813" cy="1561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738188" y="5201557"/>
            <a:ext cx="7524750" cy="1323439"/>
          </a:xfrm>
          <a:prstGeom prst="rect">
            <a:avLst/>
          </a:prstGeom>
        </p:spPr>
        <p:txBody>
          <a:bodyPr wrap="square">
            <a:spAutoFit/>
          </a:bodyPr>
          <a:lstStyle/>
          <a:p>
            <a:r>
              <a:rPr lang="en-US" sz="4000" dirty="0">
                <a:solidFill>
                  <a:schemeClr val="bg1"/>
                </a:solidFill>
                <a:latin typeface="Geometria-Bold" panose="020B0703020204020204" pitchFamily="34" charset="-52"/>
                <a:ea typeface="Geometria" pitchFamily="34" charset="-52"/>
              </a:rPr>
              <a:t>CUSTOMER FOCUSED SOLUTIONS</a:t>
            </a:r>
          </a:p>
        </p:txBody>
      </p:sp>
      <p:sp>
        <p:nvSpPr>
          <p:cNvPr id="3" name="Прямоугольник 2"/>
          <p:cNvSpPr/>
          <p:nvPr/>
        </p:nvSpPr>
        <p:spPr>
          <a:xfrm>
            <a:off x="0" y="5273908"/>
            <a:ext cx="10691813" cy="1561482"/>
          </a:xfrm>
          <a:prstGeom prst="rect">
            <a:avLst/>
          </a:prstGeom>
          <a:solidFill>
            <a:srgbClr val="00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0" y="5392929"/>
            <a:ext cx="10206037" cy="1077218"/>
          </a:xfrm>
          <a:prstGeom prst="rect">
            <a:avLst/>
          </a:prstGeom>
        </p:spPr>
        <p:txBody>
          <a:bodyPr wrap="square">
            <a:spAutoFit/>
          </a:bodyPr>
          <a:lstStyle/>
          <a:p>
            <a:pPr lvl="0" algn="ctr"/>
            <a:r>
              <a:rPr lang="en-US" sz="3200" b="1" dirty="0">
                <a:solidFill>
                  <a:schemeClr val="bg1"/>
                </a:solidFill>
              </a:rPr>
              <a:t>CONPASS DV: </a:t>
            </a:r>
          </a:p>
          <a:p>
            <a:pPr lvl="0" algn="ctr"/>
            <a:r>
              <a:rPr lang="en-US" sz="3200" b="1" dirty="0">
                <a:solidFill>
                  <a:schemeClr val="bg1"/>
                </a:solidFill>
              </a:rPr>
              <a:t>RADIATION SAFETY &amp; EASYDATA2</a:t>
            </a:r>
            <a:endParaRPr lang="en-GB" sz="3200" b="1" dirty="0">
              <a:solidFill>
                <a:schemeClr val="bg1"/>
              </a:solidFill>
            </a:endParaRPr>
          </a:p>
        </p:txBody>
      </p:sp>
      <p:cxnSp>
        <p:nvCxnSpPr>
          <p:cNvPr id="11" name="Прямая соединительная линия 10"/>
          <p:cNvCxnSpPr/>
          <p:nvPr/>
        </p:nvCxnSpPr>
        <p:spPr>
          <a:xfrm>
            <a:off x="0" y="5273908"/>
            <a:ext cx="106918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Рисунок 3"/>
          <p:cNvPicPr>
            <a:picLocks noChangeAspect="1"/>
          </p:cNvPicPr>
          <p:nvPr/>
        </p:nvPicPr>
        <p:blipFill>
          <a:blip r:embed="rId4" cstate="print">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0" y="781050"/>
            <a:ext cx="8262938" cy="4492856"/>
          </a:xfrm>
          <a:prstGeom prst="rect">
            <a:avLst/>
          </a:prstGeom>
        </p:spPr>
      </p:pic>
      <p:sp>
        <p:nvSpPr>
          <p:cNvPr id="6" name="TextBox 5">
            <a:extLst>
              <a:ext uri="{FF2B5EF4-FFF2-40B4-BE49-F238E27FC236}">
                <a16:creationId xmlns="" xmlns:a16="http://schemas.microsoft.com/office/drawing/2014/main" id="{EC222398-5E6F-41D3-AE36-FE508877C872}"/>
              </a:ext>
            </a:extLst>
          </p:cNvPr>
          <p:cNvSpPr txBox="1"/>
          <p:nvPr/>
        </p:nvSpPr>
        <p:spPr>
          <a:xfrm>
            <a:off x="198783" y="4083563"/>
            <a:ext cx="3578087" cy="1200329"/>
          </a:xfrm>
          <a:prstGeom prst="rect">
            <a:avLst/>
          </a:prstGeom>
          <a:noFill/>
        </p:spPr>
        <p:txBody>
          <a:bodyPr wrap="square" rtlCol="0">
            <a:spAutoFit/>
          </a:bodyPr>
          <a:lstStyle/>
          <a:p>
            <a:r>
              <a:rPr lang="en-US" dirty="0"/>
              <a:t>Scott Ortolani</a:t>
            </a:r>
          </a:p>
          <a:p>
            <a:r>
              <a:rPr lang="en-US" dirty="0"/>
              <a:t>Chief Operating Officer</a:t>
            </a:r>
          </a:p>
          <a:p>
            <a:r>
              <a:rPr lang="en-US" dirty="0"/>
              <a:t>ADANI Systems, Inc. </a:t>
            </a:r>
          </a:p>
          <a:p>
            <a:r>
              <a:rPr lang="en-US" dirty="0"/>
              <a:t>September 19, 2018</a:t>
            </a:r>
          </a:p>
        </p:txBody>
      </p:sp>
    </p:spTree>
    <p:extLst>
      <p:ext uri="{BB962C8B-B14F-4D97-AF65-F5344CB8AC3E}">
        <p14:creationId xmlns="" xmlns:p14="http://schemas.microsoft.com/office/powerpoint/2010/main" val="1645252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11" name="TextBox 10"/>
          <p:cNvSpPr txBox="1"/>
          <p:nvPr/>
        </p:nvSpPr>
        <p:spPr>
          <a:xfrm>
            <a:off x="297127" y="1591526"/>
            <a:ext cx="5366953" cy="4971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pt-PT" sz="2631" dirty="0">
                <a:solidFill>
                  <a:srgbClr val="1A458A"/>
                </a:solidFill>
                <a:latin typeface="Calibri"/>
                <a:ea typeface="Geometria" pitchFamily="34" charset="-52"/>
              </a:rPr>
              <a:t>SECURITY X-RAY SCREENING SYSTEMS</a:t>
            </a:r>
            <a:endParaRPr lang="ru-RU" sz="2631" dirty="0">
              <a:solidFill>
                <a:srgbClr val="1A458A"/>
              </a:solidFill>
              <a:latin typeface="Calibri"/>
              <a:ea typeface="Geometria" pitchFamily="34" charset="-52"/>
            </a:endParaRPr>
          </a:p>
        </p:txBody>
      </p:sp>
      <p:sp>
        <p:nvSpPr>
          <p:cNvPr id="24" name="TextBox 23"/>
          <p:cNvSpPr txBox="1"/>
          <p:nvPr/>
        </p:nvSpPr>
        <p:spPr>
          <a:xfrm>
            <a:off x="316926" y="2075147"/>
            <a:ext cx="6972011" cy="362279"/>
          </a:xfrm>
          <a:prstGeom prst="rect">
            <a:avLst/>
          </a:prstGeom>
          <a:noFill/>
        </p:spPr>
        <p:txBody>
          <a:bodyPr wrap="square" rtlCol="0">
            <a:spAutoFit/>
          </a:bodyPr>
          <a:lstStyle/>
          <a:p>
            <a:pPr defTabSz="801929">
              <a:defRPr/>
            </a:pPr>
            <a:r>
              <a:rPr lang="en-US" sz="1754" dirty="0">
                <a:solidFill>
                  <a:prstClr val="black"/>
                </a:solidFill>
                <a:latin typeface="Calibri"/>
                <a:cs typeface="Arial" pitchFamily="34" charset="0"/>
              </a:rPr>
              <a:t>DRIVE-THROUGH PORTAL PASSENGER VEHICLE AND VAN INSPECTION</a:t>
            </a:r>
            <a:endParaRPr lang="ru-RU" sz="1754" dirty="0">
              <a:solidFill>
                <a:prstClr val="black"/>
              </a:solidFill>
              <a:latin typeface="Calibri"/>
              <a:cs typeface="Arial" pitchFamily="34" charset="0"/>
            </a:endParaRPr>
          </a:p>
        </p:txBody>
      </p:sp>
      <p:sp>
        <p:nvSpPr>
          <p:cNvPr id="20" name="Прямоугольник 19"/>
          <p:cNvSpPr/>
          <p:nvPr/>
        </p:nvSpPr>
        <p:spPr>
          <a:xfrm>
            <a:off x="720354" y="2549120"/>
            <a:ext cx="4934440" cy="357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a:solidFill>
                <a:prstClr val="white"/>
              </a:solidFill>
              <a:latin typeface="Calibri"/>
            </a:endParaRPr>
          </a:p>
        </p:txBody>
      </p:sp>
      <p:pic>
        <p:nvPicPr>
          <p:cNvPr id="38" name="Picture 7"/>
          <p:cNvPicPr>
            <a:picLocks noChangeArrowheads="1"/>
          </p:cNvPicPr>
          <p:nvPr/>
        </p:nvPicPr>
        <p:blipFill rotWithShape="1">
          <a:blip r:embed="rId4" cstate="print">
            <a:extLst>
              <a:ext uri="{28A0092B-C50C-407E-A947-70E740481C1C}">
                <a14:useLocalDpi xmlns="" xmlns:a14="http://schemas.microsoft.com/office/drawing/2010/main" val="0"/>
              </a:ext>
            </a:extLst>
          </a:blip>
          <a:srcRect l="11290" t="4304"/>
          <a:stretch/>
        </p:blipFill>
        <p:spPr bwMode="auto">
          <a:xfrm>
            <a:off x="689274" y="2530570"/>
            <a:ext cx="4315823" cy="3279683"/>
          </a:xfrm>
          <a:prstGeom prst="rect">
            <a:avLst/>
          </a:prstGeom>
          <a:noFill/>
          <a:ln w="12700">
            <a:solidFill>
              <a:schemeClr val="tx1"/>
            </a:solidFill>
            <a:miter lim="800000"/>
            <a:headEnd/>
            <a:tailEnd/>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pic>
        <p:nvPicPr>
          <p:cNvPr id="39" name="Picture 4" descr="M:\1. Досмотр\27. CONPASS DTP 7500-200S\X-Ray\ADANI_DTP7500-200S_xray_0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5400000">
            <a:off x="6115741" y="3271070"/>
            <a:ext cx="2784415" cy="1299393"/>
          </a:xfrm>
          <a:prstGeom prst="rect">
            <a:avLst/>
          </a:prstGeom>
          <a:noFill/>
          <a:ln w="3175">
            <a:solidFill>
              <a:schemeClr val="tx1"/>
            </a:solidFill>
          </a:ln>
          <a:effectLst/>
          <a:extLst>
            <a:ext uri="{909E8E84-426E-40DD-AFC4-6F175D3DCCD1}">
              <a14:hiddenFill xmlns="" xmlns:a14="http://schemas.microsoft.com/office/drawing/2010/main">
                <a:solidFill>
                  <a:srgbClr val="FFFFFF"/>
                </a:solidFill>
              </a14:hiddenFill>
            </a:ext>
          </a:extLst>
        </p:spPr>
      </p:pic>
      <p:pic>
        <p:nvPicPr>
          <p:cNvPr id="40" name="Picture 5" descr="M:\1. Досмотр\27. CONPASS DTP 7500-200S\X-Ray\ADANI_DTP7500-200S_xray_02.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5400000">
            <a:off x="4663670" y="3267714"/>
            <a:ext cx="2784415" cy="1299394"/>
          </a:xfrm>
          <a:prstGeom prst="rect">
            <a:avLst/>
          </a:prstGeom>
          <a:noFill/>
          <a:ln w="3175">
            <a:solidFill>
              <a:schemeClr val="tx1"/>
            </a:solidFill>
          </a:ln>
          <a:effectLst/>
          <a:extLst>
            <a:ext uri="{909E8E84-426E-40DD-AFC4-6F175D3DCCD1}">
              <a14:hiddenFill xmlns="" xmlns:a14="http://schemas.microsoft.com/office/drawing/2010/main">
                <a:solidFill>
                  <a:srgbClr val="FFFFFF"/>
                </a:solidFill>
              </a14:hiddenFill>
            </a:ext>
          </a:extLst>
        </p:spPr>
      </p:pic>
      <p:grpSp>
        <p:nvGrpSpPr>
          <p:cNvPr id="23" name="Группа 22"/>
          <p:cNvGrpSpPr/>
          <p:nvPr/>
        </p:nvGrpSpPr>
        <p:grpSpPr>
          <a:xfrm>
            <a:off x="6858252" y="5748968"/>
            <a:ext cx="3157031" cy="555635"/>
            <a:chOff x="8221761" y="5584478"/>
            <a:chExt cx="3600000" cy="633597"/>
          </a:xfrm>
        </p:grpSpPr>
        <p:cxnSp>
          <p:nvCxnSpPr>
            <p:cNvPr id="28" name="Прямая соединительная линия 27"/>
            <p:cNvCxnSpPr/>
            <p:nvPr/>
          </p:nvCxnSpPr>
          <p:spPr>
            <a:xfrm>
              <a:off x="8557814" y="6218075"/>
              <a:ext cx="292789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9" name="Прямоугольник 28"/>
            <p:cNvSpPr/>
            <p:nvPr/>
          </p:nvSpPr>
          <p:spPr>
            <a:xfrm>
              <a:off x="8221761" y="5584478"/>
              <a:ext cx="3600000" cy="610960"/>
            </a:xfrm>
            <a:prstGeom prst="rect">
              <a:avLst/>
            </a:prstGeom>
            <a:solidFill>
              <a:srgbClr val="172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1929"/>
              <a:r>
                <a:rPr lang="en-US" sz="2193" dirty="0">
                  <a:solidFill>
                    <a:prstClr val="white"/>
                  </a:solidFill>
                  <a:latin typeface="Calibri"/>
                </a:rPr>
                <a:t>DTP 7500/200S</a:t>
              </a:r>
              <a:endParaRPr lang="ru-RU" sz="2193" dirty="0">
                <a:solidFill>
                  <a:prstClr val="white"/>
                </a:solidFill>
                <a:latin typeface="Calibri"/>
              </a:endParaRPr>
            </a:p>
          </p:txBody>
        </p:sp>
      </p:grpSp>
      <p:grpSp>
        <p:nvGrpSpPr>
          <p:cNvPr id="30" name="Группа 29"/>
          <p:cNvGrpSpPr/>
          <p:nvPr/>
        </p:nvGrpSpPr>
        <p:grpSpPr>
          <a:xfrm rot="5400000" flipH="1" flipV="1">
            <a:off x="2105151" y="-792502"/>
            <a:ext cx="323150" cy="3977474"/>
            <a:chOff x="250825" y="250825"/>
            <a:chExt cx="319088" cy="3927476"/>
          </a:xfrm>
        </p:grpSpPr>
        <p:sp>
          <p:nvSpPr>
            <p:cNvPr id="32" name="Freeform 12"/>
            <p:cNvSpPr>
              <a:spLocks/>
            </p:cNvSpPr>
            <p:nvPr/>
          </p:nvSpPr>
          <p:spPr bwMode="auto">
            <a:xfrm>
              <a:off x="250825" y="250825"/>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solidFill>
              <a:srgbClr val="005A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35" name="Freeform 13"/>
            <p:cNvSpPr>
              <a:spLocks/>
            </p:cNvSpPr>
            <p:nvPr/>
          </p:nvSpPr>
          <p:spPr bwMode="auto">
            <a:xfrm>
              <a:off x="250825" y="1230313"/>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noFill/>
            <a:ln w="9525">
              <a:solidFill>
                <a:srgbClr val="000000"/>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36" name="Freeform 14"/>
            <p:cNvSpPr>
              <a:spLocks/>
            </p:cNvSpPr>
            <p:nvPr/>
          </p:nvSpPr>
          <p:spPr bwMode="auto">
            <a:xfrm>
              <a:off x="250825" y="2209800"/>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noFill/>
            <a:ln w="9525">
              <a:solidFill>
                <a:srgbClr val="000000"/>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37" name="Freeform 15"/>
            <p:cNvSpPr>
              <a:spLocks/>
            </p:cNvSpPr>
            <p:nvPr/>
          </p:nvSpPr>
          <p:spPr bwMode="auto">
            <a:xfrm>
              <a:off x="250825" y="3189288"/>
              <a:ext cx="319088" cy="989013"/>
            </a:xfrm>
            <a:custGeom>
              <a:avLst/>
              <a:gdLst>
                <a:gd name="T0" fmla="*/ 602 w 602"/>
                <a:gd name="T1" fmla="*/ 1528 h 1870"/>
                <a:gd name="T2" fmla="*/ 3 w 602"/>
                <a:gd name="T3" fmla="*/ 1870 h 1870"/>
                <a:gd name="T4" fmla="*/ 0 w 602"/>
                <a:gd name="T5" fmla="*/ 117 h 1870"/>
                <a:gd name="T6" fmla="*/ 205 w 602"/>
                <a:gd name="T7" fmla="*/ 0 h 1870"/>
                <a:gd name="T8" fmla="*/ 602 w 602"/>
                <a:gd name="T9" fmla="*/ 0 h 1870"/>
                <a:gd name="T10" fmla="*/ 602 w 602"/>
                <a:gd name="T11" fmla="*/ 1528 h 1870"/>
              </a:gdLst>
              <a:ahLst/>
              <a:cxnLst>
                <a:cxn ang="0">
                  <a:pos x="T0" y="T1"/>
                </a:cxn>
                <a:cxn ang="0">
                  <a:pos x="T2" y="T3"/>
                </a:cxn>
                <a:cxn ang="0">
                  <a:pos x="T4" y="T5"/>
                </a:cxn>
                <a:cxn ang="0">
                  <a:pos x="T6" y="T7"/>
                </a:cxn>
                <a:cxn ang="0">
                  <a:pos x="T8" y="T9"/>
                </a:cxn>
                <a:cxn ang="0">
                  <a:pos x="T10" y="T11"/>
                </a:cxn>
              </a:cxnLst>
              <a:rect l="0" t="0" r="r" b="b"/>
              <a:pathLst>
                <a:path w="602" h="1870">
                  <a:moveTo>
                    <a:pt x="602" y="1528"/>
                  </a:moveTo>
                  <a:lnTo>
                    <a:pt x="3" y="1870"/>
                  </a:lnTo>
                  <a:lnTo>
                    <a:pt x="0" y="117"/>
                  </a:lnTo>
                  <a:lnTo>
                    <a:pt x="205" y="0"/>
                  </a:lnTo>
                  <a:lnTo>
                    <a:pt x="602" y="0"/>
                  </a:lnTo>
                  <a:lnTo>
                    <a:pt x="602" y="1528"/>
                  </a:lnTo>
                  <a:close/>
                </a:path>
              </a:pathLst>
            </a:custGeom>
            <a:noFill/>
            <a:ln w="9525">
              <a:solidFill>
                <a:srgbClr val="000000"/>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grpSp>
      <p:sp>
        <p:nvSpPr>
          <p:cNvPr id="41" name="Прямоугольник 40"/>
          <p:cNvSpPr/>
          <p:nvPr/>
        </p:nvSpPr>
        <p:spPr>
          <a:xfrm>
            <a:off x="390753" y="6295879"/>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Tree>
    <p:extLst>
      <p:ext uri="{BB962C8B-B14F-4D97-AF65-F5344CB8AC3E}">
        <p14:creationId xmlns="" xmlns:p14="http://schemas.microsoft.com/office/powerpoint/2010/main" val="3512432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00606" y="6408004"/>
            <a:ext cx="717629" cy="213300"/>
          </a:xfrm>
        </p:spPr>
        <p:txBody>
          <a:bodyPr/>
          <a:lstStyle/>
          <a:p>
            <a:pPr defTabSz="801929">
              <a:defRPr/>
            </a:pPr>
            <a:fld id="{06C4FA94-6AA5-4630-B485-AA83E4B2F610}" type="slidenum">
              <a:rPr lang="ru-RU" sz="1316">
                <a:solidFill>
                  <a:prstClr val="white"/>
                </a:solidFill>
                <a:latin typeface="Calibri"/>
              </a:rPr>
              <a:pPr defTabSz="801929">
                <a:defRPr/>
              </a:pPr>
              <a:t>11</a:t>
            </a:fld>
            <a:endParaRPr lang="ru-RU" sz="1316" dirty="0">
              <a:solidFill>
                <a:prstClr val="white"/>
              </a:solidFill>
              <a:latin typeface="Calibri"/>
            </a:endParaRPr>
          </a:p>
        </p:txBody>
      </p:sp>
      <p:sp>
        <p:nvSpPr>
          <p:cNvPr id="17" name="Прямоугольник 16"/>
          <p:cNvSpPr/>
          <p:nvPr/>
        </p:nvSpPr>
        <p:spPr>
          <a:xfrm>
            <a:off x="478865" y="278397"/>
            <a:ext cx="4925516" cy="335348"/>
          </a:xfrm>
          <a:prstGeom prst="rect">
            <a:avLst/>
          </a:prstGeom>
        </p:spPr>
        <p:txBody>
          <a:bodyPr wrap="square">
            <a:spAutoFit/>
          </a:bodyPr>
          <a:lstStyle/>
          <a:p>
            <a:pPr defTabSz="801929">
              <a:defRPr/>
            </a:pPr>
            <a:r>
              <a:rPr lang="en-US" sz="1579" dirty="0">
                <a:solidFill>
                  <a:prstClr val="white"/>
                </a:solidFill>
                <a:latin typeface="Geometria-Bold" panose="020B0703020204020204" pitchFamily="34" charset="-52"/>
              </a:rPr>
              <a:t>CONPASS PRODUCTS</a:t>
            </a:r>
          </a:p>
        </p:txBody>
      </p:sp>
      <p:sp>
        <p:nvSpPr>
          <p:cNvPr id="2" name="Прямоугольник 1"/>
          <p:cNvSpPr/>
          <p:nvPr/>
        </p:nvSpPr>
        <p:spPr>
          <a:xfrm>
            <a:off x="-1" y="1369623"/>
            <a:ext cx="10691813" cy="48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a:solidFill>
                <a:prstClr val="white"/>
              </a:solidFill>
              <a:latin typeface="Calibri"/>
            </a:endParaRPr>
          </a:p>
        </p:txBody>
      </p:sp>
      <p:cxnSp>
        <p:nvCxnSpPr>
          <p:cNvPr id="30" name="Прямая соединительная линия 29"/>
          <p:cNvCxnSpPr/>
          <p:nvPr/>
        </p:nvCxnSpPr>
        <p:spPr>
          <a:xfrm>
            <a:off x="1030134" y="2210770"/>
            <a:ext cx="5366953" cy="0"/>
          </a:xfrm>
          <a:prstGeom prst="line">
            <a:avLst/>
          </a:prstGeom>
          <a:ln>
            <a:noFill/>
          </a:ln>
          <a:effectLst>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32" name="Picture 5" descr="C:\Users\ormb8\Desktop\CONPASS_XPC_squar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12339" y="2169458"/>
            <a:ext cx="3053887" cy="3053887"/>
          </a:xfrm>
          <a:prstGeom prst="rect">
            <a:avLst/>
          </a:prstGeom>
          <a:noFill/>
          <a:effectLst>
            <a:outerShdw blurRad="50800" dist="50800" dir="5400000" sx="1000" sy="1000" algn="ctr" rotWithShape="0">
              <a:srgbClr val="000000">
                <a:alpha val="43137"/>
              </a:srgbClr>
            </a:outerShdw>
          </a:effectLst>
          <a:extLst>
            <a:ext uri="{909E8E84-426E-40DD-AFC4-6F175D3DCCD1}">
              <a14:hiddenFill xmlns="" xmlns:a14="http://schemas.microsoft.com/office/drawing/2010/main">
                <a:solidFill>
                  <a:srgbClr val="FFFFFF"/>
                </a:solidFill>
              </a14:hiddenFill>
            </a:ext>
          </a:extLst>
        </p:spPr>
      </p:pic>
      <p:sp>
        <p:nvSpPr>
          <p:cNvPr id="33" name="TextBox 32"/>
          <p:cNvSpPr txBox="1"/>
          <p:nvPr/>
        </p:nvSpPr>
        <p:spPr>
          <a:xfrm>
            <a:off x="8002576" y="1668932"/>
            <a:ext cx="1636210" cy="308226"/>
          </a:xfrm>
          <a:prstGeom prst="rect">
            <a:avLst/>
          </a:prstGeom>
          <a:noFill/>
        </p:spPr>
        <p:txBody>
          <a:bodyPr wrap="square" rtlCol="0">
            <a:spAutoFit/>
          </a:bodyPr>
          <a:lstStyle/>
          <a:p>
            <a:pPr defTabSz="801929">
              <a:defRPr/>
            </a:pPr>
            <a:r>
              <a:rPr lang="en-US" sz="1403" b="1" dirty="0">
                <a:solidFill>
                  <a:srgbClr val="1A458A"/>
                </a:solidFill>
                <a:latin typeface="Calibri"/>
              </a:rPr>
              <a:t>CONPASS MIP</a:t>
            </a:r>
            <a:endParaRPr lang="ru-RU" sz="1403" b="1" dirty="0">
              <a:solidFill>
                <a:srgbClr val="1A458A"/>
              </a:solidFill>
              <a:latin typeface="Calibri"/>
            </a:endParaRPr>
          </a:p>
        </p:txBody>
      </p:sp>
      <p:sp>
        <p:nvSpPr>
          <p:cNvPr id="36" name="TextBox 35"/>
          <p:cNvSpPr txBox="1"/>
          <p:nvPr/>
        </p:nvSpPr>
        <p:spPr>
          <a:xfrm>
            <a:off x="1014394" y="1659819"/>
            <a:ext cx="2151815" cy="308226"/>
          </a:xfrm>
          <a:prstGeom prst="rect">
            <a:avLst/>
          </a:prstGeom>
          <a:noFill/>
          <a:ln>
            <a:noFill/>
          </a:ln>
        </p:spPr>
        <p:txBody>
          <a:bodyPr wrap="square" rtlCol="0">
            <a:spAutoFit/>
          </a:bodyPr>
          <a:lstStyle/>
          <a:p>
            <a:pPr defTabSz="801929">
              <a:defRPr/>
            </a:pPr>
            <a:r>
              <a:rPr lang="en-US" sz="1403" b="1" dirty="0">
                <a:solidFill>
                  <a:srgbClr val="1A458A"/>
                </a:solidFill>
                <a:latin typeface="Calibri"/>
              </a:rPr>
              <a:t>CONPASS DV (DUAL VIEW)</a:t>
            </a:r>
            <a:endParaRPr lang="ru-RU" sz="1403" b="1" dirty="0">
              <a:solidFill>
                <a:srgbClr val="1A458A"/>
              </a:solidFill>
              <a:latin typeface="Calibri"/>
            </a:endParaRPr>
          </a:p>
        </p:txBody>
      </p:sp>
      <p:sp>
        <p:nvSpPr>
          <p:cNvPr id="37" name="TextBox 36"/>
          <p:cNvSpPr txBox="1"/>
          <p:nvPr/>
        </p:nvSpPr>
        <p:spPr>
          <a:xfrm>
            <a:off x="3881479" y="1659819"/>
            <a:ext cx="3182111" cy="308226"/>
          </a:xfrm>
          <a:prstGeom prst="rect">
            <a:avLst/>
          </a:prstGeom>
          <a:noFill/>
          <a:ln>
            <a:noFill/>
          </a:ln>
        </p:spPr>
        <p:txBody>
          <a:bodyPr wrap="square" rtlCol="0">
            <a:spAutoFit/>
          </a:bodyPr>
          <a:lstStyle/>
          <a:p>
            <a:pPr defTabSz="801929">
              <a:defRPr/>
            </a:pPr>
            <a:r>
              <a:rPr lang="en-US" sz="1403" b="1" dirty="0">
                <a:solidFill>
                  <a:srgbClr val="1A458A"/>
                </a:solidFill>
                <a:latin typeface="Calibri"/>
              </a:rPr>
              <a:t>CONPASS X-RAY PROTECTIVE CABIN</a:t>
            </a:r>
            <a:endParaRPr lang="ru-RU" sz="1403" b="1" dirty="0">
              <a:solidFill>
                <a:srgbClr val="1A458A"/>
              </a:solidFill>
              <a:latin typeface="Calibri"/>
            </a:endParaRPr>
          </a:p>
        </p:txBody>
      </p:sp>
      <p:pic>
        <p:nvPicPr>
          <p:cNvPr id="39" name="Picture 8" descr="C:\Users\ormb8\Desktop\CONPASS_DV_squar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9767" y="2026512"/>
            <a:ext cx="3140924" cy="3140924"/>
          </a:xfrm>
          <a:prstGeom prst="rect">
            <a:avLst/>
          </a:prstGeom>
          <a:noFill/>
          <a:effectLst>
            <a:outerShdw blurRad="50800" dist="50800" dir="5400000" sx="1000" sy="1000" algn="ctr" rotWithShape="0">
              <a:srgbClr val="000000">
                <a:alpha val="43137"/>
              </a:srgbClr>
            </a:outerShdw>
          </a:effectLst>
          <a:extLst>
            <a:ext uri="{909E8E84-426E-40DD-AFC4-6F175D3DCCD1}">
              <a14:hiddenFill xmlns=""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927534" y="2248020"/>
            <a:ext cx="3217159" cy="2697906"/>
          </a:xfrm>
          <a:prstGeom prst="rect">
            <a:avLst/>
          </a:prstGeom>
        </p:spPr>
      </p:pic>
      <p:sp>
        <p:nvSpPr>
          <p:cNvPr id="14" name="Нижний колонтитул 5"/>
          <p:cNvSpPr>
            <a:spLocks noGrp="1"/>
          </p:cNvSpPr>
          <p:nvPr>
            <p:ph type="ftr" sz="quarter" idx="11"/>
          </p:nvPr>
        </p:nvSpPr>
        <p:spPr>
          <a:xfrm>
            <a:off x="478865" y="7226570"/>
            <a:ext cx="2237449" cy="109415"/>
          </a:xfrm>
        </p:spPr>
        <p:txBody>
          <a:bodyPr/>
          <a:lstStyle/>
          <a:p>
            <a:pPr algn="l" defTabSz="512343">
              <a:defRPr/>
            </a:pPr>
            <a:r>
              <a:rPr lang="en-US" sz="1316" dirty="0">
                <a:solidFill>
                  <a:prstClr val="white"/>
                </a:solidFill>
                <a:latin typeface="Calibri"/>
              </a:rPr>
              <a:t>www.adanisystems.us</a:t>
            </a:r>
            <a:endParaRPr lang="ru-RU" sz="1316" dirty="0">
              <a:solidFill>
                <a:prstClr val="white"/>
              </a:solidFill>
              <a:latin typeface="Calibri"/>
            </a:endParaRPr>
          </a:p>
        </p:txBody>
      </p:sp>
    </p:spTree>
    <p:extLst>
      <p:ext uri="{BB962C8B-B14F-4D97-AF65-F5344CB8AC3E}">
        <p14:creationId xmlns="" xmlns:p14="http://schemas.microsoft.com/office/powerpoint/2010/main" val="4143121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00606" y="6408004"/>
            <a:ext cx="717629" cy="213300"/>
          </a:xfrm>
        </p:spPr>
        <p:txBody>
          <a:bodyPr/>
          <a:lstStyle/>
          <a:p>
            <a:pPr defTabSz="801929">
              <a:defRPr/>
            </a:pPr>
            <a:fld id="{06C4FA94-6AA5-4630-B485-AA83E4B2F610}" type="slidenum">
              <a:rPr lang="ru-RU" sz="1316">
                <a:solidFill>
                  <a:prstClr val="white"/>
                </a:solidFill>
                <a:latin typeface="Calibri"/>
              </a:rPr>
              <a:pPr defTabSz="801929">
                <a:defRPr/>
              </a:pPr>
              <a:t>12</a:t>
            </a:fld>
            <a:endParaRPr lang="ru-RU" sz="1316" dirty="0">
              <a:solidFill>
                <a:prstClr val="white"/>
              </a:solidFill>
              <a:latin typeface="Calibri"/>
            </a:endParaRPr>
          </a:p>
        </p:txBody>
      </p:sp>
      <p:sp>
        <p:nvSpPr>
          <p:cNvPr id="2" name="Прямоугольник 1"/>
          <p:cNvSpPr/>
          <p:nvPr/>
        </p:nvSpPr>
        <p:spPr>
          <a:xfrm>
            <a:off x="-1" y="1447078"/>
            <a:ext cx="10691813" cy="48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a:solidFill>
                <a:prstClr val="white"/>
              </a:solidFill>
              <a:latin typeface="Calibri"/>
            </a:endParaRPr>
          </a:p>
        </p:txBody>
      </p:sp>
      <p:pic>
        <p:nvPicPr>
          <p:cNvPr id="58" name="Рисунок 5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997259" y="993774"/>
            <a:ext cx="5357056" cy="5357056"/>
          </a:xfrm>
          <a:prstGeom prst="rect">
            <a:avLst/>
          </a:prstGeom>
        </p:spPr>
      </p:pic>
      <p:sp>
        <p:nvSpPr>
          <p:cNvPr id="68" name="TextBox 67"/>
          <p:cNvSpPr txBox="1"/>
          <p:nvPr/>
        </p:nvSpPr>
        <p:spPr>
          <a:xfrm>
            <a:off x="510234" y="1661971"/>
            <a:ext cx="3722704" cy="497187"/>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defRPr/>
            </a:pPr>
            <a:r>
              <a:rPr lang="en-US" sz="2631" dirty="0">
                <a:solidFill>
                  <a:srgbClr val="005A9F"/>
                </a:solidFill>
                <a:latin typeface="Geometria-Bold" panose="020B0703020204020204" pitchFamily="34" charset="-52"/>
                <a:ea typeface="Geometria" pitchFamily="34" charset="-52"/>
              </a:rPr>
              <a:t>CONPASS DV</a:t>
            </a:r>
            <a:endParaRPr lang="ru-RU" sz="2631" dirty="0">
              <a:solidFill>
                <a:srgbClr val="005A9F"/>
              </a:solidFill>
              <a:latin typeface="Calibri"/>
              <a:ea typeface="Geometria" pitchFamily="34" charset="-52"/>
            </a:endParaRPr>
          </a:p>
        </p:txBody>
      </p:sp>
      <p:sp>
        <p:nvSpPr>
          <p:cNvPr id="69" name="Прямоугольник 68"/>
          <p:cNvSpPr/>
          <p:nvPr/>
        </p:nvSpPr>
        <p:spPr>
          <a:xfrm>
            <a:off x="420389" y="273546"/>
            <a:ext cx="4925516" cy="335348"/>
          </a:xfrm>
          <a:prstGeom prst="rect">
            <a:avLst/>
          </a:prstGeom>
        </p:spPr>
        <p:txBody>
          <a:bodyPr wrap="square">
            <a:spAutoFit/>
          </a:bodyPr>
          <a:lstStyle/>
          <a:p>
            <a:pPr defTabSz="801929">
              <a:defRPr/>
            </a:pPr>
            <a:r>
              <a:rPr lang="en-US" sz="1579" dirty="0">
                <a:solidFill>
                  <a:prstClr val="white"/>
                </a:solidFill>
                <a:latin typeface="Geometria-Bold" panose="020B0703020204020204" pitchFamily="34" charset="-52"/>
              </a:rPr>
              <a:t>CONPASS DV WHOLE BODY IMAGING SYSTEM</a:t>
            </a:r>
          </a:p>
        </p:txBody>
      </p:sp>
      <p:sp>
        <p:nvSpPr>
          <p:cNvPr id="70" name="TextBox 69"/>
          <p:cNvSpPr txBox="1"/>
          <p:nvPr/>
        </p:nvSpPr>
        <p:spPr>
          <a:xfrm>
            <a:off x="510234" y="2013682"/>
            <a:ext cx="7018911" cy="416268"/>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defRPr/>
            </a:pPr>
            <a:r>
              <a:rPr lang="en-US" sz="2105" dirty="0">
                <a:solidFill>
                  <a:srgbClr val="005A9F"/>
                </a:solidFill>
                <a:latin typeface="Calibri"/>
                <a:ea typeface="Geometria" pitchFamily="34" charset="-52"/>
              </a:rPr>
              <a:t>DUAL-VIEW TRANSMISSION X-RAY</a:t>
            </a:r>
            <a:endParaRPr lang="ru-RU" sz="2105" dirty="0">
              <a:solidFill>
                <a:srgbClr val="005A9F"/>
              </a:solidFill>
              <a:latin typeface="Calibri"/>
              <a:ea typeface="Geometria" pitchFamily="34" charset="-52"/>
            </a:endParaRPr>
          </a:p>
        </p:txBody>
      </p:sp>
      <p:sp>
        <p:nvSpPr>
          <p:cNvPr id="71" name="Нижний колонтитул 5"/>
          <p:cNvSpPr>
            <a:spLocks noGrp="1"/>
          </p:cNvSpPr>
          <p:nvPr>
            <p:ph type="ftr" sz="quarter" idx="11"/>
          </p:nvPr>
        </p:nvSpPr>
        <p:spPr>
          <a:xfrm>
            <a:off x="569275" y="7231421"/>
            <a:ext cx="2237449" cy="109415"/>
          </a:xfrm>
        </p:spPr>
        <p:txBody>
          <a:bodyPr/>
          <a:lstStyle/>
          <a:p>
            <a:pPr algn="l" defTabSz="512343">
              <a:defRPr/>
            </a:pPr>
            <a:r>
              <a:rPr lang="en-US" sz="1316" dirty="0">
                <a:solidFill>
                  <a:prstClr val="white"/>
                </a:solidFill>
                <a:latin typeface="Calibri"/>
              </a:rPr>
              <a:t>www.adanisystems.us</a:t>
            </a:r>
            <a:endParaRPr lang="ru-RU" sz="1316" dirty="0">
              <a:solidFill>
                <a:prstClr val="white"/>
              </a:solidFill>
              <a:latin typeface="Calibri"/>
            </a:endParaRPr>
          </a:p>
        </p:txBody>
      </p:sp>
      <p:sp>
        <p:nvSpPr>
          <p:cNvPr id="3" name="TextBox 2">
            <a:extLst>
              <a:ext uri="{FF2B5EF4-FFF2-40B4-BE49-F238E27FC236}">
                <a16:creationId xmlns="" xmlns:a16="http://schemas.microsoft.com/office/drawing/2014/main" id="{465A45E7-85CE-4E0B-A34F-86F0C91F4A13}"/>
              </a:ext>
            </a:extLst>
          </p:cNvPr>
          <p:cNvSpPr txBox="1"/>
          <p:nvPr/>
        </p:nvSpPr>
        <p:spPr>
          <a:xfrm>
            <a:off x="569275" y="2609295"/>
            <a:ext cx="3663663" cy="3008516"/>
          </a:xfrm>
          <a:prstGeom prst="rect">
            <a:avLst/>
          </a:prstGeom>
          <a:noFill/>
        </p:spPr>
        <p:txBody>
          <a:bodyPr wrap="square" rtlCol="0">
            <a:spAutoFit/>
          </a:bodyPr>
          <a:lstStyle/>
          <a:p>
            <a:pPr defTabSz="801929"/>
            <a:r>
              <a:rPr lang="en-US" sz="1579" dirty="0">
                <a:solidFill>
                  <a:prstClr val="black"/>
                </a:solidFill>
                <a:latin typeface="Calibri"/>
              </a:rPr>
              <a:t>ITEMS IMAGED:</a:t>
            </a:r>
          </a:p>
          <a:p>
            <a:pPr marL="250603" indent="-250603" defTabSz="801929">
              <a:buFont typeface="Arial" panose="020B0604020202020204" pitchFamily="34" charset="0"/>
              <a:buChar char="•"/>
            </a:pPr>
            <a:r>
              <a:rPr lang="en-US" sz="1579" dirty="0">
                <a:solidFill>
                  <a:prstClr val="black"/>
                </a:solidFill>
                <a:latin typeface="Calibri"/>
              </a:rPr>
              <a:t>Narcotics</a:t>
            </a:r>
          </a:p>
          <a:p>
            <a:pPr marL="250603" indent="-250603" defTabSz="801929">
              <a:buFont typeface="Arial" panose="020B0604020202020204" pitchFamily="34" charset="0"/>
              <a:buChar char="•"/>
            </a:pPr>
            <a:r>
              <a:rPr lang="en-US" sz="1579" dirty="0">
                <a:solidFill>
                  <a:prstClr val="black"/>
                </a:solidFill>
                <a:latin typeface="Calibri"/>
              </a:rPr>
              <a:t>Pills &amp; Medication</a:t>
            </a:r>
          </a:p>
          <a:p>
            <a:pPr marL="250603" indent="-250603" defTabSz="801929">
              <a:buFont typeface="Arial" panose="020B0604020202020204" pitchFamily="34" charset="0"/>
              <a:buChar char="•"/>
            </a:pPr>
            <a:r>
              <a:rPr lang="en-US" sz="1579" dirty="0">
                <a:solidFill>
                  <a:prstClr val="black"/>
                </a:solidFill>
                <a:latin typeface="Calibri"/>
              </a:rPr>
              <a:t>Cell Phones</a:t>
            </a:r>
          </a:p>
          <a:p>
            <a:pPr marL="250603" indent="-250603" defTabSz="801929">
              <a:buFont typeface="Arial" panose="020B0604020202020204" pitchFamily="34" charset="0"/>
              <a:buChar char="•"/>
            </a:pPr>
            <a:r>
              <a:rPr lang="en-US" sz="1579" dirty="0">
                <a:solidFill>
                  <a:prstClr val="black"/>
                </a:solidFill>
                <a:latin typeface="Calibri"/>
              </a:rPr>
              <a:t>Sim Cards &amp; Flash Cards</a:t>
            </a:r>
          </a:p>
          <a:p>
            <a:pPr marL="250603" indent="-250603" defTabSz="801929">
              <a:buFont typeface="Arial" panose="020B0604020202020204" pitchFamily="34" charset="0"/>
              <a:buChar char="•"/>
            </a:pPr>
            <a:r>
              <a:rPr lang="en-US" sz="1579" dirty="0">
                <a:solidFill>
                  <a:prstClr val="black"/>
                </a:solidFill>
                <a:latin typeface="Calibri"/>
              </a:rPr>
              <a:t>Money</a:t>
            </a:r>
          </a:p>
          <a:p>
            <a:pPr marL="250603" indent="-250603" defTabSz="801929">
              <a:buFont typeface="Arial" panose="020B0604020202020204" pitchFamily="34" charset="0"/>
              <a:buChar char="•"/>
            </a:pPr>
            <a:r>
              <a:rPr lang="en-US" sz="1579" dirty="0">
                <a:solidFill>
                  <a:prstClr val="black"/>
                </a:solidFill>
                <a:latin typeface="Calibri"/>
              </a:rPr>
              <a:t>Razors &amp; Needles</a:t>
            </a:r>
          </a:p>
          <a:p>
            <a:pPr marL="250603" indent="-250603" defTabSz="801929">
              <a:buFont typeface="Arial" panose="020B0604020202020204" pitchFamily="34" charset="0"/>
              <a:buChar char="•"/>
            </a:pPr>
            <a:r>
              <a:rPr lang="en-US" sz="1579" dirty="0">
                <a:solidFill>
                  <a:prstClr val="black"/>
                </a:solidFill>
                <a:latin typeface="Calibri"/>
              </a:rPr>
              <a:t>Syringes</a:t>
            </a:r>
          </a:p>
          <a:p>
            <a:pPr marL="250603" indent="-250603" defTabSz="801929">
              <a:buFont typeface="Arial" panose="020B0604020202020204" pitchFamily="34" charset="0"/>
              <a:buChar char="•"/>
            </a:pPr>
            <a:r>
              <a:rPr lang="en-US" sz="1579" dirty="0">
                <a:solidFill>
                  <a:prstClr val="black"/>
                </a:solidFill>
                <a:latin typeface="Calibri"/>
              </a:rPr>
              <a:t>Weapons</a:t>
            </a:r>
          </a:p>
          <a:p>
            <a:pPr marL="250603" indent="-250603" defTabSz="801929">
              <a:buFont typeface="Arial" panose="020B0604020202020204" pitchFamily="34" charset="0"/>
              <a:buChar char="•"/>
            </a:pPr>
            <a:r>
              <a:rPr lang="en-US" sz="1579" dirty="0">
                <a:solidFill>
                  <a:prstClr val="black"/>
                </a:solidFill>
                <a:latin typeface="Calibri"/>
              </a:rPr>
              <a:t>Explosives (Including Liquid)</a:t>
            </a:r>
          </a:p>
          <a:p>
            <a:pPr marL="250603" indent="-250603" defTabSz="801929">
              <a:buFont typeface="Arial" panose="020B0604020202020204" pitchFamily="34" charset="0"/>
              <a:buChar char="•"/>
            </a:pPr>
            <a:r>
              <a:rPr lang="en-US" sz="1579" dirty="0">
                <a:solidFill>
                  <a:prstClr val="black"/>
                </a:solidFill>
                <a:latin typeface="Calibri"/>
              </a:rPr>
              <a:t>Detonators</a:t>
            </a:r>
          </a:p>
          <a:p>
            <a:pPr marL="250603" indent="-250603" defTabSz="801929">
              <a:buFont typeface="Arial" panose="020B0604020202020204" pitchFamily="34" charset="0"/>
              <a:buChar char="•"/>
            </a:pPr>
            <a:r>
              <a:rPr lang="en-US" sz="1579" dirty="0">
                <a:solidFill>
                  <a:prstClr val="black"/>
                </a:solidFill>
                <a:latin typeface="Calibri"/>
              </a:rPr>
              <a:t>Knives &amp; Blades</a:t>
            </a:r>
          </a:p>
        </p:txBody>
      </p:sp>
    </p:spTree>
    <p:extLst>
      <p:ext uri="{BB962C8B-B14F-4D97-AF65-F5344CB8AC3E}">
        <p14:creationId xmlns="" xmlns:p14="http://schemas.microsoft.com/office/powerpoint/2010/main" val="2048430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37" name="Скругленный прямоугольник 4"/>
          <p:cNvSpPr/>
          <p:nvPr/>
        </p:nvSpPr>
        <p:spPr>
          <a:xfrm>
            <a:off x="307970" y="2436682"/>
            <a:ext cx="4377185" cy="71418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0165" tIns="70165" rIns="70165" bIns="70165" numCol="1" spcCol="1270" anchor="ctr" anchorCtr="0">
            <a:noAutofit/>
          </a:bodyPr>
          <a:lstStyle/>
          <a:p>
            <a:pPr defTabSz="801929"/>
            <a:r>
              <a:rPr lang="pt-PT" sz="1754" dirty="0">
                <a:solidFill>
                  <a:srgbClr val="1A458A"/>
                </a:solidFill>
                <a:latin typeface="Calibri"/>
                <a:ea typeface="Geometria" pitchFamily="34" charset="-52"/>
              </a:rPr>
              <a:t>TRANSMISSIOM X-RAY</a:t>
            </a:r>
            <a:endParaRPr lang="ru-RU" sz="1754" dirty="0">
              <a:solidFill>
                <a:srgbClr val="1A458A"/>
              </a:solidFill>
              <a:latin typeface="Calibri"/>
              <a:ea typeface="Geometria" pitchFamily="34" charset="-52"/>
            </a:endParaRPr>
          </a:p>
          <a:p>
            <a:pPr defTabSz="818636">
              <a:lnSpc>
                <a:spcPct val="90000"/>
              </a:lnSpc>
              <a:spcBef>
                <a:spcPct val="0"/>
              </a:spcBef>
              <a:spcAft>
                <a:spcPct val="35000"/>
              </a:spcAft>
            </a:pPr>
            <a:r>
              <a:rPr lang="en-US" sz="1754" dirty="0">
                <a:solidFill>
                  <a:prstClr val="black"/>
                </a:solidFill>
                <a:latin typeface="Calibri"/>
              </a:rPr>
              <a:t>X-Rays are penetrating the body</a:t>
            </a:r>
            <a:endParaRPr lang="ru-RU" sz="1754" dirty="0">
              <a:solidFill>
                <a:prstClr val="black"/>
              </a:solidFill>
              <a:latin typeface="Calibri"/>
            </a:endParaRPr>
          </a:p>
        </p:txBody>
      </p:sp>
      <p:sp>
        <p:nvSpPr>
          <p:cNvPr id="38" name="Скругленный прямоугольник 4"/>
          <p:cNvSpPr/>
          <p:nvPr/>
        </p:nvSpPr>
        <p:spPr>
          <a:xfrm>
            <a:off x="306291" y="3796435"/>
            <a:ext cx="3538853" cy="71418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0165" tIns="70165" rIns="70165" bIns="70165" numCol="1" spcCol="1270" anchor="ctr" anchorCtr="0">
            <a:noAutofit/>
          </a:bodyPr>
          <a:lstStyle/>
          <a:p>
            <a:pPr defTabSz="801929"/>
            <a:r>
              <a:rPr lang="pt-PT" sz="1754" dirty="0">
                <a:solidFill>
                  <a:srgbClr val="1A458A"/>
                </a:solidFill>
                <a:latin typeface="Calibri"/>
                <a:ea typeface="Geometria" pitchFamily="34" charset="-52"/>
              </a:rPr>
              <a:t>BACKSCATTER X-RAY</a:t>
            </a:r>
          </a:p>
          <a:p>
            <a:pPr defTabSz="801929"/>
            <a:r>
              <a:rPr lang="en-US" sz="1754" dirty="0">
                <a:solidFill>
                  <a:prstClr val="black"/>
                </a:solidFill>
                <a:latin typeface="Calibri"/>
              </a:rPr>
              <a:t>X-ray detects the radiation that reflects from the target</a:t>
            </a:r>
            <a:endParaRPr lang="ru-RU" sz="1754" dirty="0">
              <a:solidFill>
                <a:prstClr val="black"/>
              </a:solidFill>
              <a:latin typeface="Calibri"/>
              <a:ea typeface="Geometria" pitchFamily="34" charset="-52"/>
            </a:endParaRPr>
          </a:p>
        </p:txBody>
      </p:sp>
      <p:sp>
        <p:nvSpPr>
          <p:cNvPr id="39" name="Скругленный прямоугольник 4"/>
          <p:cNvSpPr/>
          <p:nvPr/>
        </p:nvSpPr>
        <p:spPr>
          <a:xfrm>
            <a:off x="300831" y="5196504"/>
            <a:ext cx="3234600" cy="71418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0165" tIns="70165" rIns="70165" bIns="70165" numCol="1" spcCol="1270" anchor="ctr" anchorCtr="0">
            <a:noAutofit/>
          </a:bodyPr>
          <a:lstStyle/>
          <a:p>
            <a:pPr defTabSz="801929"/>
            <a:r>
              <a:rPr lang="pt-PT" sz="1754" dirty="0">
                <a:solidFill>
                  <a:srgbClr val="1A458A"/>
                </a:solidFill>
                <a:latin typeface="Calibri"/>
                <a:ea typeface="Geometria" pitchFamily="34" charset="-52"/>
              </a:rPr>
              <a:t>BOMBS IN CAVITIES</a:t>
            </a:r>
          </a:p>
          <a:p>
            <a:pPr defTabSz="779653">
              <a:lnSpc>
                <a:spcPct val="90000"/>
              </a:lnSpc>
              <a:spcBef>
                <a:spcPct val="0"/>
              </a:spcBef>
              <a:spcAft>
                <a:spcPct val="35000"/>
              </a:spcAft>
            </a:pPr>
            <a:r>
              <a:rPr lang="en-US" sz="1754" dirty="0" err="1">
                <a:solidFill>
                  <a:prstClr val="black"/>
                </a:solidFill>
                <a:latin typeface="Calibri"/>
              </a:rPr>
              <a:t>Millimiter</a:t>
            </a:r>
            <a:r>
              <a:rPr lang="en-US" sz="1754" dirty="0">
                <a:solidFill>
                  <a:prstClr val="black"/>
                </a:solidFill>
                <a:latin typeface="Calibri"/>
              </a:rPr>
              <a:t> wave radiation is reflected from the body</a:t>
            </a:r>
          </a:p>
        </p:txBody>
      </p:sp>
      <p:sp>
        <p:nvSpPr>
          <p:cNvPr id="42" name="Прямоугольник 41"/>
          <p:cNvSpPr/>
          <p:nvPr/>
        </p:nvSpPr>
        <p:spPr>
          <a:xfrm>
            <a:off x="6166126" y="2077378"/>
            <a:ext cx="1325953" cy="1325953"/>
          </a:xfrm>
          <a:prstGeom prst="rect">
            <a:avLst/>
          </a:prstGeom>
          <a:solidFill>
            <a:schemeClr val="bg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a:solidFill>
                <a:prstClr val="white"/>
              </a:solidFill>
              <a:latin typeface="Calibri"/>
            </a:endParaRPr>
          </a:p>
        </p:txBody>
      </p:sp>
      <p:pic>
        <p:nvPicPr>
          <p:cNvPr id="43" name="Picture 2" descr="C:\Users\ormb8\Desktop\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58730" y="2116278"/>
            <a:ext cx="529745" cy="1232238"/>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48" name="Прямоугольник 47"/>
          <p:cNvSpPr/>
          <p:nvPr/>
        </p:nvSpPr>
        <p:spPr>
          <a:xfrm>
            <a:off x="4216601" y="3477397"/>
            <a:ext cx="1636551" cy="1325953"/>
          </a:xfrm>
          <a:prstGeom prst="rect">
            <a:avLst/>
          </a:prstGeom>
          <a:solidFill>
            <a:schemeClr val="bg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a:solidFill>
                <a:sysClr val="windowText" lastClr="000000"/>
              </a:solidFill>
              <a:latin typeface="Calibri"/>
            </a:endParaRPr>
          </a:p>
        </p:txBody>
      </p:sp>
      <p:pic>
        <p:nvPicPr>
          <p:cNvPr id="49" name="Рисунок 6" descr="ait_safety_demo.jpg"/>
          <p:cNvPicPr>
            <a:picLocks noChangeAspect="1"/>
          </p:cNvPicPr>
          <p:nvPr/>
        </p:nvPicPr>
        <p:blipFill rotWithShape="1">
          <a:blip r:embed="rId5" cstate="print">
            <a:clrChange>
              <a:clrFrom>
                <a:srgbClr val="E7E7E7"/>
              </a:clrFrom>
              <a:clrTo>
                <a:srgbClr val="E7E7E7">
                  <a:alpha val="0"/>
                </a:srgbClr>
              </a:clrTo>
            </a:clrChange>
          </a:blip>
          <a:srcRect l="72010" t="34227" r="2303" b="17186"/>
          <a:stretch/>
        </p:blipFill>
        <p:spPr bwMode="auto">
          <a:xfrm>
            <a:off x="4263473" y="3527692"/>
            <a:ext cx="1515544" cy="1249719"/>
          </a:xfrm>
          <a:prstGeom prst="rect">
            <a:avLst/>
          </a:prstGeom>
          <a:noFill/>
          <a:ln w="9525">
            <a:noFill/>
            <a:miter lim="800000"/>
            <a:headEnd/>
            <a:tailEnd/>
          </a:ln>
        </p:spPr>
      </p:pic>
      <p:sp>
        <p:nvSpPr>
          <p:cNvPr id="51" name="Прямоугольник 50"/>
          <p:cNvSpPr/>
          <p:nvPr/>
        </p:nvSpPr>
        <p:spPr>
          <a:xfrm>
            <a:off x="6166597" y="3487436"/>
            <a:ext cx="1325011" cy="1325953"/>
          </a:xfrm>
          <a:prstGeom prst="rect">
            <a:avLst/>
          </a:prstGeom>
          <a:solidFill>
            <a:schemeClr val="bg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a:solidFill>
                <a:sysClr val="windowText" lastClr="000000"/>
              </a:solidFill>
              <a:latin typeface="Calibri"/>
            </a:endParaRPr>
          </a:p>
        </p:txBody>
      </p:sp>
      <p:pic>
        <p:nvPicPr>
          <p:cNvPr id="52" name="Рисунок 28" descr="backscatter_large.jpg"/>
          <p:cNvPicPr>
            <a:picLocks noChangeAspect="1"/>
          </p:cNvPicPr>
          <p:nvPr/>
        </p:nvPicPr>
        <p:blipFill>
          <a:blip r:embed="rId6" cstate="print"/>
          <a:srcRect l="50000" t="166" b="-449"/>
          <a:stretch>
            <a:fillRect/>
          </a:stretch>
        </p:blipFill>
        <p:spPr bwMode="auto">
          <a:xfrm>
            <a:off x="6288185" y="3540774"/>
            <a:ext cx="1130644" cy="1249500"/>
          </a:xfrm>
          <a:prstGeom prst="rect">
            <a:avLst/>
          </a:prstGeom>
          <a:noFill/>
          <a:ln w="9525">
            <a:noFill/>
            <a:miter lim="800000"/>
            <a:headEnd/>
            <a:tailEnd/>
          </a:ln>
        </p:spPr>
      </p:pic>
      <p:sp>
        <p:nvSpPr>
          <p:cNvPr id="54" name="Прямоугольник 53"/>
          <p:cNvSpPr/>
          <p:nvPr/>
        </p:nvSpPr>
        <p:spPr>
          <a:xfrm>
            <a:off x="4216601" y="4877416"/>
            <a:ext cx="1636551" cy="1325953"/>
          </a:xfrm>
          <a:prstGeom prst="rect">
            <a:avLst/>
          </a:prstGeom>
          <a:solidFill>
            <a:schemeClr val="bg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a:solidFill>
                <a:sysClr val="windowText" lastClr="000000"/>
              </a:solidFill>
              <a:latin typeface="Calibri"/>
            </a:endParaRPr>
          </a:p>
        </p:txBody>
      </p:sp>
      <p:pic>
        <p:nvPicPr>
          <p:cNvPr id="55" name="Рисунок 7" descr="ait_safety_demo.jpg"/>
          <p:cNvPicPr>
            <a:picLocks noChangeAspect="1"/>
          </p:cNvPicPr>
          <p:nvPr/>
        </p:nvPicPr>
        <p:blipFill>
          <a:blip r:embed="rId5" cstate="print">
            <a:clrChange>
              <a:clrFrom>
                <a:srgbClr val="E7E7E7"/>
              </a:clrFrom>
              <a:clrTo>
                <a:srgbClr val="E7E7E7">
                  <a:alpha val="0"/>
                </a:srgbClr>
              </a:clrTo>
            </a:clrChange>
          </a:blip>
          <a:srcRect l="22974" t="32785" r="54543" b="17073"/>
          <a:stretch>
            <a:fillRect/>
          </a:stretch>
        </p:blipFill>
        <p:spPr bwMode="auto">
          <a:xfrm>
            <a:off x="4449661" y="4913425"/>
            <a:ext cx="1298402" cy="1262892"/>
          </a:xfrm>
          <a:prstGeom prst="rect">
            <a:avLst/>
          </a:prstGeom>
          <a:noFill/>
          <a:ln w="9525">
            <a:noFill/>
            <a:miter lim="800000"/>
            <a:headEnd/>
            <a:tailEnd/>
          </a:ln>
          <a:effectLst/>
        </p:spPr>
      </p:pic>
      <p:sp>
        <p:nvSpPr>
          <p:cNvPr id="57" name="Прямоугольник 56"/>
          <p:cNvSpPr/>
          <p:nvPr/>
        </p:nvSpPr>
        <p:spPr>
          <a:xfrm>
            <a:off x="6166126" y="4877416"/>
            <a:ext cx="1325953" cy="1325953"/>
          </a:xfrm>
          <a:prstGeom prst="rect">
            <a:avLst/>
          </a:prstGeom>
          <a:solidFill>
            <a:schemeClr val="bg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a:solidFill>
                <a:sysClr val="windowText" lastClr="000000"/>
              </a:solidFill>
              <a:latin typeface="Calibri"/>
            </a:endParaRPr>
          </a:p>
        </p:txBody>
      </p:sp>
      <p:pic>
        <p:nvPicPr>
          <p:cNvPr id="58" name="Рисунок 26" descr="mmw_large.jpg"/>
          <p:cNvPicPr>
            <a:picLocks noChangeAspect="1"/>
          </p:cNvPicPr>
          <p:nvPr/>
        </p:nvPicPr>
        <p:blipFill>
          <a:blip r:embed="rId7" cstate="print"/>
          <a:srcRect l="50008"/>
          <a:stretch>
            <a:fillRect/>
          </a:stretch>
        </p:blipFill>
        <p:spPr bwMode="auto">
          <a:xfrm>
            <a:off x="6216141" y="4938866"/>
            <a:ext cx="1233625" cy="1229629"/>
          </a:xfrm>
          <a:prstGeom prst="rect">
            <a:avLst/>
          </a:prstGeom>
          <a:noFill/>
          <a:ln w="9525">
            <a:noFill/>
            <a:miter lim="800000"/>
            <a:headEnd/>
            <a:tailEnd/>
          </a:ln>
        </p:spPr>
      </p:pic>
      <p:sp>
        <p:nvSpPr>
          <p:cNvPr id="11" name="TextBox 10"/>
          <p:cNvSpPr txBox="1"/>
          <p:nvPr/>
        </p:nvSpPr>
        <p:spPr>
          <a:xfrm>
            <a:off x="307027" y="1592174"/>
            <a:ext cx="5366953" cy="4971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en-US" sz="2631" dirty="0">
                <a:solidFill>
                  <a:srgbClr val="1A458A"/>
                </a:solidFill>
                <a:latin typeface="Calibri"/>
                <a:ea typeface="Geometria" pitchFamily="34" charset="-52"/>
              </a:rPr>
              <a:t>ACTIVE BODY SEARCH TECHNOLOGIES</a:t>
            </a:r>
            <a:endParaRPr lang="ru-RU" sz="2631" dirty="0">
              <a:solidFill>
                <a:srgbClr val="1A458A"/>
              </a:solidFill>
              <a:latin typeface="Calibri"/>
              <a:ea typeface="Geometria" pitchFamily="34" charset="-52"/>
            </a:endParaRPr>
          </a:p>
        </p:txBody>
      </p:sp>
      <p:grpSp>
        <p:nvGrpSpPr>
          <p:cNvPr id="63" name="Группа 62"/>
          <p:cNvGrpSpPr/>
          <p:nvPr/>
        </p:nvGrpSpPr>
        <p:grpSpPr>
          <a:xfrm rot="5400000" flipH="1" flipV="1">
            <a:off x="2105151" y="-792502"/>
            <a:ext cx="323150" cy="3977474"/>
            <a:chOff x="250825" y="250825"/>
            <a:chExt cx="319088" cy="3927476"/>
          </a:xfrm>
        </p:grpSpPr>
        <p:sp>
          <p:nvSpPr>
            <p:cNvPr id="64" name="Freeform 12"/>
            <p:cNvSpPr>
              <a:spLocks/>
            </p:cNvSpPr>
            <p:nvPr/>
          </p:nvSpPr>
          <p:spPr bwMode="auto">
            <a:xfrm>
              <a:off x="250825" y="250825"/>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solidFill>
              <a:srgbClr val="005A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65" name="Freeform 13"/>
            <p:cNvSpPr>
              <a:spLocks/>
            </p:cNvSpPr>
            <p:nvPr/>
          </p:nvSpPr>
          <p:spPr bwMode="auto">
            <a:xfrm>
              <a:off x="250825" y="1230313"/>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noFill/>
            <a:ln w="9525">
              <a:solidFill>
                <a:srgbClr val="000000"/>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66" name="Freeform 14"/>
            <p:cNvSpPr>
              <a:spLocks/>
            </p:cNvSpPr>
            <p:nvPr/>
          </p:nvSpPr>
          <p:spPr bwMode="auto">
            <a:xfrm>
              <a:off x="250825" y="2209800"/>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noFill/>
            <a:ln w="9525">
              <a:solidFill>
                <a:srgbClr val="000000"/>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67" name="Freeform 15"/>
            <p:cNvSpPr>
              <a:spLocks/>
            </p:cNvSpPr>
            <p:nvPr/>
          </p:nvSpPr>
          <p:spPr bwMode="auto">
            <a:xfrm>
              <a:off x="250825" y="3189288"/>
              <a:ext cx="319088" cy="989013"/>
            </a:xfrm>
            <a:custGeom>
              <a:avLst/>
              <a:gdLst>
                <a:gd name="T0" fmla="*/ 602 w 602"/>
                <a:gd name="T1" fmla="*/ 1528 h 1870"/>
                <a:gd name="T2" fmla="*/ 3 w 602"/>
                <a:gd name="T3" fmla="*/ 1870 h 1870"/>
                <a:gd name="T4" fmla="*/ 0 w 602"/>
                <a:gd name="T5" fmla="*/ 117 h 1870"/>
                <a:gd name="T6" fmla="*/ 205 w 602"/>
                <a:gd name="T7" fmla="*/ 0 h 1870"/>
                <a:gd name="T8" fmla="*/ 602 w 602"/>
                <a:gd name="T9" fmla="*/ 0 h 1870"/>
                <a:gd name="T10" fmla="*/ 602 w 602"/>
                <a:gd name="T11" fmla="*/ 1528 h 1870"/>
              </a:gdLst>
              <a:ahLst/>
              <a:cxnLst>
                <a:cxn ang="0">
                  <a:pos x="T0" y="T1"/>
                </a:cxn>
                <a:cxn ang="0">
                  <a:pos x="T2" y="T3"/>
                </a:cxn>
                <a:cxn ang="0">
                  <a:pos x="T4" y="T5"/>
                </a:cxn>
                <a:cxn ang="0">
                  <a:pos x="T6" y="T7"/>
                </a:cxn>
                <a:cxn ang="0">
                  <a:pos x="T8" y="T9"/>
                </a:cxn>
                <a:cxn ang="0">
                  <a:pos x="T10" y="T11"/>
                </a:cxn>
              </a:cxnLst>
              <a:rect l="0" t="0" r="r" b="b"/>
              <a:pathLst>
                <a:path w="602" h="1870">
                  <a:moveTo>
                    <a:pt x="602" y="1528"/>
                  </a:moveTo>
                  <a:lnTo>
                    <a:pt x="3" y="1870"/>
                  </a:lnTo>
                  <a:lnTo>
                    <a:pt x="0" y="117"/>
                  </a:lnTo>
                  <a:lnTo>
                    <a:pt x="205" y="0"/>
                  </a:lnTo>
                  <a:lnTo>
                    <a:pt x="602" y="0"/>
                  </a:lnTo>
                  <a:lnTo>
                    <a:pt x="602" y="1528"/>
                  </a:lnTo>
                  <a:close/>
                </a:path>
              </a:pathLst>
            </a:custGeom>
            <a:noFill/>
            <a:ln w="9525">
              <a:solidFill>
                <a:srgbClr val="000000"/>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grpSp>
      <p:sp>
        <p:nvSpPr>
          <p:cNvPr id="68" name="Прямоугольник 67"/>
          <p:cNvSpPr/>
          <p:nvPr/>
        </p:nvSpPr>
        <p:spPr>
          <a:xfrm>
            <a:off x="390753" y="6295879"/>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70" name="Прямоугольник 69"/>
          <p:cNvSpPr/>
          <p:nvPr/>
        </p:nvSpPr>
        <p:spPr>
          <a:xfrm>
            <a:off x="4216601" y="2077378"/>
            <a:ext cx="1636551" cy="1325953"/>
          </a:xfrm>
          <a:prstGeom prst="rect">
            <a:avLst/>
          </a:prstGeom>
          <a:solidFill>
            <a:schemeClr val="bg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a:solidFill>
                <a:prstClr val="white"/>
              </a:solidFill>
              <a:latin typeface="Calibri"/>
            </a:endParaRPr>
          </a:p>
        </p:txBody>
      </p:sp>
      <p:pic>
        <p:nvPicPr>
          <p:cNvPr id="71" name="Picture 8" descr="C:\Users\ormb8\Desktop\CONPASS_DV_square.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flipH="1">
            <a:off x="4374402" y="2140931"/>
            <a:ext cx="1407761" cy="1215131"/>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6140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00606" y="6408004"/>
            <a:ext cx="717629" cy="213300"/>
          </a:xfrm>
        </p:spPr>
        <p:txBody>
          <a:bodyPr/>
          <a:lstStyle/>
          <a:p>
            <a:pPr defTabSz="801929">
              <a:defRPr/>
            </a:pPr>
            <a:fld id="{06C4FA94-6AA5-4630-B485-AA83E4B2F610}" type="slidenum">
              <a:rPr lang="ru-RU" sz="1316">
                <a:solidFill>
                  <a:prstClr val="white"/>
                </a:solidFill>
                <a:latin typeface="Calibri"/>
              </a:rPr>
              <a:pPr defTabSz="801929">
                <a:defRPr/>
              </a:pPr>
              <a:t>14</a:t>
            </a:fld>
            <a:endParaRPr lang="ru-RU" sz="1316" dirty="0">
              <a:solidFill>
                <a:prstClr val="white"/>
              </a:solidFill>
              <a:latin typeface="Calibri"/>
            </a:endParaRPr>
          </a:p>
        </p:txBody>
      </p:sp>
      <p:sp>
        <p:nvSpPr>
          <p:cNvPr id="2" name="Прямоугольник 1"/>
          <p:cNvSpPr/>
          <p:nvPr/>
        </p:nvSpPr>
        <p:spPr>
          <a:xfrm>
            <a:off x="-1" y="1447078"/>
            <a:ext cx="10691813" cy="48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a:solidFill>
                <a:prstClr val="white"/>
              </a:solidFill>
              <a:latin typeface="Calibri"/>
            </a:endParaRPr>
          </a:p>
        </p:txBody>
      </p:sp>
      <p:sp>
        <p:nvSpPr>
          <p:cNvPr id="69" name="Прямоугольник 68"/>
          <p:cNvSpPr/>
          <p:nvPr/>
        </p:nvSpPr>
        <p:spPr>
          <a:xfrm>
            <a:off x="547018" y="292068"/>
            <a:ext cx="4925516" cy="335348"/>
          </a:xfrm>
          <a:prstGeom prst="rect">
            <a:avLst/>
          </a:prstGeom>
        </p:spPr>
        <p:txBody>
          <a:bodyPr wrap="square">
            <a:spAutoFit/>
          </a:bodyPr>
          <a:lstStyle/>
          <a:p>
            <a:pPr defTabSz="801929">
              <a:defRPr/>
            </a:pPr>
            <a:r>
              <a:rPr lang="en-US" sz="1579" dirty="0">
                <a:solidFill>
                  <a:prstClr val="white"/>
                </a:solidFill>
                <a:latin typeface="Geometria-Bold" panose="020B0703020204020204" pitchFamily="34" charset="-52"/>
              </a:rPr>
              <a:t>CONPASS DV</a:t>
            </a:r>
          </a:p>
        </p:txBody>
      </p:sp>
      <p:pic>
        <p:nvPicPr>
          <p:cNvPr id="10" name="Рисунок 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9233" y="1663750"/>
            <a:ext cx="4025090" cy="4464771"/>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Rectangle 4"/>
          <p:cNvSpPr>
            <a:spLocks noChangeArrowheads="1"/>
          </p:cNvSpPr>
          <p:nvPr/>
        </p:nvSpPr>
        <p:spPr bwMode="auto">
          <a:xfrm>
            <a:off x="562442" y="2249517"/>
            <a:ext cx="4416978" cy="740203"/>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38100" cap="sq" algn="ctr">
                <a:solidFill>
                  <a:schemeClr val="hlink"/>
                </a:solidFill>
                <a:miter lim="800000"/>
                <a:headEnd/>
                <a:tailEnd/>
              </a14:hiddenLine>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wrap="none" anchor="ct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defTabSz="801929">
              <a:defRPr/>
            </a:pPr>
            <a:r>
              <a:rPr lang="en-GB" altLang="ru-RU" sz="2105" b="0" dirty="0">
                <a:solidFill>
                  <a:srgbClr val="005A9F"/>
                </a:solidFill>
                <a:latin typeface="Calibri"/>
                <a:ea typeface="Geometria" pitchFamily="34" charset="-52"/>
              </a:rPr>
              <a:t>MAJOR ASSEMBLIES OF THE SCANNER</a:t>
            </a:r>
            <a:r>
              <a:rPr lang="en-US" altLang="ru-RU" sz="2105" b="0" dirty="0">
                <a:solidFill>
                  <a:srgbClr val="005A9F"/>
                </a:solidFill>
                <a:latin typeface="Calibri"/>
                <a:ea typeface="Geometria" pitchFamily="34" charset="-52"/>
              </a:rPr>
              <a:t> </a:t>
            </a:r>
          </a:p>
          <a:p>
            <a:pPr defTabSz="801929">
              <a:defRPr/>
            </a:pPr>
            <a:r>
              <a:rPr lang="en-US" altLang="ru-RU" sz="2105" b="0" dirty="0">
                <a:solidFill>
                  <a:prstClr val="black">
                    <a:lumMod val="65000"/>
                    <a:lumOff val="35000"/>
                  </a:prstClr>
                </a:solidFill>
                <a:latin typeface="Calibri"/>
                <a:ea typeface="Geometria" pitchFamily="34" charset="-52"/>
              </a:rPr>
              <a:t>(without the operator’s workstation)</a:t>
            </a:r>
            <a:endParaRPr lang="en-US" altLang="ru-RU" sz="2105" dirty="0">
              <a:solidFill>
                <a:prstClr val="black">
                  <a:lumMod val="65000"/>
                  <a:lumOff val="35000"/>
                </a:prstClr>
              </a:solidFill>
              <a:ea typeface="Times New Roman" panose="02020603050405020304" pitchFamily="18" charset="0"/>
              <a:cs typeface="Arial" panose="020B0604020202020204" pitchFamily="34" charset="0"/>
            </a:endParaRPr>
          </a:p>
        </p:txBody>
      </p:sp>
      <p:sp>
        <p:nvSpPr>
          <p:cNvPr id="12" name="Прямоугольник 7"/>
          <p:cNvSpPr>
            <a:spLocks noChangeArrowheads="1"/>
          </p:cNvSpPr>
          <p:nvPr/>
        </p:nvSpPr>
        <p:spPr bwMode="auto">
          <a:xfrm>
            <a:off x="547018" y="3319712"/>
            <a:ext cx="3594681" cy="1604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28600" indent="-228600">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200482" indent="-200482" defTabSz="801929">
              <a:buFont typeface="Calibri" panose="020F0502020204030204" pitchFamily="34" charset="0"/>
              <a:buAutoNum type="arabicPeriod"/>
              <a:defRPr/>
            </a:pPr>
            <a:r>
              <a:rPr lang="en-GB" altLang="ru-RU" sz="2456" b="0" dirty="0">
                <a:solidFill>
                  <a:prstClr val="black">
                    <a:lumMod val="65000"/>
                    <a:lumOff val="35000"/>
                  </a:prstClr>
                </a:solidFill>
                <a:latin typeface="Calibri"/>
                <a:ea typeface="Times New Roman" panose="02020603050405020304" pitchFamily="18" charset="0"/>
                <a:cs typeface="Arial" panose="020B0604020202020204" pitchFamily="34" charset="0"/>
              </a:rPr>
              <a:t>Enclosure</a:t>
            </a:r>
            <a:r>
              <a:rPr lang="ru-RU" altLang="ru-RU" sz="2456" b="0" dirty="0">
                <a:solidFill>
                  <a:prstClr val="black">
                    <a:lumMod val="65000"/>
                    <a:lumOff val="35000"/>
                  </a:prstClr>
                </a:solidFill>
                <a:latin typeface="Calibri"/>
                <a:ea typeface="Times New Roman" panose="02020603050405020304" pitchFamily="18" charset="0"/>
                <a:cs typeface="Arial" panose="020B0604020202020204" pitchFamily="34" charset="0"/>
              </a:rPr>
              <a:t>;</a:t>
            </a:r>
          </a:p>
          <a:p>
            <a:pPr marL="200482" indent="-200482" defTabSz="801929">
              <a:buFont typeface="Calibri" panose="020F0502020204030204" pitchFamily="34" charset="0"/>
              <a:buAutoNum type="arabicPeriod"/>
              <a:defRPr/>
            </a:pPr>
            <a:r>
              <a:rPr lang="en-US" altLang="ru-RU" sz="2456" b="0" dirty="0">
                <a:solidFill>
                  <a:prstClr val="black">
                    <a:lumMod val="65000"/>
                    <a:lumOff val="35000"/>
                  </a:prstClr>
                </a:solidFill>
                <a:latin typeface="Calibri"/>
                <a:ea typeface="Times New Roman" panose="02020603050405020304" pitchFamily="18" charset="0"/>
                <a:cs typeface="Arial" panose="020B0604020202020204" pitchFamily="34" charset="0"/>
              </a:rPr>
              <a:t>G</a:t>
            </a:r>
            <a:r>
              <a:rPr lang="en-GB" altLang="ru-RU" sz="2456" b="0" dirty="0" err="1">
                <a:solidFill>
                  <a:prstClr val="black">
                    <a:lumMod val="65000"/>
                    <a:lumOff val="35000"/>
                  </a:prstClr>
                </a:solidFill>
                <a:latin typeface="Calibri"/>
                <a:ea typeface="Times New Roman" panose="02020603050405020304" pitchFamily="18" charset="0"/>
                <a:cs typeface="Arial" panose="020B0604020202020204" pitchFamily="34" charset="0"/>
              </a:rPr>
              <a:t>enerator</a:t>
            </a:r>
            <a:r>
              <a:rPr lang="en-GB" altLang="ru-RU" sz="2456" b="0" dirty="0">
                <a:solidFill>
                  <a:prstClr val="black">
                    <a:lumMod val="65000"/>
                    <a:lumOff val="35000"/>
                  </a:prstClr>
                </a:solidFill>
                <a:latin typeface="Calibri"/>
                <a:ea typeface="Times New Roman" panose="02020603050405020304" pitchFamily="18" charset="0"/>
                <a:cs typeface="Arial" panose="020B0604020202020204" pitchFamily="34" charset="0"/>
              </a:rPr>
              <a:t> cabinet</a:t>
            </a:r>
            <a:r>
              <a:rPr lang="ru-RU" altLang="ru-RU" sz="2456" b="0" dirty="0">
                <a:solidFill>
                  <a:prstClr val="black">
                    <a:lumMod val="65000"/>
                    <a:lumOff val="35000"/>
                  </a:prstClr>
                </a:solidFill>
                <a:latin typeface="Calibri"/>
                <a:ea typeface="Times New Roman" panose="02020603050405020304" pitchFamily="18" charset="0"/>
                <a:cs typeface="Arial" panose="020B0604020202020204" pitchFamily="34" charset="0"/>
              </a:rPr>
              <a:t>;</a:t>
            </a:r>
          </a:p>
          <a:p>
            <a:pPr marL="200482" indent="-200482" defTabSz="801929">
              <a:buFont typeface="Calibri" panose="020F0502020204030204" pitchFamily="34" charset="0"/>
              <a:buAutoNum type="arabicPeriod"/>
              <a:defRPr/>
            </a:pPr>
            <a:r>
              <a:rPr lang="en-GB" altLang="ru-RU" sz="2456" b="0" dirty="0">
                <a:solidFill>
                  <a:prstClr val="black">
                    <a:lumMod val="65000"/>
                    <a:lumOff val="35000"/>
                  </a:prstClr>
                </a:solidFill>
                <a:latin typeface="Calibri"/>
                <a:ea typeface="Times New Roman" panose="02020603050405020304" pitchFamily="18" charset="0"/>
                <a:cs typeface="Arial" panose="020B0604020202020204" pitchFamily="34" charset="0"/>
              </a:rPr>
              <a:t>Moveable platform</a:t>
            </a:r>
            <a:r>
              <a:rPr lang="ru-RU" altLang="ru-RU" sz="2456" b="0" dirty="0">
                <a:solidFill>
                  <a:prstClr val="black">
                    <a:lumMod val="65000"/>
                    <a:lumOff val="35000"/>
                  </a:prstClr>
                </a:solidFill>
                <a:latin typeface="Calibri"/>
                <a:ea typeface="Times New Roman" panose="02020603050405020304" pitchFamily="18" charset="0"/>
                <a:cs typeface="Arial" panose="020B0604020202020204" pitchFamily="34" charset="0"/>
              </a:rPr>
              <a:t>;</a:t>
            </a:r>
          </a:p>
          <a:p>
            <a:pPr marL="200482" indent="-200482" defTabSz="801929">
              <a:buFont typeface="Calibri" panose="020F0502020204030204" pitchFamily="34" charset="0"/>
              <a:buAutoNum type="arabicPeriod"/>
              <a:defRPr/>
            </a:pPr>
            <a:r>
              <a:rPr lang="en-GB" altLang="ru-RU" sz="2456" b="0" dirty="0">
                <a:solidFill>
                  <a:prstClr val="black">
                    <a:lumMod val="65000"/>
                    <a:lumOff val="35000"/>
                  </a:prstClr>
                </a:solidFill>
                <a:latin typeface="Calibri"/>
                <a:ea typeface="Times New Roman" panose="02020603050405020304" pitchFamily="18" charset="0"/>
                <a:cs typeface="Arial" panose="020B0604020202020204" pitchFamily="34" charset="0"/>
              </a:rPr>
              <a:t>Gantry</a:t>
            </a:r>
            <a:r>
              <a:rPr lang="ru-RU" altLang="ru-RU" sz="2456" b="0" dirty="0">
                <a:solidFill>
                  <a:prstClr val="black">
                    <a:lumMod val="65000"/>
                    <a:lumOff val="35000"/>
                  </a:prstClr>
                </a:solidFill>
                <a:latin typeface="Calibri"/>
                <a:ea typeface="Times New Roman" panose="02020603050405020304" pitchFamily="18" charset="0"/>
                <a:cs typeface="Arial" panose="020B0604020202020204" pitchFamily="34" charset="0"/>
              </a:rPr>
              <a:t>.</a:t>
            </a:r>
          </a:p>
        </p:txBody>
      </p:sp>
      <p:sp>
        <p:nvSpPr>
          <p:cNvPr id="13" name="TextBox 12"/>
          <p:cNvSpPr txBox="1"/>
          <p:nvPr/>
        </p:nvSpPr>
        <p:spPr>
          <a:xfrm>
            <a:off x="547019" y="1663749"/>
            <a:ext cx="3722704" cy="497187"/>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defRPr/>
            </a:pPr>
            <a:r>
              <a:rPr lang="en-US" sz="2631" dirty="0">
                <a:solidFill>
                  <a:srgbClr val="005A9F"/>
                </a:solidFill>
                <a:latin typeface="Geometria-Bold" panose="020B0703020204020204" pitchFamily="34" charset="-52"/>
                <a:ea typeface="Geometria" pitchFamily="34" charset="-52"/>
              </a:rPr>
              <a:t>CONPASS DV</a:t>
            </a:r>
            <a:endParaRPr lang="ru-RU" sz="2631" dirty="0">
              <a:solidFill>
                <a:srgbClr val="005A9F"/>
              </a:solidFill>
              <a:latin typeface="Calibri"/>
              <a:ea typeface="Geometria" pitchFamily="34" charset="-52"/>
            </a:endParaRPr>
          </a:p>
        </p:txBody>
      </p:sp>
      <p:sp>
        <p:nvSpPr>
          <p:cNvPr id="14" name="Нижний колонтитул 5"/>
          <p:cNvSpPr>
            <a:spLocks noGrp="1"/>
          </p:cNvSpPr>
          <p:nvPr>
            <p:ph type="ftr" sz="quarter" idx="11"/>
          </p:nvPr>
        </p:nvSpPr>
        <p:spPr>
          <a:xfrm>
            <a:off x="475528" y="7212899"/>
            <a:ext cx="2237449" cy="109415"/>
          </a:xfrm>
        </p:spPr>
        <p:txBody>
          <a:bodyPr/>
          <a:lstStyle/>
          <a:p>
            <a:pPr algn="l" defTabSz="512343">
              <a:defRPr/>
            </a:pPr>
            <a:r>
              <a:rPr lang="en-US" sz="1316" dirty="0">
                <a:solidFill>
                  <a:prstClr val="white"/>
                </a:solidFill>
                <a:latin typeface="Calibri"/>
              </a:rPr>
              <a:t>www.adanisystems.us</a:t>
            </a:r>
            <a:endParaRPr lang="ru-RU" sz="1316" dirty="0">
              <a:solidFill>
                <a:prstClr val="white"/>
              </a:solidFill>
              <a:latin typeface="Calibri"/>
            </a:endParaRPr>
          </a:p>
        </p:txBody>
      </p:sp>
    </p:spTree>
    <p:extLst>
      <p:ext uri="{BB962C8B-B14F-4D97-AF65-F5344CB8AC3E}">
        <p14:creationId xmlns="" xmlns:p14="http://schemas.microsoft.com/office/powerpoint/2010/main" val="1978912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00606" y="6408004"/>
            <a:ext cx="717629" cy="213300"/>
          </a:xfrm>
        </p:spPr>
        <p:txBody>
          <a:bodyPr/>
          <a:lstStyle/>
          <a:p>
            <a:pPr defTabSz="801929">
              <a:defRPr/>
            </a:pPr>
            <a:fld id="{06C4FA94-6AA5-4630-B485-AA83E4B2F610}" type="slidenum">
              <a:rPr lang="ru-RU" sz="1316">
                <a:solidFill>
                  <a:prstClr val="white"/>
                </a:solidFill>
                <a:latin typeface="Calibri"/>
              </a:rPr>
              <a:pPr defTabSz="801929">
                <a:defRPr/>
              </a:pPr>
              <a:t>15</a:t>
            </a:fld>
            <a:endParaRPr lang="ru-RU" sz="1316" dirty="0">
              <a:solidFill>
                <a:prstClr val="white"/>
              </a:solidFill>
              <a:latin typeface="Calibri"/>
            </a:endParaRPr>
          </a:p>
        </p:txBody>
      </p:sp>
      <p:sp>
        <p:nvSpPr>
          <p:cNvPr id="2" name="Прямоугольник 1"/>
          <p:cNvSpPr/>
          <p:nvPr/>
        </p:nvSpPr>
        <p:spPr>
          <a:xfrm>
            <a:off x="-1" y="1447078"/>
            <a:ext cx="10691813" cy="48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a:solidFill>
                <a:prstClr val="white"/>
              </a:solidFill>
              <a:latin typeface="Calibri"/>
            </a:endParaRPr>
          </a:p>
        </p:txBody>
      </p:sp>
      <p:grpSp>
        <p:nvGrpSpPr>
          <p:cNvPr id="5" name="Группа 4"/>
          <p:cNvGrpSpPr/>
          <p:nvPr/>
        </p:nvGrpSpPr>
        <p:grpSpPr>
          <a:xfrm>
            <a:off x="5377403" y="1447078"/>
            <a:ext cx="4945442" cy="4591023"/>
            <a:chOff x="5622524" y="337236"/>
            <a:chExt cx="6163113" cy="5721429"/>
          </a:xfrm>
        </p:grpSpPr>
        <p:pic>
          <p:nvPicPr>
            <p:cNvPr id="58" name="Рисунок 5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22524" y="337236"/>
              <a:ext cx="5623798" cy="5623798"/>
            </a:xfrm>
            <a:prstGeom prst="rect">
              <a:avLst/>
            </a:prstGeom>
          </p:spPr>
        </p:pic>
        <p:cxnSp>
          <p:nvCxnSpPr>
            <p:cNvPr id="59" name="Прямая со стрелкой 58"/>
            <p:cNvCxnSpPr/>
            <p:nvPr/>
          </p:nvCxnSpPr>
          <p:spPr>
            <a:xfrm flipH="1">
              <a:off x="5958111" y="1098363"/>
              <a:ext cx="21167" cy="40893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Группа 59"/>
            <p:cNvGrpSpPr/>
            <p:nvPr/>
          </p:nvGrpSpPr>
          <p:grpSpPr>
            <a:xfrm>
              <a:off x="5929011" y="4942193"/>
              <a:ext cx="5317311" cy="1116472"/>
              <a:chOff x="4186839" y="4988751"/>
              <a:chExt cx="5317311" cy="1116472"/>
            </a:xfrm>
          </p:grpSpPr>
          <p:sp>
            <p:nvSpPr>
              <p:cNvPr id="61" name="TextBox 60"/>
              <p:cNvSpPr txBox="1"/>
              <p:nvPr/>
            </p:nvSpPr>
            <p:spPr>
              <a:xfrm rot="812209">
                <a:off x="4917904" y="5582978"/>
                <a:ext cx="1203013" cy="417918"/>
              </a:xfrm>
              <a:prstGeom prst="rect">
                <a:avLst/>
              </a:prstGeom>
              <a:noFill/>
            </p:spPr>
            <p:txBody>
              <a:bodyPr wrap="none" rtlCol="0">
                <a:spAutoFit/>
              </a:bodyPr>
              <a:lstStyle/>
              <a:p>
                <a:pPr defTabSz="801929">
                  <a:defRPr/>
                </a:pPr>
                <a:r>
                  <a:rPr lang="en-US" sz="1579" dirty="0">
                    <a:solidFill>
                      <a:prstClr val="black"/>
                    </a:solidFill>
                    <a:latin typeface="Calibri"/>
                  </a:rPr>
                  <a:t>2260 mm</a:t>
                </a:r>
                <a:endParaRPr lang="ru-RU" sz="1579" dirty="0">
                  <a:solidFill>
                    <a:prstClr val="black"/>
                  </a:solidFill>
                  <a:latin typeface="Calibri"/>
                </a:endParaRPr>
              </a:p>
            </p:txBody>
          </p:sp>
          <p:cxnSp>
            <p:nvCxnSpPr>
              <p:cNvPr id="62" name="Прямая со стрелкой 61"/>
              <p:cNvCxnSpPr/>
              <p:nvPr/>
            </p:nvCxnSpPr>
            <p:spPr>
              <a:xfrm flipH="1" flipV="1">
                <a:off x="4186839" y="5292823"/>
                <a:ext cx="3363007" cy="812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3" name="Группа 62"/>
              <p:cNvGrpSpPr/>
              <p:nvPr/>
            </p:nvGrpSpPr>
            <p:grpSpPr>
              <a:xfrm>
                <a:off x="7751538" y="4988751"/>
                <a:ext cx="1752612" cy="1116472"/>
                <a:chOff x="7751538" y="4988751"/>
                <a:chExt cx="1752612" cy="1116472"/>
              </a:xfrm>
            </p:grpSpPr>
            <p:cxnSp>
              <p:nvCxnSpPr>
                <p:cNvPr id="64" name="Прямая со стрелкой 63"/>
                <p:cNvCxnSpPr/>
                <p:nvPr/>
              </p:nvCxnSpPr>
              <p:spPr>
                <a:xfrm flipH="1">
                  <a:off x="7751538" y="4988751"/>
                  <a:ext cx="1752612" cy="11164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9666458">
                  <a:off x="8197441" y="5470399"/>
                  <a:ext cx="1203013" cy="417918"/>
                </a:xfrm>
                <a:prstGeom prst="rect">
                  <a:avLst/>
                </a:prstGeom>
                <a:noFill/>
              </p:spPr>
              <p:txBody>
                <a:bodyPr wrap="none" rtlCol="0">
                  <a:spAutoFit/>
                </a:bodyPr>
                <a:lstStyle/>
                <a:p>
                  <a:pPr defTabSz="801929">
                    <a:defRPr/>
                  </a:pPr>
                  <a:r>
                    <a:rPr lang="en-US" sz="1579" dirty="0">
                      <a:solidFill>
                        <a:prstClr val="black"/>
                      </a:solidFill>
                      <a:latin typeface="Calibri"/>
                    </a:rPr>
                    <a:t>2000 mm</a:t>
                  </a:r>
                  <a:endParaRPr lang="ru-RU" sz="1579" dirty="0">
                    <a:solidFill>
                      <a:prstClr val="black"/>
                    </a:solidFill>
                    <a:latin typeface="Calibri"/>
                  </a:endParaRPr>
                </a:p>
              </p:txBody>
            </p:sp>
          </p:grpSp>
        </p:grpSp>
        <p:sp>
          <p:nvSpPr>
            <p:cNvPr id="66" name="TextBox 65"/>
            <p:cNvSpPr txBox="1"/>
            <p:nvPr/>
          </p:nvSpPr>
          <p:spPr>
            <a:xfrm rot="16200000">
              <a:off x="5616194" y="1573632"/>
              <a:ext cx="1074333" cy="720768"/>
            </a:xfrm>
            <a:prstGeom prst="rect">
              <a:avLst/>
            </a:prstGeom>
            <a:noFill/>
          </p:spPr>
          <p:txBody>
            <a:bodyPr wrap="square" rtlCol="0">
              <a:spAutoFit/>
            </a:bodyPr>
            <a:lstStyle/>
            <a:p>
              <a:pPr defTabSz="801929">
                <a:defRPr/>
              </a:pPr>
              <a:r>
                <a:rPr lang="en-US" sz="1579" dirty="0">
                  <a:solidFill>
                    <a:prstClr val="black"/>
                  </a:solidFill>
                  <a:latin typeface="Calibri"/>
                </a:rPr>
                <a:t>2500 mm</a:t>
              </a:r>
              <a:endParaRPr lang="ru-RU" sz="1579" dirty="0">
                <a:solidFill>
                  <a:prstClr val="black"/>
                </a:solidFill>
                <a:latin typeface="Calibri"/>
              </a:endParaRPr>
            </a:p>
          </p:txBody>
        </p:sp>
        <p:sp>
          <p:nvSpPr>
            <p:cNvPr id="67" name="TextBox 66"/>
            <p:cNvSpPr txBox="1"/>
            <p:nvPr/>
          </p:nvSpPr>
          <p:spPr>
            <a:xfrm>
              <a:off x="9417968" y="1015500"/>
              <a:ext cx="2367669" cy="451480"/>
            </a:xfrm>
            <a:prstGeom prst="rect">
              <a:avLst/>
            </a:prstGeom>
            <a:noFill/>
          </p:spPr>
          <p:txBody>
            <a:bodyPr wrap="none" rtlCol="0">
              <a:spAutoFit/>
            </a:bodyPr>
            <a:lstStyle/>
            <a:p>
              <a:pPr defTabSz="801929">
                <a:defRPr/>
              </a:pPr>
              <a:r>
                <a:rPr lang="pt-PT" sz="1754" dirty="0">
                  <a:solidFill>
                    <a:srgbClr val="005A9F"/>
                  </a:solidFill>
                  <a:latin typeface="Calibri"/>
                </a:rPr>
                <a:t>SMALL FOOTPRINT</a:t>
              </a:r>
            </a:p>
          </p:txBody>
        </p:sp>
      </p:grpSp>
      <p:sp>
        <p:nvSpPr>
          <p:cNvPr id="69" name="Прямоугольник 68"/>
          <p:cNvSpPr/>
          <p:nvPr/>
        </p:nvSpPr>
        <p:spPr>
          <a:xfrm>
            <a:off x="555735" y="293931"/>
            <a:ext cx="4925516" cy="335348"/>
          </a:xfrm>
          <a:prstGeom prst="rect">
            <a:avLst/>
          </a:prstGeom>
        </p:spPr>
        <p:txBody>
          <a:bodyPr wrap="square">
            <a:spAutoFit/>
          </a:bodyPr>
          <a:lstStyle/>
          <a:p>
            <a:pPr defTabSz="801929">
              <a:defRPr/>
            </a:pPr>
            <a:r>
              <a:rPr lang="en-US" sz="1579" dirty="0">
                <a:solidFill>
                  <a:prstClr val="white"/>
                </a:solidFill>
                <a:latin typeface="Geometria-Bold" panose="020B0703020204020204" pitchFamily="34" charset="-52"/>
              </a:rPr>
              <a:t>CONPASS DV</a:t>
            </a:r>
          </a:p>
        </p:txBody>
      </p:sp>
      <p:sp>
        <p:nvSpPr>
          <p:cNvPr id="19" name="Скругленный прямоугольник 4"/>
          <p:cNvSpPr/>
          <p:nvPr/>
        </p:nvSpPr>
        <p:spPr>
          <a:xfrm>
            <a:off x="547018" y="1853026"/>
            <a:ext cx="4708167" cy="1036065"/>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0165" tIns="70165" rIns="70165" bIns="70165" numCol="1" spcCol="1270" anchor="ctr" anchorCtr="0">
            <a:noAutofit/>
          </a:bodyPr>
          <a:lstStyle/>
          <a:p>
            <a:pPr defTabSz="818636">
              <a:lnSpc>
                <a:spcPct val="150000"/>
              </a:lnSpc>
              <a:spcBef>
                <a:spcPct val="0"/>
              </a:spcBef>
              <a:spcAft>
                <a:spcPct val="35000"/>
              </a:spcAft>
              <a:defRPr/>
            </a:pPr>
            <a:r>
              <a:rPr lang="en-US" sz="1579" dirty="0">
                <a:solidFill>
                  <a:prstClr val="black">
                    <a:lumMod val="65000"/>
                    <a:lumOff val="35000"/>
                  </a:prstClr>
                </a:solidFill>
                <a:latin typeface="Calibri"/>
              </a:rPr>
              <a:t>2 X-Rays sources positioned on the different levels from the ground provides 2 independent views of the object</a:t>
            </a:r>
            <a:endParaRPr lang="ru-RU" sz="1579" dirty="0">
              <a:solidFill>
                <a:prstClr val="black">
                  <a:lumMod val="65000"/>
                  <a:lumOff val="35000"/>
                </a:prstClr>
              </a:solidFill>
              <a:latin typeface="Calibri"/>
            </a:endParaRPr>
          </a:p>
        </p:txBody>
      </p:sp>
      <p:sp>
        <p:nvSpPr>
          <p:cNvPr id="20" name="TextBox 19"/>
          <p:cNvSpPr txBox="1"/>
          <p:nvPr/>
        </p:nvSpPr>
        <p:spPr>
          <a:xfrm>
            <a:off x="555735" y="1671129"/>
            <a:ext cx="2977955" cy="419217"/>
          </a:xfrm>
          <a:prstGeom prst="rect">
            <a:avLst/>
          </a:prstGeom>
          <a:noFill/>
        </p:spPr>
        <p:txBody>
          <a:bodyPr wrap="square" rtlCol="0">
            <a:spAutoFit/>
          </a:bodyPr>
          <a:lstStyle/>
          <a:p>
            <a:pPr defTabSz="818636">
              <a:lnSpc>
                <a:spcPct val="150000"/>
              </a:lnSpc>
              <a:spcBef>
                <a:spcPct val="0"/>
              </a:spcBef>
              <a:spcAft>
                <a:spcPct val="35000"/>
              </a:spcAft>
              <a:defRPr/>
            </a:pPr>
            <a:r>
              <a:rPr lang="en-US" sz="1579" b="1" dirty="0">
                <a:solidFill>
                  <a:srgbClr val="005A9F"/>
                </a:solidFill>
                <a:latin typeface="Calibri"/>
              </a:rPr>
              <a:t>2 INDEPENDENT VIEWS</a:t>
            </a:r>
          </a:p>
        </p:txBody>
      </p:sp>
      <p:sp>
        <p:nvSpPr>
          <p:cNvPr id="21" name="TextBox 20"/>
          <p:cNvSpPr txBox="1"/>
          <p:nvPr/>
        </p:nvSpPr>
        <p:spPr>
          <a:xfrm>
            <a:off x="555735" y="2963453"/>
            <a:ext cx="2977955" cy="419217"/>
          </a:xfrm>
          <a:prstGeom prst="rect">
            <a:avLst/>
          </a:prstGeom>
          <a:noFill/>
        </p:spPr>
        <p:txBody>
          <a:bodyPr wrap="square" rtlCol="0">
            <a:spAutoFit/>
          </a:bodyPr>
          <a:lstStyle/>
          <a:p>
            <a:pPr defTabSz="818636">
              <a:lnSpc>
                <a:spcPct val="150000"/>
              </a:lnSpc>
              <a:spcBef>
                <a:spcPct val="0"/>
              </a:spcBef>
              <a:spcAft>
                <a:spcPct val="35000"/>
              </a:spcAft>
              <a:defRPr/>
            </a:pPr>
            <a:r>
              <a:rPr lang="en-US" sz="1579" b="1" dirty="0">
                <a:solidFill>
                  <a:srgbClr val="005A9F"/>
                </a:solidFill>
                <a:latin typeface="Calibri"/>
              </a:rPr>
              <a:t>OPTIMAL GEOMETRY</a:t>
            </a:r>
          </a:p>
        </p:txBody>
      </p:sp>
      <p:sp>
        <p:nvSpPr>
          <p:cNvPr id="22" name="Скругленный прямоугольник 4"/>
          <p:cNvSpPr/>
          <p:nvPr/>
        </p:nvSpPr>
        <p:spPr>
          <a:xfrm>
            <a:off x="555735" y="3198537"/>
            <a:ext cx="4803081" cy="863765"/>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0165" tIns="70165" rIns="70165" bIns="70165" numCol="1" spcCol="1270" anchor="ctr" anchorCtr="0">
            <a:noAutofit/>
          </a:bodyPr>
          <a:lstStyle/>
          <a:p>
            <a:pPr defTabSz="779653">
              <a:lnSpc>
                <a:spcPct val="150000"/>
              </a:lnSpc>
              <a:spcBef>
                <a:spcPct val="0"/>
              </a:spcBef>
              <a:spcAft>
                <a:spcPct val="35000"/>
              </a:spcAft>
              <a:defRPr/>
            </a:pPr>
            <a:r>
              <a:rPr lang="en-US" sz="1579" dirty="0">
                <a:solidFill>
                  <a:prstClr val="black">
                    <a:lumMod val="65000"/>
                    <a:lumOff val="35000"/>
                  </a:prstClr>
                </a:solidFill>
                <a:latin typeface="Calibri"/>
              </a:rPr>
              <a:t>2</a:t>
            </a:r>
            <a:r>
              <a:rPr lang="en-US" sz="1579" baseline="30000" dirty="0">
                <a:solidFill>
                  <a:prstClr val="black">
                    <a:lumMod val="65000"/>
                    <a:lumOff val="35000"/>
                  </a:prstClr>
                </a:solidFill>
                <a:latin typeface="Calibri"/>
              </a:rPr>
              <a:t>nd</a:t>
            </a:r>
            <a:r>
              <a:rPr lang="en-US" sz="1579" dirty="0">
                <a:solidFill>
                  <a:prstClr val="black">
                    <a:lumMod val="65000"/>
                    <a:lumOff val="35000"/>
                  </a:prstClr>
                </a:solidFill>
                <a:latin typeface="Calibri"/>
              </a:rPr>
              <a:t> view is specially dedicated for inspection of abdomen area, while 1</a:t>
            </a:r>
            <a:r>
              <a:rPr lang="en-US" sz="1579" baseline="30000" dirty="0">
                <a:solidFill>
                  <a:prstClr val="black">
                    <a:lumMod val="65000"/>
                    <a:lumOff val="35000"/>
                  </a:prstClr>
                </a:solidFill>
                <a:latin typeface="Calibri"/>
              </a:rPr>
              <a:t>st</a:t>
            </a:r>
            <a:r>
              <a:rPr lang="en-US" sz="1579" dirty="0">
                <a:solidFill>
                  <a:prstClr val="black">
                    <a:lumMod val="65000"/>
                    <a:lumOff val="35000"/>
                  </a:prstClr>
                </a:solidFill>
                <a:latin typeface="Calibri"/>
              </a:rPr>
              <a:t> view provides the full body image.</a:t>
            </a:r>
          </a:p>
        </p:txBody>
      </p:sp>
      <p:sp>
        <p:nvSpPr>
          <p:cNvPr id="23" name="TextBox 22"/>
          <p:cNvSpPr txBox="1"/>
          <p:nvPr/>
        </p:nvSpPr>
        <p:spPr>
          <a:xfrm>
            <a:off x="555735" y="4168039"/>
            <a:ext cx="2977955" cy="419217"/>
          </a:xfrm>
          <a:prstGeom prst="rect">
            <a:avLst/>
          </a:prstGeom>
          <a:noFill/>
        </p:spPr>
        <p:txBody>
          <a:bodyPr wrap="square" rtlCol="0">
            <a:spAutoFit/>
          </a:bodyPr>
          <a:lstStyle/>
          <a:p>
            <a:pPr defTabSz="818636">
              <a:lnSpc>
                <a:spcPct val="150000"/>
              </a:lnSpc>
              <a:spcBef>
                <a:spcPct val="0"/>
              </a:spcBef>
              <a:spcAft>
                <a:spcPct val="35000"/>
              </a:spcAft>
              <a:defRPr/>
            </a:pPr>
            <a:r>
              <a:rPr lang="en-US" sz="1579" b="1" dirty="0">
                <a:solidFill>
                  <a:srgbClr val="005A9F"/>
                </a:solidFill>
                <a:latin typeface="Calibri"/>
              </a:rPr>
              <a:t>HIGH RESOLUTION</a:t>
            </a:r>
          </a:p>
        </p:txBody>
      </p:sp>
      <p:sp>
        <p:nvSpPr>
          <p:cNvPr id="24" name="Скругленный прямоугольник 4"/>
          <p:cNvSpPr/>
          <p:nvPr/>
        </p:nvSpPr>
        <p:spPr>
          <a:xfrm>
            <a:off x="555735" y="4593461"/>
            <a:ext cx="4699450" cy="86951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0165" tIns="70165" rIns="70165" bIns="70165" numCol="1" spcCol="1270" anchor="ctr" anchorCtr="0">
            <a:noAutofit/>
          </a:bodyPr>
          <a:lstStyle/>
          <a:p>
            <a:pPr defTabSz="779653">
              <a:lnSpc>
                <a:spcPct val="150000"/>
              </a:lnSpc>
              <a:spcBef>
                <a:spcPct val="0"/>
              </a:spcBef>
              <a:spcAft>
                <a:spcPct val="35000"/>
              </a:spcAft>
              <a:defRPr/>
            </a:pPr>
            <a:r>
              <a:rPr lang="en-US" sz="1579" dirty="0">
                <a:solidFill>
                  <a:prstClr val="black">
                    <a:lumMod val="65000"/>
                    <a:lumOff val="35000"/>
                  </a:prstClr>
                </a:solidFill>
                <a:latin typeface="Calibri"/>
              </a:rPr>
              <a:t>Due to higher spatial resolution and higher penetration, dual-view system provides better detectability of internally concealed small objects</a:t>
            </a:r>
          </a:p>
        </p:txBody>
      </p:sp>
      <p:sp>
        <p:nvSpPr>
          <p:cNvPr id="26" name="Нижний колонтитул 5"/>
          <p:cNvSpPr>
            <a:spLocks noGrp="1"/>
          </p:cNvSpPr>
          <p:nvPr>
            <p:ph type="ftr" sz="quarter" idx="11"/>
          </p:nvPr>
        </p:nvSpPr>
        <p:spPr>
          <a:xfrm>
            <a:off x="464169" y="7194713"/>
            <a:ext cx="2237449" cy="109415"/>
          </a:xfrm>
        </p:spPr>
        <p:txBody>
          <a:bodyPr/>
          <a:lstStyle/>
          <a:p>
            <a:pPr algn="l" defTabSz="512343">
              <a:defRPr/>
            </a:pPr>
            <a:r>
              <a:rPr lang="en-US" sz="1316" dirty="0">
                <a:solidFill>
                  <a:prstClr val="white"/>
                </a:solidFill>
                <a:latin typeface="Calibri"/>
              </a:rPr>
              <a:t>www.adanisystems.us</a:t>
            </a:r>
            <a:endParaRPr lang="ru-RU" sz="1316" dirty="0">
              <a:solidFill>
                <a:prstClr val="white"/>
              </a:solidFill>
              <a:latin typeface="Calibri"/>
            </a:endParaRPr>
          </a:p>
        </p:txBody>
      </p:sp>
    </p:spTree>
    <p:extLst>
      <p:ext uri="{BB962C8B-B14F-4D97-AF65-F5344CB8AC3E}">
        <p14:creationId xmlns="" xmlns:p14="http://schemas.microsoft.com/office/powerpoint/2010/main" val="4085535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Content Placeholder 2"/>
          <p:cNvSpPr>
            <a:spLocks noGrp="1"/>
          </p:cNvSpPr>
          <p:nvPr>
            <p:ph idx="4294967295"/>
          </p:nvPr>
        </p:nvSpPr>
        <p:spPr>
          <a:xfrm>
            <a:off x="534005" y="2171502"/>
            <a:ext cx="9622631" cy="2123742"/>
          </a:xfrm>
        </p:spPr>
        <p:txBody>
          <a:bodyPr/>
          <a:lstStyle/>
          <a:p>
            <a:pPr marL="400964" indent="-400964"/>
            <a:r>
              <a:rPr lang="en-US" altLang="ru-RU" sz="1579" dirty="0">
                <a:solidFill>
                  <a:schemeClr val="tx1">
                    <a:lumMod val="65000"/>
                    <a:lumOff val="35000"/>
                  </a:schemeClr>
                </a:solidFill>
              </a:rPr>
              <a:t>In CONPASS X-rays are created in a vacuum tube.</a:t>
            </a:r>
          </a:p>
          <a:p>
            <a:pPr marL="400964" indent="-400964"/>
            <a:r>
              <a:rPr lang="en-US" altLang="ru-RU" sz="1579" dirty="0">
                <a:solidFill>
                  <a:schemeClr val="tx1">
                    <a:lumMod val="65000"/>
                    <a:lumOff val="35000"/>
                  </a:schemeClr>
                </a:solidFill>
              </a:rPr>
              <a:t>High voltage (150-200 kV) is applied between anode and cathode.</a:t>
            </a:r>
          </a:p>
          <a:p>
            <a:pPr marL="400964" indent="-400964"/>
            <a:r>
              <a:rPr lang="en-US" altLang="ru-RU" sz="1579" dirty="0">
                <a:solidFill>
                  <a:schemeClr val="tx1">
                    <a:lumMod val="65000"/>
                    <a:lumOff val="35000"/>
                  </a:schemeClr>
                </a:solidFill>
              </a:rPr>
              <a:t>Electrons emitted by a heated filament are accelerated by high voltage </a:t>
            </a:r>
          </a:p>
          <a:p>
            <a:pPr marL="0" indent="0">
              <a:buNone/>
            </a:pPr>
            <a:r>
              <a:rPr lang="en-US" altLang="ru-RU" sz="1579" dirty="0">
                <a:solidFill>
                  <a:schemeClr val="tx1">
                    <a:lumMod val="65000"/>
                    <a:lumOff val="35000"/>
                  </a:schemeClr>
                </a:solidFill>
              </a:rPr>
              <a:t>         and strike the target to produce X-rays.</a:t>
            </a:r>
          </a:p>
          <a:p>
            <a:pPr marL="400964" indent="-400964"/>
            <a:r>
              <a:rPr lang="en-US" altLang="ru-RU" sz="1579" dirty="0">
                <a:solidFill>
                  <a:schemeClr val="tx1">
                    <a:lumMod val="65000"/>
                    <a:lumOff val="35000"/>
                  </a:schemeClr>
                </a:solidFill>
              </a:rPr>
              <a:t>X-rays are only available when the system is TURNED ON.</a:t>
            </a:r>
          </a:p>
          <a:p>
            <a:pPr marL="400964" indent="-400964"/>
            <a:r>
              <a:rPr lang="en-US" altLang="ru-RU" sz="1579" dirty="0">
                <a:solidFill>
                  <a:schemeClr val="tx1">
                    <a:lumMod val="65000"/>
                    <a:lumOff val="35000"/>
                  </a:schemeClr>
                </a:solidFill>
              </a:rPr>
              <a:t>Remove the X-ray source power – no X-rays are produced</a:t>
            </a:r>
            <a:endParaRPr lang="ru-RU" altLang="ru-RU" sz="1579" dirty="0">
              <a:solidFill>
                <a:schemeClr val="tx1">
                  <a:lumMod val="65000"/>
                  <a:lumOff val="35000"/>
                </a:schemeClr>
              </a:solidFill>
            </a:endParaRPr>
          </a:p>
          <a:p>
            <a:pPr marL="400964" indent="-400964">
              <a:buNone/>
            </a:pPr>
            <a:endParaRPr lang="en-US" altLang="ru-RU" sz="1754" dirty="0">
              <a:solidFill>
                <a:schemeClr val="tx1">
                  <a:lumMod val="65000"/>
                  <a:lumOff val="35000"/>
                </a:schemeClr>
              </a:solidFill>
            </a:endParaRPr>
          </a:p>
        </p:txBody>
      </p:sp>
      <p:pic>
        <p:nvPicPr>
          <p:cNvPr id="149507" name="Picture 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42396" y="4340025"/>
            <a:ext cx="4205252" cy="1652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9508" name="Group 20"/>
          <p:cNvGrpSpPr>
            <a:grpSpLocks/>
          </p:cNvGrpSpPr>
          <p:nvPr/>
        </p:nvGrpSpPr>
        <p:grpSpPr bwMode="auto">
          <a:xfrm>
            <a:off x="577311" y="4005632"/>
            <a:ext cx="5052773" cy="2084435"/>
            <a:chOff x="2475" y="941"/>
            <a:chExt cx="2855" cy="1152"/>
          </a:xfrm>
        </p:grpSpPr>
        <p:pic>
          <p:nvPicPr>
            <p:cNvPr id="149510" name="Picture 13" descr="x-ray_tub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75" y="941"/>
              <a:ext cx="23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11" name="Rectangle 15"/>
            <p:cNvSpPr>
              <a:spLocks noChangeArrowheads="1"/>
            </p:cNvSpPr>
            <p:nvPr/>
          </p:nvSpPr>
          <p:spPr bwMode="auto">
            <a:xfrm>
              <a:off x="4127" y="1549"/>
              <a:ext cx="91" cy="155"/>
            </a:xfrm>
            <a:prstGeom prst="rect">
              <a:avLst/>
            </a:prstGeom>
            <a:noFill/>
            <a:ln w="19050" cap="sq" algn="ctr">
              <a:solidFill>
                <a:schemeClr val="tx1"/>
              </a:solidFill>
              <a:miter lim="800000"/>
              <a:headEnd/>
              <a:tailEnd/>
            </a:ln>
            <a:effectLst/>
            <a:extLst>
              <a:ext uri="{909E8E84-426E-40DD-AFC4-6F175D3DCCD1}">
                <a14:hiddenFill xmlns="" xmlns:a14="http://schemas.microsoft.com/office/drawing/2010/main">
                  <a:solidFill>
                    <a:schemeClr val="hlink"/>
                  </a:solidFill>
                </a14:hiddenFill>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anchor="ctr">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endParaRPr lang="ru-RU" altLang="ru-RU" sz="1228">
                <a:solidFill>
                  <a:prstClr val="black"/>
                </a:solidFill>
              </a:endParaRPr>
            </a:p>
          </p:txBody>
        </p:sp>
        <p:sp>
          <p:nvSpPr>
            <p:cNvPr id="149512" name="Line 16"/>
            <p:cNvSpPr>
              <a:spLocks noChangeShapeType="1"/>
            </p:cNvSpPr>
            <p:nvPr/>
          </p:nvSpPr>
          <p:spPr bwMode="auto">
            <a:xfrm>
              <a:off x="3878" y="1366"/>
              <a:ext cx="249" cy="114"/>
            </a:xfrm>
            <a:prstGeom prst="line">
              <a:avLst/>
            </a:prstGeom>
            <a:noFill/>
            <a:ln w="31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wrap="none" anchor="ctr">
              <a:spAutoFit/>
            </a:bodyPr>
            <a:lstStyle/>
            <a:p>
              <a:pPr defTabSz="801929"/>
              <a:endParaRPr lang="ru-RU" sz="1579">
                <a:solidFill>
                  <a:prstClr val="black"/>
                </a:solidFill>
                <a:latin typeface="Calibri"/>
              </a:endParaRPr>
            </a:p>
          </p:txBody>
        </p:sp>
        <p:sp>
          <p:nvSpPr>
            <p:cNvPr id="149513" name="Line 17"/>
            <p:cNvSpPr>
              <a:spLocks noChangeShapeType="1"/>
            </p:cNvSpPr>
            <p:nvPr/>
          </p:nvSpPr>
          <p:spPr bwMode="auto">
            <a:xfrm flipH="1">
              <a:off x="4649" y="1457"/>
              <a:ext cx="250" cy="91"/>
            </a:xfrm>
            <a:prstGeom prst="line">
              <a:avLst/>
            </a:prstGeom>
            <a:noFill/>
            <a:ln w="31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anchor="ctr">
              <a:spAutoFit/>
            </a:bodyPr>
            <a:lstStyle/>
            <a:p>
              <a:pPr defTabSz="801929"/>
              <a:endParaRPr lang="ru-RU" sz="1579">
                <a:solidFill>
                  <a:prstClr val="black"/>
                </a:solidFill>
                <a:latin typeface="Calibri"/>
              </a:endParaRPr>
            </a:p>
          </p:txBody>
        </p:sp>
        <p:sp>
          <p:nvSpPr>
            <p:cNvPr id="149514" name="Text Box 18"/>
            <p:cNvSpPr txBox="1">
              <a:spLocks noChangeArrowheads="1"/>
            </p:cNvSpPr>
            <p:nvPr/>
          </p:nvSpPr>
          <p:spPr bwMode="auto">
            <a:xfrm>
              <a:off x="3402" y="1230"/>
              <a:ext cx="499" cy="141"/>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38100" cap="sq" algn="ctr">
                  <a:solidFill>
                    <a:schemeClr val="hlink"/>
                  </a:solidFill>
                  <a:miter lim="800000"/>
                  <a:headEnd/>
                  <a:tailEnd/>
                </a14:hiddenLine>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052" dirty="0">
                  <a:solidFill>
                    <a:prstClr val="black"/>
                  </a:solidFill>
                </a:rPr>
                <a:t>cathode</a:t>
              </a:r>
              <a:endParaRPr lang="ru-RU" altLang="ru-RU" sz="1052" dirty="0">
                <a:solidFill>
                  <a:prstClr val="black"/>
                </a:solidFill>
              </a:endParaRPr>
            </a:p>
          </p:txBody>
        </p:sp>
        <p:sp>
          <p:nvSpPr>
            <p:cNvPr id="149515" name="Text Box 19"/>
            <p:cNvSpPr txBox="1">
              <a:spLocks noChangeArrowheads="1"/>
            </p:cNvSpPr>
            <p:nvPr/>
          </p:nvSpPr>
          <p:spPr bwMode="auto">
            <a:xfrm>
              <a:off x="4876" y="1344"/>
              <a:ext cx="454" cy="141"/>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38100" cap="sq" algn="ctr">
                  <a:solidFill>
                    <a:schemeClr val="hlink"/>
                  </a:solidFill>
                  <a:miter lim="800000"/>
                  <a:headEnd/>
                  <a:tailEnd/>
                </a14:hiddenLine>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052">
                  <a:solidFill>
                    <a:prstClr val="black"/>
                  </a:solidFill>
                </a:rPr>
                <a:t>anode</a:t>
              </a:r>
              <a:endParaRPr lang="ru-RU" altLang="ru-RU" sz="1052">
                <a:solidFill>
                  <a:prstClr val="black"/>
                </a:solidFill>
              </a:endParaRPr>
            </a:p>
          </p:txBody>
        </p:sp>
      </p:grpSp>
      <p:sp>
        <p:nvSpPr>
          <p:cNvPr id="13" name="Прямоугольник 12"/>
          <p:cNvSpPr/>
          <p:nvPr/>
        </p:nvSpPr>
        <p:spPr>
          <a:xfrm>
            <a:off x="577311" y="7092709"/>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14" name="TextBox 13"/>
          <p:cNvSpPr txBox="1"/>
          <p:nvPr/>
        </p:nvSpPr>
        <p:spPr>
          <a:xfrm>
            <a:off x="9143814" y="6428762"/>
            <a:ext cx="1107217" cy="335348"/>
          </a:xfrm>
          <a:prstGeom prst="rect">
            <a:avLst/>
          </a:prstGeom>
          <a:noFill/>
        </p:spPr>
        <p:txBody>
          <a:bodyPr wrap="square" rtlCol="0">
            <a:spAutoFit/>
          </a:bodyPr>
          <a:lstStyle/>
          <a:p>
            <a:pPr algn="r" defTabSz="801929"/>
            <a:r>
              <a:rPr lang="ru-RU" sz="1579" dirty="0">
                <a:solidFill>
                  <a:prstClr val="white"/>
                </a:solidFill>
                <a:latin typeface="Geometria" pitchFamily="34" charset="-52"/>
                <a:ea typeface="Geometria" pitchFamily="34" charset="-52"/>
              </a:rPr>
              <a:t>2016</a:t>
            </a:r>
          </a:p>
        </p:txBody>
      </p:sp>
      <p:sp>
        <p:nvSpPr>
          <p:cNvPr id="15" name="Прямоугольник 14"/>
          <p:cNvSpPr/>
          <p:nvPr/>
        </p:nvSpPr>
        <p:spPr>
          <a:xfrm>
            <a:off x="534005" y="171196"/>
            <a:ext cx="4925516" cy="335348"/>
          </a:xfrm>
          <a:prstGeom prst="rect">
            <a:avLst/>
          </a:prstGeom>
        </p:spPr>
        <p:txBody>
          <a:bodyPr wrap="square">
            <a:spAutoFit/>
          </a:bodyPr>
          <a:lstStyle/>
          <a:p>
            <a:pPr defTabSz="801929"/>
            <a:r>
              <a:rPr lang="en-US" sz="1579" dirty="0">
                <a:solidFill>
                  <a:prstClr val="white"/>
                </a:solidFill>
                <a:latin typeface="Geometria-Bold" panose="020B0703020204020204" pitchFamily="34" charset="-52"/>
              </a:rPr>
              <a:t>X-RAY SECURITY SCREENING SYSTEMS</a:t>
            </a:r>
          </a:p>
        </p:txBody>
      </p:sp>
      <p:graphicFrame>
        <p:nvGraphicFramePr>
          <p:cNvPr id="16" name="Объект 15"/>
          <p:cNvGraphicFramePr>
            <a:graphicFrameLocks noChangeAspect="1"/>
          </p:cNvGraphicFramePr>
          <p:nvPr>
            <p:extLst/>
          </p:nvPr>
        </p:nvGraphicFramePr>
        <p:xfrm>
          <a:off x="8259747" y="805252"/>
          <a:ext cx="1894429" cy="536755"/>
        </p:xfrm>
        <a:graphic>
          <a:graphicData uri="http://schemas.openxmlformats.org/presentationml/2006/ole">
            <p:oleObj spid="_x0000_s2055" name="CorelDRAW" r:id="rId5" imgW="2569320" imgH="729000" progId="">
              <p:embed/>
            </p:oleObj>
          </a:graphicData>
        </a:graphic>
      </p:graphicFrame>
      <p:sp>
        <p:nvSpPr>
          <p:cNvPr id="19" name="TextBox 18"/>
          <p:cNvSpPr txBox="1"/>
          <p:nvPr/>
        </p:nvSpPr>
        <p:spPr>
          <a:xfrm>
            <a:off x="544673" y="1477587"/>
            <a:ext cx="4095073" cy="497187"/>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en-US" sz="2631" dirty="0">
                <a:solidFill>
                  <a:srgbClr val="1A458A"/>
                </a:solidFill>
                <a:latin typeface="Calibri"/>
                <a:ea typeface="Geometria" pitchFamily="34" charset="-52"/>
              </a:rPr>
              <a:t>X-RAY PRODUCTION</a:t>
            </a:r>
            <a:endParaRPr lang="ru-RU" sz="2631" dirty="0">
              <a:solidFill>
                <a:srgbClr val="1A458A"/>
              </a:solidFill>
              <a:latin typeface="Calibri"/>
              <a:ea typeface="Geometria" pitchFamily="34" charset="-52"/>
            </a:endParaRPr>
          </a:p>
        </p:txBody>
      </p:sp>
    </p:spTree>
    <p:extLst>
      <p:ext uri="{BB962C8B-B14F-4D97-AF65-F5344CB8AC3E}">
        <p14:creationId xmlns="" xmlns:p14="http://schemas.microsoft.com/office/powerpoint/2010/main" val="396851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p:cNvSpPr>
            <a:spLocks noGrp="1" noChangeArrowheads="1"/>
          </p:cNvSpPr>
          <p:nvPr>
            <p:ph type="body" idx="4294967295"/>
          </p:nvPr>
        </p:nvSpPr>
        <p:spPr>
          <a:xfrm>
            <a:off x="528307" y="2113752"/>
            <a:ext cx="3962061" cy="4315009"/>
          </a:xfrm>
        </p:spPr>
        <p:txBody>
          <a:bodyPr>
            <a:normAutofit/>
          </a:bodyPr>
          <a:lstStyle/>
          <a:p>
            <a:pPr marL="0" indent="0" algn="just">
              <a:buNone/>
            </a:pPr>
            <a:endParaRPr lang="en-US" altLang="ru-RU" sz="1579" dirty="0">
              <a:solidFill>
                <a:schemeClr val="tx1">
                  <a:lumMod val="65000"/>
                  <a:lumOff val="35000"/>
                </a:schemeClr>
              </a:solidFill>
              <a:latin typeface="+mj-lt"/>
            </a:endParaRPr>
          </a:p>
          <a:p>
            <a:pPr marL="0" indent="0" algn="just">
              <a:buNone/>
            </a:pPr>
            <a:r>
              <a:rPr lang="en-US" altLang="ru-RU" sz="1579" dirty="0">
                <a:solidFill>
                  <a:schemeClr val="tx1">
                    <a:lumMod val="65000"/>
                    <a:lumOff val="35000"/>
                  </a:schemeClr>
                </a:solidFill>
                <a:latin typeface="+mj-lt"/>
              </a:rPr>
              <a:t>Shutter is a device that controls X-ray emission to the Portal when X-ray source is powered on.</a:t>
            </a:r>
          </a:p>
          <a:p>
            <a:pPr marL="0" indent="0" algn="just">
              <a:buNone/>
            </a:pPr>
            <a:endParaRPr lang="en-US" altLang="ru-RU" sz="1579" dirty="0">
              <a:solidFill>
                <a:schemeClr val="tx1">
                  <a:lumMod val="65000"/>
                  <a:lumOff val="35000"/>
                </a:schemeClr>
              </a:solidFill>
              <a:latin typeface="+mj-lt"/>
            </a:endParaRPr>
          </a:p>
          <a:p>
            <a:pPr marL="0" indent="0" algn="just">
              <a:buNone/>
            </a:pPr>
            <a:r>
              <a:rPr lang="en-US" altLang="ru-RU" sz="1579" dirty="0">
                <a:solidFill>
                  <a:schemeClr val="tx1">
                    <a:lumMod val="65000"/>
                    <a:lumOff val="35000"/>
                  </a:schemeClr>
                </a:solidFill>
                <a:latin typeface="+mj-lt"/>
              </a:rPr>
              <a:t>Shutter is opened when scanning is started and is closed when scanning is stopped.</a:t>
            </a:r>
          </a:p>
          <a:p>
            <a:pPr marL="0" indent="0" algn="just">
              <a:buNone/>
            </a:pPr>
            <a:endParaRPr lang="en-US" altLang="ru-RU" sz="1579" dirty="0">
              <a:solidFill>
                <a:schemeClr val="tx1">
                  <a:lumMod val="65000"/>
                  <a:lumOff val="35000"/>
                </a:schemeClr>
              </a:solidFill>
              <a:latin typeface="+mj-lt"/>
            </a:endParaRPr>
          </a:p>
          <a:p>
            <a:pPr marL="0" indent="0" algn="just">
              <a:buNone/>
            </a:pPr>
            <a:r>
              <a:rPr lang="en-US" altLang="ru-RU" sz="1579" dirty="0">
                <a:solidFill>
                  <a:schemeClr val="tx1">
                    <a:lumMod val="65000"/>
                    <a:lumOff val="35000"/>
                  </a:schemeClr>
                </a:solidFill>
                <a:latin typeface="+mj-lt"/>
              </a:rPr>
              <a:t>Shutter is automatically closes in case of any fault or emergency event.</a:t>
            </a:r>
          </a:p>
          <a:p>
            <a:pPr marL="0" indent="0" algn="just">
              <a:buNone/>
            </a:pPr>
            <a:endParaRPr lang="en-US" altLang="ru-RU" sz="1579" dirty="0">
              <a:solidFill>
                <a:schemeClr val="tx1">
                  <a:lumMod val="65000"/>
                  <a:lumOff val="35000"/>
                </a:schemeClr>
              </a:solidFill>
              <a:latin typeface="+mj-lt"/>
            </a:endParaRPr>
          </a:p>
          <a:p>
            <a:pPr marL="0" indent="0" algn="just">
              <a:buNone/>
            </a:pPr>
            <a:r>
              <a:rPr lang="en-US" altLang="ru-RU" sz="1579" dirty="0">
                <a:solidFill>
                  <a:schemeClr val="tx1">
                    <a:lumMod val="65000"/>
                    <a:lumOff val="35000"/>
                  </a:schemeClr>
                </a:solidFill>
                <a:latin typeface="+mj-lt"/>
              </a:rPr>
              <a:t>If Shutter fails, the system shuts down automatically.</a:t>
            </a:r>
            <a:endParaRPr lang="ru-RU" altLang="ru-RU" sz="1579" dirty="0">
              <a:solidFill>
                <a:schemeClr val="tx1">
                  <a:lumMod val="65000"/>
                  <a:lumOff val="35000"/>
                </a:schemeClr>
              </a:solidFill>
              <a:latin typeface="+mj-lt"/>
            </a:endParaRPr>
          </a:p>
        </p:txBody>
      </p:sp>
      <p:pic>
        <p:nvPicPr>
          <p:cNvPr id="177156" name="Рисунок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03311" y="1510319"/>
            <a:ext cx="4650866" cy="4650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7" name="Прямоугольник 1"/>
          <p:cNvSpPr>
            <a:spLocks noChangeArrowheads="1"/>
          </p:cNvSpPr>
          <p:nvPr/>
        </p:nvSpPr>
        <p:spPr bwMode="auto">
          <a:xfrm>
            <a:off x="8467913" y="2346522"/>
            <a:ext cx="1702279" cy="508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defTabSz="801929">
              <a:lnSpc>
                <a:spcPct val="115000"/>
              </a:lnSpc>
              <a:spcBef>
                <a:spcPts val="1052"/>
              </a:spcBef>
              <a:spcAft>
                <a:spcPts val="1052"/>
              </a:spcAft>
            </a:pPr>
            <a:r>
              <a:rPr lang="en-US" altLang="ru-RU" sz="1228" b="0" dirty="0">
                <a:solidFill>
                  <a:prstClr val="black">
                    <a:lumMod val="65000"/>
                    <a:lumOff val="35000"/>
                  </a:prstClr>
                </a:solidFill>
                <a:cs typeface="Times New Roman" panose="02020603050405020304" pitchFamily="18" charset="0"/>
              </a:rPr>
              <a:t>Path of X-Rays (during scanning)</a:t>
            </a:r>
            <a:endParaRPr lang="ru-RU" altLang="ru-RU" sz="1228" b="0" dirty="0">
              <a:solidFill>
                <a:prstClr val="black">
                  <a:lumMod val="65000"/>
                  <a:lumOff val="35000"/>
                </a:prstClr>
              </a:solidFill>
              <a:cs typeface="Times New Roman" panose="02020603050405020304" pitchFamily="18" charset="0"/>
            </a:endParaRPr>
          </a:p>
        </p:txBody>
      </p:sp>
      <p:sp>
        <p:nvSpPr>
          <p:cNvPr id="6" name="Прямоугольник 5"/>
          <p:cNvSpPr/>
          <p:nvPr/>
        </p:nvSpPr>
        <p:spPr>
          <a:xfrm>
            <a:off x="618209" y="7173375"/>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7" name="TextBox 6"/>
          <p:cNvSpPr txBox="1"/>
          <p:nvPr/>
        </p:nvSpPr>
        <p:spPr>
          <a:xfrm>
            <a:off x="9143814" y="6428762"/>
            <a:ext cx="1107217" cy="335348"/>
          </a:xfrm>
          <a:prstGeom prst="rect">
            <a:avLst/>
          </a:prstGeom>
          <a:noFill/>
        </p:spPr>
        <p:txBody>
          <a:bodyPr wrap="square" rtlCol="0">
            <a:spAutoFit/>
          </a:bodyPr>
          <a:lstStyle/>
          <a:p>
            <a:pPr algn="r" defTabSz="801929"/>
            <a:r>
              <a:rPr lang="ru-RU" sz="1579" dirty="0">
                <a:solidFill>
                  <a:prstClr val="white"/>
                </a:solidFill>
                <a:latin typeface="Geometria" pitchFamily="34" charset="-52"/>
                <a:ea typeface="Geometria" pitchFamily="34" charset="-52"/>
              </a:rPr>
              <a:t>2016</a:t>
            </a:r>
          </a:p>
        </p:txBody>
      </p:sp>
      <p:sp>
        <p:nvSpPr>
          <p:cNvPr id="8" name="Прямоугольник 7"/>
          <p:cNvSpPr/>
          <p:nvPr/>
        </p:nvSpPr>
        <p:spPr>
          <a:xfrm>
            <a:off x="555735" y="218626"/>
            <a:ext cx="4925516" cy="335348"/>
          </a:xfrm>
          <a:prstGeom prst="rect">
            <a:avLst/>
          </a:prstGeom>
        </p:spPr>
        <p:txBody>
          <a:bodyPr wrap="square">
            <a:spAutoFit/>
          </a:bodyPr>
          <a:lstStyle/>
          <a:p>
            <a:pPr defTabSz="801929"/>
            <a:r>
              <a:rPr lang="en-US" sz="1579" dirty="0">
                <a:solidFill>
                  <a:prstClr val="white"/>
                </a:solidFill>
                <a:latin typeface="Geometria-Bold" panose="020B0703020204020204" pitchFamily="34" charset="-52"/>
              </a:rPr>
              <a:t>X-RAY SECURITY SCREENING SYSTEMS</a:t>
            </a:r>
          </a:p>
        </p:txBody>
      </p:sp>
      <p:graphicFrame>
        <p:nvGraphicFramePr>
          <p:cNvPr id="9" name="Объект 8"/>
          <p:cNvGraphicFramePr>
            <a:graphicFrameLocks noChangeAspect="1"/>
          </p:cNvGraphicFramePr>
          <p:nvPr>
            <p:extLst/>
          </p:nvPr>
        </p:nvGraphicFramePr>
        <p:xfrm>
          <a:off x="8259747" y="805252"/>
          <a:ext cx="1894429" cy="536755"/>
        </p:xfrm>
        <a:graphic>
          <a:graphicData uri="http://schemas.openxmlformats.org/presentationml/2006/ole">
            <p:oleObj spid="_x0000_s5127" name="CorelDRAW" r:id="rId4" imgW="2569320" imgH="729000" progId="">
              <p:embed/>
            </p:oleObj>
          </a:graphicData>
        </a:graphic>
      </p:graphicFrame>
      <p:sp>
        <p:nvSpPr>
          <p:cNvPr id="10" name="TextBox 9"/>
          <p:cNvSpPr txBox="1"/>
          <p:nvPr/>
        </p:nvSpPr>
        <p:spPr>
          <a:xfrm>
            <a:off x="528307" y="1476907"/>
            <a:ext cx="3459303" cy="497187"/>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en-US" sz="2631" dirty="0">
                <a:solidFill>
                  <a:srgbClr val="1A458A"/>
                </a:solidFill>
                <a:latin typeface="Calibri"/>
                <a:ea typeface="Geometria" pitchFamily="34" charset="-52"/>
              </a:rPr>
              <a:t>Operation</a:t>
            </a:r>
            <a:endParaRPr lang="ru-RU" sz="2631" dirty="0">
              <a:solidFill>
                <a:srgbClr val="1A458A"/>
              </a:solidFill>
              <a:latin typeface="Calibri"/>
              <a:ea typeface="Geometria" pitchFamily="34" charset="-52"/>
            </a:endParaRPr>
          </a:p>
        </p:txBody>
      </p:sp>
    </p:spTree>
    <p:extLst>
      <p:ext uri="{BB962C8B-B14F-4D97-AF65-F5344CB8AC3E}">
        <p14:creationId xmlns="" xmlns:p14="http://schemas.microsoft.com/office/powerpoint/2010/main" val="1682524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00606" y="6408004"/>
            <a:ext cx="717629" cy="213300"/>
          </a:xfrm>
        </p:spPr>
        <p:txBody>
          <a:bodyPr/>
          <a:lstStyle/>
          <a:p>
            <a:pPr defTabSz="801929">
              <a:defRPr/>
            </a:pPr>
            <a:fld id="{06C4FA94-6AA5-4630-B485-AA83E4B2F610}" type="slidenum">
              <a:rPr lang="ru-RU" sz="1316">
                <a:solidFill>
                  <a:prstClr val="white"/>
                </a:solidFill>
                <a:latin typeface="Calibri"/>
              </a:rPr>
              <a:pPr defTabSz="801929">
                <a:defRPr/>
              </a:pPr>
              <a:t>18</a:t>
            </a:fld>
            <a:endParaRPr lang="ru-RU" sz="1316" dirty="0">
              <a:solidFill>
                <a:prstClr val="white"/>
              </a:solidFill>
              <a:latin typeface="Calibri"/>
            </a:endParaRPr>
          </a:p>
        </p:txBody>
      </p:sp>
      <p:sp>
        <p:nvSpPr>
          <p:cNvPr id="17" name="Прямоугольник 16"/>
          <p:cNvSpPr/>
          <p:nvPr/>
        </p:nvSpPr>
        <p:spPr>
          <a:xfrm>
            <a:off x="547019" y="292311"/>
            <a:ext cx="4925516" cy="335348"/>
          </a:xfrm>
          <a:prstGeom prst="rect">
            <a:avLst/>
          </a:prstGeom>
        </p:spPr>
        <p:txBody>
          <a:bodyPr wrap="square">
            <a:spAutoFit/>
          </a:bodyPr>
          <a:lstStyle/>
          <a:p>
            <a:pPr defTabSz="801929">
              <a:defRPr/>
            </a:pPr>
            <a:r>
              <a:rPr lang="en-US" sz="1579" dirty="0">
                <a:solidFill>
                  <a:prstClr val="white"/>
                </a:solidFill>
                <a:latin typeface="Geometria-Bold" panose="020B0703020204020204" pitchFamily="34" charset="-52"/>
              </a:rPr>
              <a:t>CONPASS DV</a:t>
            </a:r>
          </a:p>
        </p:txBody>
      </p:sp>
      <p:sp>
        <p:nvSpPr>
          <p:cNvPr id="2" name="Прямоугольник 1"/>
          <p:cNvSpPr/>
          <p:nvPr/>
        </p:nvSpPr>
        <p:spPr>
          <a:xfrm>
            <a:off x="-1" y="1447078"/>
            <a:ext cx="10691813" cy="48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a:solidFill>
                <a:prstClr val="white"/>
              </a:solidFill>
              <a:latin typeface="Calibri"/>
            </a:endParaRPr>
          </a:p>
        </p:txBody>
      </p:sp>
      <p:pic>
        <p:nvPicPr>
          <p:cNvPr id="19" name="Рисунок 18"/>
          <p:cNvPicPr>
            <a:picLocks noChangeAspect="1"/>
          </p:cNvPicPr>
          <p:nvPr/>
        </p:nvPicPr>
        <p:blipFill rotWithShape="1">
          <a:blip r:embed="rId3" cstate="print">
            <a:extLst>
              <a:ext uri="{28A0092B-C50C-407E-A947-70E740481C1C}">
                <a14:useLocalDpi xmlns="" xmlns:a14="http://schemas.microsoft.com/office/drawing/2010/main" val="0"/>
              </a:ext>
            </a:extLst>
          </a:blip>
          <a:srcRect l="-1202" b="4662"/>
          <a:stretch/>
        </p:blipFill>
        <p:spPr>
          <a:xfrm>
            <a:off x="4118670" y="1661481"/>
            <a:ext cx="1456703" cy="3342727"/>
          </a:xfrm>
          <a:prstGeom prst="rect">
            <a:avLst/>
          </a:prstGeom>
          <a:ln>
            <a:solidFill>
              <a:schemeClr val="tx1"/>
            </a:solidFill>
          </a:ln>
        </p:spPr>
      </p:pic>
      <p:pic>
        <p:nvPicPr>
          <p:cNvPr id="20" name="Рисунок 19"/>
          <p:cNvPicPr>
            <a:picLocks noChangeAspect="1"/>
          </p:cNvPicPr>
          <p:nvPr/>
        </p:nvPicPr>
        <p:blipFill rotWithShape="1">
          <a:blip r:embed="rId4" cstate="print">
            <a:extLst>
              <a:ext uri="{28A0092B-C50C-407E-A947-70E740481C1C}">
                <a14:useLocalDpi xmlns="" xmlns:a14="http://schemas.microsoft.com/office/drawing/2010/main" val="0"/>
              </a:ext>
            </a:extLst>
          </a:blip>
          <a:srcRect l="1893" r="1882"/>
          <a:stretch/>
        </p:blipFill>
        <p:spPr>
          <a:xfrm>
            <a:off x="609767" y="1663750"/>
            <a:ext cx="3216517" cy="3342727"/>
          </a:xfrm>
          <a:prstGeom prst="rect">
            <a:avLst/>
          </a:prstGeom>
          <a:ln>
            <a:solidFill>
              <a:schemeClr val="tx1"/>
            </a:solidFill>
          </a:ln>
        </p:spPr>
      </p:pic>
      <p:pic>
        <p:nvPicPr>
          <p:cNvPr id="21" name="Рисунок 20"/>
          <p:cNvPicPr>
            <a:picLocks noChangeAspect="1"/>
          </p:cNvPicPr>
          <p:nvPr/>
        </p:nvPicPr>
        <p:blipFill rotWithShape="1">
          <a:blip r:embed="rId5" cstate="print">
            <a:extLst>
              <a:ext uri="{28A0092B-C50C-407E-A947-70E740481C1C}">
                <a14:useLocalDpi xmlns="" xmlns:a14="http://schemas.microsoft.com/office/drawing/2010/main" val="0"/>
              </a:ext>
            </a:extLst>
          </a:blip>
          <a:srcRect l="8227" t="4336" b="8969"/>
          <a:stretch/>
        </p:blipFill>
        <p:spPr>
          <a:xfrm>
            <a:off x="5472535" y="1691772"/>
            <a:ext cx="4900554" cy="3942223"/>
          </a:xfrm>
          <a:prstGeom prst="rect">
            <a:avLst/>
          </a:prstGeom>
          <a:effectLst/>
          <a:scene3d>
            <a:camera prst="perspectiveFront"/>
            <a:lightRig rig="threePt" dir="t"/>
          </a:scene3d>
        </p:spPr>
      </p:pic>
      <p:sp>
        <p:nvSpPr>
          <p:cNvPr id="23" name="Скругленный прямоугольник 4"/>
          <p:cNvSpPr/>
          <p:nvPr/>
        </p:nvSpPr>
        <p:spPr>
          <a:xfrm>
            <a:off x="4847022" y="4931464"/>
            <a:ext cx="3278529" cy="47878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0165" tIns="70165" rIns="70165" bIns="70165" numCol="1" spcCol="1270" anchor="ctr" anchorCtr="0">
            <a:noAutofit/>
          </a:bodyPr>
          <a:lstStyle/>
          <a:p>
            <a:pPr algn="r" defTabSz="818636">
              <a:lnSpc>
                <a:spcPct val="150000"/>
              </a:lnSpc>
              <a:spcBef>
                <a:spcPct val="0"/>
              </a:spcBef>
              <a:spcAft>
                <a:spcPct val="35000"/>
              </a:spcAft>
              <a:defRPr/>
            </a:pPr>
            <a:r>
              <a:rPr lang="en-US" sz="1228" dirty="0">
                <a:solidFill>
                  <a:prstClr val="black">
                    <a:lumMod val="65000"/>
                    <a:lumOff val="35000"/>
                  </a:prstClr>
                </a:solidFill>
                <a:latin typeface="Calibri"/>
              </a:rPr>
              <a:t>Work station for CONPASS</a:t>
            </a:r>
            <a:endParaRPr lang="ru-RU" sz="1228" dirty="0">
              <a:solidFill>
                <a:prstClr val="black">
                  <a:lumMod val="65000"/>
                  <a:lumOff val="35000"/>
                </a:prstClr>
              </a:solidFill>
              <a:latin typeface="Calibri"/>
            </a:endParaRPr>
          </a:p>
        </p:txBody>
      </p:sp>
      <p:sp>
        <p:nvSpPr>
          <p:cNvPr id="24" name="TextBox 23"/>
          <p:cNvSpPr txBox="1"/>
          <p:nvPr/>
        </p:nvSpPr>
        <p:spPr>
          <a:xfrm>
            <a:off x="6139026" y="1672125"/>
            <a:ext cx="1721538" cy="659219"/>
          </a:xfrm>
          <a:prstGeom prst="rect">
            <a:avLst/>
          </a:prstGeom>
          <a:noFill/>
        </p:spPr>
        <p:txBody>
          <a:bodyPr wrap="square" rtlCol="0">
            <a:spAutoFit/>
          </a:bodyPr>
          <a:lstStyle/>
          <a:p>
            <a:pPr defTabSz="801929">
              <a:defRPr/>
            </a:pPr>
            <a:r>
              <a:rPr lang="en-US" sz="1228" b="1" dirty="0">
                <a:solidFill>
                  <a:prstClr val="black">
                    <a:lumMod val="65000"/>
                    <a:lumOff val="35000"/>
                  </a:prstClr>
                </a:solidFill>
                <a:latin typeface="Calibri"/>
              </a:rPr>
              <a:t>DUAL GENERATOR</a:t>
            </a:r>
          </a:p>
          <a:p>
            <a:pPr defTabSz="801929">
              <a:defRPr/>
            </a:pPr>
            <a:r>
              <a:rPr lang="en-US" sz="1228" b="1" dirty="0">
                <a:solidFill>
                  <a:prstClr val="black">
                    <a:lumMod val="65000"/>
                    <a:lumOff val="35000"/>
                  </a:prstClr>
                </a:solidFill>
                <a:latin typeface="Calibri"/>
              </a:rPr>
              <a:t>DUAL IMAGE</a:t>
            </a:r>
          </a:p>
          <a:p>
            <a:pPr defTabSz="801929">
              <a:defRPr/>
            </a:pPr>
            <a:r>
              <a:rPr lang="en-US" sz="1228" b="1" dirty="0">
                <a:solidFill>
                  <a:prstClr val="black">
                    <a:lumMod val="65000"/>
                    <a:lumOff val="35000"/>
                  </a:prstClr>
                </a:solidFill>
                <a:latin typeface="Calibri"/>
              </a:rPr>
              <a:t>DUAL EFFECTIVNESS</a:t>
            </a:r>
            <a:endParaRPr lang="ru-RU" sz="1228" b="1" dirty="0">
              <a:solidFill>
                <a:prstClr val="black">
                  <a:lumMod val="65000"/>
                  <a:lumOff val="35000"/>
                </a:prstClr>
              </a:solidFill>
              <a:latin typeface="Calibri"/>
            </a:endParaRPr>
          </a:p>
        </p:txBody>
      </p:sp>
      <p:sp>
        <p:nvSpPr>
          <p:cNvPr id="25" name="Нижний колонтитул 5"/>
          <p:cNvSpPr>
            <a:spLocks noGrp="1"/>
          </p:cNvSpPr>
          <p:nvPr>
            <p:ph type="ftr" sz="quarter" idx="11"/>
          </p:nvPr>
        </p:nvSpPr>
        <p:spPr>
          <a:xfrm>
            <a:off x="486886" y="7212656"/>
            <a:ext cx="2237449" cy="109415"/>
          </a:xfrm>
        </p:spPr>
        <p:txBody>
          <a:bodyPr/>
          <a:lstStyle/>
          <a:p>
            <a:pPr algn="l" defTabSz="512343">
              <a:defRPr/>
            </a:pPr>
            <a:r>
              <a:rPr lang="en-US" sz="1316" dirty="0">
                <a:solidFill>
                  <a:prstClr val="white"/>
                </a:solidFill>
                <a:latin typeface="Calibri"/>
              </a:rPr>
              <a:t>www.adanisystems.us</a:t>
            </a:r>
            <a:endParaRPr lang="ru-RU" sz="1316" dirty="0">
              <a:solidFill>
                <a:prstClr val="white"/>
              </a:solidFill>
              <a:latin typeface="Calibri"/>
            </a:endParaRPr>
          </a:p>
        </p:txBody>
      </p:sp>
    </p:spTree>
    <p:extLst>
      <p:ext uri="{BB962C8B-B14F-4D97-AF65-F5344CB8AC3E}">
        <p14:creationId xmlns="" xmlns:p14="http://schemas.microsoft.com/office/powerpoint/2010/main" val="3399130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547019" y="318918"/>
            <a:ext cx="4925516" cy="335348"/>
          </a:xfrm>
          <a:prstGeom prst="rect">
            <a:avLst/>
          </a:prstGeom>
        </p:spPr>
        <p:txBody>
          <a:bodyPr wrap="square">
            <a:spAutoFit/>
          </a:bodyPr>
          <a:lstStyle/>
          <a:p>
            <a:pPr defTabSz="801929">
              <a:defRPr/>
            </a:pPr>
            <a:r>
              <a:rPr lang="en-US" sz="1579" dirty="0">
                <a:solidFill>
                  <a:prstClr val="white"/>
                </a:solidFill>
                <a:latin typeface="Geometria-Bold" panose="020B0703020204020204" pitchFamily="34" charset="-52"/>
              </a:rPr>
              <a:t>CONPASS DV IMAGE QUALITY</a:t>
            </a:r>
          </a:p>
        </p:txBody>
      </p:sp>
      <p:sp>
        <p:nvSpPr>
          <p:cNvPr id="2" name="Прямоугольник 1"/>
          <p:cNvSpPr/>
          <p:nvPr/>
        </p:nvSpPr>
        <p:spPr>
          <a:xfrm>
            <a:off x="-1" y="1447078"/>
            <a:ext cx="10691813" cy="48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a:solidFill>
                <a:prstClr val="white"/>
              </a:solidFill>
              <a:latin typeface="Calibri"/>
            </a:endParaRPr>
          </a:p>
        </p:txBody>
      </p:sp>
      <p:grpSp>
        <p:nvGrpSpPr>
          <p:cNvPr id="14" name="Группа 13"/>
          <p:cNvGrpSpPr/>
          <p:nvPr/>
        </p:nvGrpSpPr>
        <p:grpSpPr>
          <a:xfrm>
            <a:off x="4480584" y="1672195"/>
            <a:ext cx="2793812" cy="3360182"/>
            <a:chOff x="3710414" y="2158080"/>
            <a:chExt cx="3045019" cy="3918950"/>
          </a:xfrm>
        </p:grpSpPr>
        <p:pic>
          <p:nvPicPr>
            <p:cNvPr id="15" name="Рисунок 14"/>
            <p:cNvPicPr/>
            <p:nvPr/>
          </p:nvPicPr>
          <p:blipFill rotWithShape="1">
            <a:blip r:embed="rId3" cstate="print">
              <a:extLst>
                <a:ext uri="{28A0092B-C50C-407E-A947-70E740481C1C}">
                  <a14:useLocalDpi xmlns="" xmlns:a14="http://schemas.microsoft.com/office/drawing/2010/main" val="0"/>
                </a:ext>
              </a:extLst>
            </a:blip>
            <a:srcRect l="29219" t="1641" r="25886" b="1441"/>
            <a:stretch/>
          </p:blipFill>
          <p:spPr bwMode="auto">
            <a:xfrm>
              <a:off x="3723248" y="2158080"/>
              <a:ext cx="3032185" cy="2970036"/>
            </a:xfrm>
            <a:prstGeom prst="rect">
              <a:avLst/>
            </a:prstGeom>
            <a:ln>
              <a:solidFill>
                <a:schemeClr val="bg1"/>
              </a:solidFill>
            </a:ln>
            <a:extLst>
              <a:ext uri="{53640926-AAD7-44D8-BBD7-CCE9431645EC}">
                <a14:shadowObscured xmlns="" xmlns:a14="http://schemas.microsoft.com/office/drawing/2010/main"/>
              </a:ext>
            </a:extLst>
          </p:spPr>
        </p:pic>
        <p:sp>
          <p:nvSpPr>
            <p:cNvPr id="16" name="TextBox 15"/>
            <p:cNvSpPr txBox="1"/>
            <p:nvPr/>
          </p:nvSpPr>
          <p:spPr>
            <a:xfrm>
              <a:off x="3710414" y="5119063"/>
              <a:ext cx="3045019" cy="957967"/>
            </a:xfrm>
            <a:prstGeom prst="rect">
              <a:avLst/>
            </a:prstGeom>
            <a:solidFill>
              <a:schemeClr val="bg1">
                <a:lumMod val="95000"/>
              </a:schemeClr>
            </a:solidFill>
            <a:ln>
              <a:solidFill>
                <a:schemeClr val="bg1"/>
              </a:solidFill>
            </a:ln>
          </p:spPr>
          <p:txBody>
            <a:bodyPr wrap="square" rtlCol="0">
              <a:spAutoFit/>
            </a:bodyPr>
            <a:lstStyle/>
            <a:p>
              <a:pPr algn="ctr" defTabSz="801929">
                <a:defRPr/>
              </a:pPr>
              <a:r>
                <a:rPr lang="en-US" sz="1579" dirty="0">
                  <a:solidFill>
                    <a:prstClr val="black"/>
                  </a:solidFill>
                  <a:latin typeface="Calibri"/>
                </a:rPr>
                <a:t>Image obtained on </a:t>
              </a:r>
            </a:p>
            <a:p>
              <a:pPr algn="ctr" defTabSz="801929">
                <a:defRPr/>
              </a:pPr>
              <a:r>
                <a:rPr lang="en-US" sz="1579" dirty="0">
                  <a:solidFill>
                    <a:prstClr val="black"/>
                  </a:solidFill>
                  <a:latin typeface="Calibri"/>
                </a:rPr>
                <a:t>Medical X-ray system</a:t>
              </a:r>
            </a:p>
            <a:p>
              <a:pPr algn="ctr" defTabSz="801929">
                <a:defRPr/>
              </a:pPr>
              <a:r>
                <a:rPr lang="en-US" sz="1579" dirty="0">
                  <a:solidFill>
                    <a:prstClr val="black"/>
                  </a:solidFill>
                  <a:latin typeface="Calibri"/>
                </a:rPr>
                <a:t>X-ray radiation dose – </a:t>
              </a:r>
              <a:r>
                <a:rPr lang="en-US" sz="1579" b="1" dirty="0">
                  <a:solidFill>
                    <a:prstClr val="black"/>
                  </a:solidFill>
                  <a:latin typeface="Calibri"/>
                </a:rPr>
                <a:t>150</a:t>
              </a:r>
              <a:r>
                <a:rPr lang="en-US" sz="1579" dirty="0">
                  <a:solidFill>
                    <a:prstClr val="black"/>
                  </a:solidFill>
                  <a:latin typeface="Calibri"/>
                </a:rPr>
                <a:t> µ</a:t>
              </a:r>
              <a:r>
                <a:rPr lang="en-US" sz="1579" dirty="0" err="1">
                  <a:solidFill>
                    <a:prstClr val="black"/>
                  </a:solidFill>
                  <a:latin typeface="Calibri"/>
                </a:rPr>
                <a:t>Sv</a:t>
              </a:r>
              <a:endParaRPr lang="ru-RU" sz="1579" dirty="0">
                <a:solidFill>
                  <a:prstClr val="black"/>
                </a:solidFill>
                <a:latin typeface="Calibri"/>
              </a:endParaRPr>
            </a:p>
          </p:txBody>
        </p:sp>
      </p:grpSp>
      <p:grpSp>
        <p:nvGrpSpPr>
          <p:cNvPr id="22" name="Группа 21"/>
          <p:cNvGrpSpPr/>
          <p:nvPr/>
        </p:nvGrpSpPr>
        <p:grpSpPr>
          <a:xfrm>
            <a:off x="7360883" y="1663749"/>
            <a:ext cx="2793812" cy="3367944"/>
            <a:chOff x="6887379" y="2158080"/>
            <a:chExt cx="3045019" cy="3928003"/>
          </a:xfrm>
        </p:grpSpPr>
        <p:pic>
          <p:nvPicPr>
            <p:cNvPr id="25" name="Рисунок 24"/>
            <p:cNvPicPr/>
            <p:nvPr/>
          </p:nvPicPr>
          <p:blipFill rotWithShape="1">
            <a:blip r:embed="rId4" cstate="print">
              <a:extLst>
                <a:ext uri="{28A0092B-C50C-407E-A947-70E740481C1C}">
                  <a14:useLocalDpi xmlns="" xmlns:a14="http://schemas.microsoft.com/office/drawing/2010/main" val="0"/>
                </a:ext>
              </a:extLst>
            </a:blip>
            <a:srcRect l="13033" t="21179" r="10659" b="50112"/>
            <a:stretch/>
          </p:blipFill>
          <p:spPr bwMode="auto">
            <a:xfrm>
              <a:off x="6900213" y="2158080"/>
              <a:ext cx="3032185" cy="2970036"/>
            </a:xfrm>
            <a:prstGeom prst="rect">
              <a:avLst/>
            </a:prstGeom>
            <a:ln>
              <a:solidFill>
                <a:schemeClr val="bg1"/>
              </a:solidFill>
            </a:ln>
            <a:extLst>
              <a:ext uri="{53640926-AAD7-44D8-BBD7-CCE9431645EC}">
                <a14:shadowObscured xmlns="" xmlns:a14="http://schemas.microsoft.com/office/drawing/2010/main"/>
              </a:ext>
            </a:extLst>
          </p:spPr>
        </p:pic>
        <p:sp>
          <p:nvSpPr>
            <p:cNvPr id="26" name="TextBox 25"/>
            <p:cNvSpPr txBox="1"/>
            <p:nvPr/>
          </p:nvSpPr>
          <p:spPr>
            <a:xfrm>
              <a:off x="6887379" y="5128116"/>
              <a:ext cx="3045019" cy="957967"/>
            </a:xfrm>
            <a:prstGeom prst="rect">
              <a:avLst/>
            </a:prstGeom>
            <a:solidFill>
              <a:schemeClr val="bg1">
                <a:lumMod val="95000"/>
              </a:schemeClr>
            </a:solidFill>
            <a:ln>
              <a:solidFill>
                <a:schemeClr val="bg1"/>
              </a:solidFill>
            </a:ln>
          </p:spPr>
          <p:txBody>
            <a:bodyPr wrap="square" rtlCol="0">
              <a:spAutoFit/>
            </a:bodyPr>
            <a:lstStyle/>
            <a:p>
              <a:pPr algn="ctr" defTabSz="801929">
                <a:defRPr/>
              </a:pPr>
              <a:r>
                <a:rPr lang="en-US" sz="1579" dirty="0">
                  <a:solidFill>
                    <a:prstClr val="black"/>
                  </a:solidFill>
                  <a:latin typeface="Calibri"/>
                </a:rPr>
                <a:t>Image obtained on the </a:t>
              </a:r>
            </a:p>
            <a:p>
              <a:pPr algn="ctr" defTabSz="801929">
                <a:defRPr/>
              </a:pPr>
              <a:r>
                <a:rPr lang="en-US" sz="1579" dirty="0">
                  <a:solidFill>
                    <a:prstClr val="black"/>
                  </a:solidFill>
                  <a:latin typeface="Calibri"/>
                </a:rPr>
                <a:t>CONPASS DV (torso view)</a:t>
              </a:r>
            </a:p>
            <a:p>
              <a:pPr algn="ctr" defTabSz="801929">
                <a:defRPr/>
              </a:pPr>
              <a:r>
                <a:rPr lang="en-US" sz="1579" dirty="0">
                  <a:solidFill>
                    <a:prstClr val="black"/>
                  </a:solidFill>
                  <a:latin typeface="Calibri"/>
                </a:rPr>
                <a:t>X-ray radiation dose –</a:t>
              </a:r>
              <a:r>
                <a:rPr lang="en-US" sz="1579" b="1" dirty="0">
                  <a:solidFill>
                    <a:prstClr val="black"/>
                  </a:solidFill>
                  <a:latin typeface="Calibri"/>
                </a:rPr>
                <a:t> 2</a:t>
              </a:r>
              <a:r>
                <a:rPr lang="en-US" sz="1579" dirty="0">
                  <a:solidFill>
                    <a:prstClr val="black"/>
                  </a:solidFill>
                  <a:latin typeface="Calibri"/>
                </a:rPr>
                <a:t> µ</a:t>
              </a:r>
              <a:r>
                <a:rPr lang="en-US" sz="1579" dirty="0" err="1">
                  <a:solidFill>
                    <a:prstClr val="black"/>
                  </a:solidFill>
                  <a:latin typeface="Calibri"/>
                </a:rPr>
                <a:t>Sv</a:t>
              </a:r>
              <a:endParaRPr lang="ru-RU" sz="1579" dirty="0">
                <a:solidFill>
                  <a:prstClr val="black"/>
                </a:solidFill>
                <a:latin typeface="Calibri"/>
              </a:endParaRPr>
            </a:p>
          </p:txBody>
        </p:sp>
      </p:grpSp>
      <p:sp>
        <p:nvSpPr>
          <p:cNvPr id="28" name="TextBox 27"/>
          <p:cNvSpPr txBox="1"/>
          <p:nvPr/>
        </p:nvSpPr>
        <p:spPr>
          <a:xfrm>
            <a:off x="547019" y="1663749"/>
            <a:ext cx="3652548" cy="3007746"/>
          </a:xfrm>
          <a:prstGeom prst="rect">
            <a:avLst/>
          </a:prstGeom>
          <a:noFill/>
        </p:spPr>
        <p:txBody>
          <a:bodyPr wrap="square" rtlCol="0">
            <a:spAutoFit/>
          </a:bodyPr>
          <a:lstStyle/>
          <a:p>
            <a:pPr algn="just" defTabSz="801929">
              <a:defRPr/>
            </a:pPr>
            <a:r>
              <a:rPr lang="en-US" sz="2105" dirty="0">
                <a:solidFill>
                  <a:prstClr val="black"/>
                </a:solidFill>
                <a:latin typeface="Calibri"/>
              </a:rPr>
              <a:t>The CONPASS DV provides the best image quality versus dose available among transmission X-ray body scanners. </a:t>
            </a:r>
            <a:endParaRPr lang="ru-RU" sz="2105" dirty="0">
              <a:solidFill>
                <a:prstClr val="black"/>
              </a:solidFill>
              <a:latin typeface="Calibri"/>
            </a:endParaRPr>
          </a:p>
          <a:p>
            <a:pPr defTabSz="801929">
              <a:defRPr/>
            </a:pPr>
            <a:endParaRPr lang="en-US" sz="2105" dirty="0">
              <a:solidFill>
                <a:prstClr val="black"/>
              </a:solidFill>
              <a:latin typeface="Calibri"/>
            </a:endParaRPr>
          </a:p>
          <a:p>
            <a:pPr defTabSz="801929">
              <a:defRPr/>
            </a:pPr>
            <a:r>
              <a:rPr lang="en-US" sz="2105" dirty="0">
                <a:solidFill>
                  <a:prstClr val="black"/>
                </a:solidFill>
                <a:latin typeface="Calibri"/>
              </a:rPr>
              <a:t>The second projection significantly enhances detection capability. Especially for swallowed drugs detection.</a:t>
            </a:r>
          </a:p>
        </p:txBody>
      </p:sp>
      <p:sp>
        <p:nvSpPr>
          <p:cNvPr id="29" name="Нижний колонтитул 5"/>
          <p:cNvSpPr>
            <a:spLocks noGrp="1"/>
          </p:cNvSpPr>
          <p:nvPr>
            <p:ph type="ftr" sz="quarter" idx="11"/>
          </p:nvPr>
        </p:nvSpPr>
        <p:spPr>
          <a:xfrm>
            <a:off x="486887" y="7240757"/>
            <a:ext cx="2237449" cy="109415"/>
          </a:xfrm>
        </p:spPr>
        <p:txBody>
          <a:bodyPr/>
          <a:lstStyle/>
          <a:p>
            <a:pPr algn="l" defTabSz="512343">
              <a:defRPr/>
            </a:pPr>
            <a:r>
              <a:rPr lang="en-US" sz="1316" dirty="0">
                <a:solidFill>
                  <a:prstClr val="white"/>
                </a:solidFill>
                <a:latin typeface="Calibri"/>
              </a:rPr>
              <a:t>www.adanisystems.us</a:t>
            </a:r>
            <a:endParaRPr lang="ru-RU" sz="1316" dirty="0">
              <a:solidFill>
                <a:prstClr val="white"/>
              </a:solidFill>
              <a:latin typeface="Calibri"/>
            </a:endParaRPr>
          </a:p>
        </p:txBody>
      </p:sp>
    </p:spTree>
    <p:extLst>
      <p:ext uri="{BB962C8B-B14F-4D97-AF65-F5344CB8AC3E}">
        <p14:creationId xmlns="" xmlns:p14="http://schemas.microsoft.com/office/powerpoint/2010/main" val="1489792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8" name="Прямоугольник 7"/>
          <p:cNvSpPr/>
          <p:nvPr/>
        </p:nvSpPr>
        <p:spPr>
          <a:xfrm>
            <a:off x="0" y="772765"/>
            <a:ext cx="10691813" cy="6149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2</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8" name="Прямоугольник 17"/>
          <p:cNvSpPr/>
          <p:nvPr/>
        </p:nvSpPr>
        <p:spPr>
          <a:xfrm>
            <a:off x="738187" y="223327"/>
            <a:ext cx="7524751" cy="461665"/>
          </a:xfrm>
          <a:prstGeom prst="rect">
            <a:avLst/>
          </a:prstGeom>
        </p:spPr>
        <p:txBody>
          <a:bodyPr wrap="square">
            <a:spAutoFit/>
          </a:bodyPr>
          <a:lstStyle/>
          <a:p>
            <a:r>
              <a:rPr lang="en-US" sz="2400" b="1" dirty="0">
                <a:solidFill>
                  <a:schemeClr val="bg1"/>
                </a:solidFill>
              </a:rPr>
              <a:t>Who We Are</a:t>
            </a:r>
          </a:p>
        </p:txBody>
      </p:sp>
      <p:sp>
        <p:nvSpPr>
          <p:cNvPr id="17" name="Rectangle 6">
            <a:extLst>
              <a:ext uri="{FF2B5EF4-FFF2-40B4-BE49-F238E27FC236}">
                <a16:creationId xmlns="" xmlns:a16="http://schemas.microsoft.com/office/drawing/2014/main" id="{EE77F659-66FE-4753-ABCB-C1B894768AA9}"/>
              </a:ext>
            </a:extLst>
          </p:cNvPr>
          <p:cNvSpPr/>
          <p:nvPr/>
        </p:nvSpPr>
        <p:spPr>
          <a:xfrm>
            <a:off x="415333" y="1522006"/>
            <a:ext cx="5235786" cy="4334275"/>
          </a:xfrm>
          <a:prstGeom prst="rect">
            <a:avLst/>
          </a:prstGeom>
          <a:pattFill prst="pct5">
            <a:fgClr>
              <a:schemeClr val="bg1">
                <a:lumMod val="8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526"/>
              </a:spcAft>
            </a:pPr>
            <a:r>
              <a:rPr lang="en-US" sz="2400" b="1" dirty="0">
                <a:solidFill>
                  <a:schemeClr val="tx1">
                    <a:lumMod val="50000"/>
                    <a:lumOff val="50000"/>
                  </a:schemeClr>
                </a:solidFill>
                <a:ea typeface="Times New Roman" panose="02020603050405020304" pitchFamily="18" charset="0"/>
              </a:rPr>
              <a:t>ADANI</a:t>
            </a:r>
            <a:r>
              <a:rPr lang="en-US" sz="2400" dirty="0">
                <a:solidFill>
                  <a:schemeClr val="tx1">
                    <a:lumMod val="50000"/>
                    <a:lumOff val="50000"/>
                  </a:schemeClr>
                </a:solidFill>
                <a:ea typeface="Times New Roman" panose="02020603050405020304" pitchFamily="18" charset="0"/>
              </a:rPr>
              <a:t> a world leader in the design, manufacture, of digital X-ray slot-scanning technology for medical and security applications.</a:t>
            </a:r>
          </a:p>
          <a:p>
            <a:pPr>
              <a:spcAft>
                <a:spcPts val="526"/>
              </a:spcAft>
            </a:pPr>
            <a:r>
              <a:rPr lang="en-US" sz="2400" dirty="0">
                <a:solidFill>
                  <a:schemeClr val="tx1">
                    <a:lumMod val="50000"/>
                    <a:lumOff val="50000"/>
                  </a:schemeClr>
                </a:solidFill>
                <a:ea typeface="Times New Roman" panose="02020603050405020304" pitchFamily="18" charset="0"/>
              </a:rPr>
              <a:t>Certified by </a:t>
            </a:r>
            <a:r>
              <a:rPr lang="en-US" sz="2400" b="1" dirty="0">
                <a:solidFill>
                  <a:schemeClr val="tx1">
                    <a:lumMod val="50000"/>
                    <a:lumOff val="50000"/>
                  </a:schemeClr>
                </a:solidFill>
                <a:ea typeface="Times New Roman" panose="02020603050405020304" pitchFamily="18" charset="0"/>
              </a:rPr>
              <a:t>ISO 9001:2008, ISO 13485:2003 </a:t>
            </a:r>
            <a:r>
              <a:rPr lang="en-US" sz="2400" dirty="0">
                <a:solidFill>
                  <a:schemeClr val="tx1">
                    <a:lumMod val="50000"/>
                    <a:lumOff val="50000"/>
                  </a:schemeClr>
                </a:solidFill>
                <a:ea typeface="Times New Roman" panose="02020603050405020304" pitchFamily="18" charset="0"/>
              </a:rPr>
              <a:t>guaranteeing international quality standards. </a:t>
            </a:r>
          </a:p>
          <a:p>
            <a:pPr>
              <a:spcAft>
                <a:spcPts val="526"/>
              </a:spcAft>
            </a:pPr>
            <a:r>
              <a:rPr lang="en-US" sz="2400" dirty="0">
                <a:solidFill>
                  <a:schemeClr val="tx1">
                    <a:lumMod val="50000"/>
                    <a:lumOff val="50000"/>
                  </a:schemeClr>
                </a:solidFill>
                <a:ea typeface="Times New Roman" panose="02020603050405020304" pitchFamily="18" charset="0"/>
              </a:rPr>
              <a:t>All products meet applicable industrial standards and fully comply with </a:t>
            </a:r>
            <a:r>
              <a:rPr lang="en-US" sz="2400" b="1" dirty="0">
                <a:solidFill>
                  <a:schemeClr val="tx1">
                    <a:lumMod val="50000"/>
                    <a:lumOff val="50000"/>
                  </a:schemeClr>
                </a:solidFill>
                <a:ea typeface="Times New Roman" panose="02020603050405020304" pitchFamily="18" charset="0"/>
              </a:rPr>
              <a:t>ANSI 43.17-2009 </a:t>
            </a:r>
            <a:r>
              <a:rPr lang="en-US" sz="2400" dirty="0">
                <a:solidFill>
                  <a:schemeClr val="tx1">
                    <a:lumMod val="50000"/>
                    <a:lumOff val="50000"/>
                  </a:schemeClr>
                </a:solidFill>
                <a:ea typeface="Times New Roman" panose="02020603050405020304" pitchFamily="18" charset="0"/>
              </a:rPr>
              <a:t>and </a:t>
            </a:r>
            <a:r>
              <a:rPr lang="en-US" sz="2400" b="1" dirty="0">
                <a:solidFill>
                  <a:schemeClr val="tx1">
                    <a:lumMod val="50000"/>
                    <a:lumOff val="50000"/>
                  </a:schemeClr>
                </a:solidFill>
                <a:ea typeface="Times New Roman" panose="02020603050405020304" pitchFamily="18" charset="0"/>
              </a:rPr>
              <a:t>INTERTEK ETL </a:t>
            </a:r>
            <a:r>
              <a:rPr lang="en-US" sz="2400" dirty="0">
                <a:solidFill>
                  <a:schemeClr val="tx1">
                    <a:lumMod val="50000"/>
                    <a:lumOff val="50000"/>
                  </a:schemeClr>
                </a:solidFill>
                <a:ea typeface="Times New Roman" panose="02020603050405020304" pitchFamily="18" charset="0"/>
              </a:rPr>
              <a:t>requirements.</a:t>
            </a:r>
          </a:p>
        </p:txBody>
      </p:sp>
      <p:pic>
        <p:nvPicPr>
          <p:cNvPr id="19" name="Рисунок 14">
            <a:extLst>
              <a:ext uri="{FF2B5EF4-FFF2-40B4-BE49-F238E27FC236}">
                <a16:creationId xmlns="" xmlns:a16="http://schemas.microsoft.com/office/drawing/2014/main" id="{7191BF8E-97FE-466D-A656-A5A0FD1A5C50}"/>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r="59640"/>
          <a:stretch/>
        </p:blipFill>
        <p:spPr>
          <a:xfrm>
            <a:off x="5651676" y="1549766"/>
            <a:ext cx="4624803" cy="4306515"/>
          </a:xfrm>
          <a:prstGeom prst="rect">
            <a:avLst/>
          </a:prstGeom>
        </p:spPr>
      </p:pic>
    </p:spTree>
    <p:extLst>
      <p:ext uri="{BB962C8B-B14F-4D97-AF65-F5344CB8AC3E}">
        <p14:creationId xmlns="" xmlns:p14="http://schemas.microsoft.com/office/powerpoint/2010/main" val="4160111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00606" y="6408004"/>
            <a:ext cx="717629" cy="213300"/>
          </a:xfrm>
        </p:spPr>
        <p:txBody>
          <a:bodyPr/>
          <a:lstStyle/>
          <a:p>
            <a:pPr defTabSz="801929">
              <a:defRPr/>
            </a:pPr>
            <a:fld id="{06C4FA94-6AA5-4630-B485-AA83E4B2F610}" type="slidenum">
              <a:rPr lang="ru-RU" sz="1316">
                <a:solidFill>
                  <a:prstClr val="white"/>
                </a:solidFill>
                <a:latin typeface="Calibri"/>
              </a:rPr>
              <a:pPr defTabSz="801929">
                <a:defRPr/>
              </a:pPr>
              <a:t>20</a:t>
            </a:fld>
            <a:endParaRPr lang="ru-RU" sz="1316" dirty="0">
              <a:solidFill>
                <a:prstClr val="white"/>
              </a:solidFill>
              <a:latin typeface="Calibri"/>
            </a:endParaRPr>
          </a:p>
        </p:txBody>
      </p:sp>
      <p:sp>
        <p:nvSpPr>
          <p:cNvPr id="17" name="Прямоугольник 16"/>
          <p:cNvSpPr/>
          <p:nvPr/>
        </p:nvSpPr>
        <p:spPr>
          <a:xfrm>
            <a:off x="579752" y="304231"/>
            <a:ext cx="4925516" cy="335348"/>
          </a:xfrm>
          <a:prstGeom prst="rect">
            <a:avLst/>
          </a:prstGeom>
        </p:spPr>
        <p:txBody>
          <a:bodyPr wrap="square">
            <a:spAutoFit/>
          </a:bodyPr>
          <a:lstStyle/>
          <a:p>
            <a:pPr defTabSz="801929">
              <a:defRPr/>
            </a:pPr>
            <a:r>
              <a:rPr lang="en-US" sz="1579" dirty="0">
                <a:solidFill>
                  <a:prstClr val="white"/>
                </a:solidFill>
                <a:latin typeface="Geometria-Bold" panose="020B0703020204020204" pitchFamily="34" charset="-52"/>
              </a:rPr>
              <a:t>CONPASS DV X-RAY IMAGES</a:t>
            </a:r>
          </a:p>
        </p:txBody>
      </p:sp>
      <p:sp>
        <p:nvSpPr>
          <p:cNvPr id="2" name="Прямоугольник 1"/>
          <p:cNvSpPr/>
          <p:nvPr/>
        </p:nvSpPr>
        <p:spPr>
          <a:xfrm>
            <a:off x="-1" y="1447078"/>
            <a:ext cx="10691813" cy="48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a:solidFill>
                <a:prstClr val="white"/>
              </a:solidFill>
              <a:latin typeface="Calibri"/>
            </a:endParaRPr>
          </a:p>
        </p:txBody>
      </p:sp>
      <p:pic>
        <p:nvPicPr>
          <p:cNvPr id="18" name="Рисунок 17"/>
          <p:cNvPicPr>
            <a:picLocks noChangeAspect="1"/>
          </p:cNvPicPr>
          <p:nvPr/>
        </p:nvPicPr>
        <p:blipFill rotWithShape="1">
          <a:blip r:embed="rId3" cstate="print">
            <a:extLst>
              <a:ext uri="{28A0092B-C50C-407E-A947-70E740481C1C}">
                <a14:useLocalDpi xmlns="" xmlns:a14="http://schemas.microsoft.com/office/drawing/2010/main" val="0"/>
              </a:ext>
            </a:extLst>
          </a:blip>
          <a:srcRect l="9033"/>
          <a:stretch/>
        </p:blipFill>
        <p:spPr>
          <a:xfrm>
            <a:off x="3896840" y="1672546"/>
            <a:ext cx="1496426" cy="3563049"/>
          </a:xfrm>
          <a:prstGeom prst="rect">
            <a:avLst/>
          </a:prstGeom>
          <a:ln>
            <a:solidFill>
              <a:schemeClr val="tx1"/>
            </a:solidFill>
          </a:ln>
        </p:spPr>
      </p:pic>
      <p:pic>
        <p:nvPicPr>
          <p:cNvPr id="19" name="Рисунок 18"/>
          <p:cNvPicPr>
            <a:picLocks noChangeAspect="1"/>
          </p:cNvPicPr>
          <p:nvPr/>
        </p:nvPicPr>
        <p:blipFill rotWithShape="1">
          <a:blip r:embed="rId4" cstate="print">
            <a:extLst>
              <a:ext uri="{28A0092B-C50C-407E-A947-70E740481C1C}">
                <a14:useLocalDpi xmlns="" xmlns:a14="http://schemas.microsoft.com/office/drawing/2010/main" val="0"/>
              </a:ext>
            </a:extLst>
          </a:blip>
          <a:srcRect l="3733"/>
          <a:stretch/>
        </p:blipFill>
        <p:spPr>
          <a:xfrm>
            <a:off x="609768" y="1672018"/>
            <a:ext cx="3180680" cy="3563049"/>
          </a:xfrm>
          <a:prstGeom prst="rect">
            <a:avLst/>
          </a:prstGeom>
          <a:ln>
            <a:solidFill>
              <a:schemeClr val="tx1"/>
            </a:solidFill>
          </a:ln>
        </p:spPr>
      </p:pic>
      <p:pic>
        <p:nvPicPr>
          <p:cNvPr id="20" name="Рисунок 1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646106" y="1664279"/>
            <a:ext cx="1496426" cy="3547793"/>
          </a:xfrm>
          <a:prstGeom prst="rect">
            <a:avLst/>
          </a:prstGeom>
          <a:solidFill>
            <a:schemeClr val="accent2"/>
          </a:solidFill>
          <a:ln>
            <a:solidFill>
              <a:schemeClr val="tx1"/>
            </a:solidFill>
          </a:ln>
        </p:spPr>
      </p:pic>
      <p:pic>
        <p:nvPicPr>
          <p:cNvPr id="21" name="Рисунок 20"/>
          <p:cNvPicPr>
            <a:picLocks noChangeAspect="1"/>
          </p:cNvPicPr>
          <p:nvPr/>
        </p:nvPicPr>
        <p:blipFill rotWithShape="1">
          <a:blip r:embed="rId6" cstate="print">
            <a:extLst>
              <a:ext uri="{28A0092B-C50C-407E-A947-70E740481C1C}">
                <a14:useLocalDpi xmlns="" xmlns:a14="http://schemas.microsoft.com/office/drawing/2010/main" val="0"/>
              </a:ext>
            </a:extLst>
          </a:blip>
          <a:srcRect l="3753" r="-11"/>
          <a:stretch/>
        </p:blipFill>
        <p:spPr>
          <a:xfrm>
            <a:off x="5505268" y="1672546"/>
            <a:ext cx="3028836" cy="3547793"/>
          </a:xfrm>
          <a:prstGeom prst="rect">
            <a:avLst/>
          </a:prstGeom>
          <a:solidFill>
            <a:schemeClr val="accent2"/>
          </a:solidFill>
          <a:ln>
            <a:solidFill>
              <a:schemeClr val="tx1"/>
            </a:solidFill>
          </a:ln>
        </p:spPr>
      </p:pic>
      <p:sp>
        <p:nvSpPr>
          <p:cNvPr id="23" name="Нижний колонтитул 5"/>
          <p:cNvSpPr txBox="1">
            <a:spLocks/>
          </p:cNvSpPr>
          <p:nvPr/>
        </p:nvSpPr>
        <p:spPr>
          <a:xfrm>
            <a:off x="479994" y="7200736"/>
            <a:ext cx="2237449" cy="109415"/>
          </a:xfrm>
          <a:prstGeom prst="rect">
            <a:avLst/>
          </a:prstGeom>
        </p:spPr>
        <p:txBody>
          <a:bodyPr vert="horz" lIns="80189" tIns="40094" rIns="80189" bIns="40094"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512343">
              <a:defRPr/>
            </a:pPr>
            <a:r>
              <a:rPr lang="en-US" sz="1316" dirty="0">
                <a:solidFill>
                  <a:prstClr val="white"/>
                </a:solidFill>
                <a:latin typeface="Calibri"/>
              </a:rPr>
              <a:t>www.adanisystems.us</a:t>
            </a:r>
            <a:endParaRPr lang="ru-RU" sz="1316" dirty="0">
              <a:solidFill>
                <a:prstClr val="white"/>
              </a:solidFill>
              <a:latin typeface="Calibri"/>
            </a:endParaRPr>
          </a:p>
        </p:txBody>
      </p:sp>
    </p:spTree>
    <p:extLst>
      <p:ext uri="{BB962C8B-B14F-4D97-AF65-F5344CB8AC3E}">
        <p14:creationId xmlns="" xmlns:p14="http://schemas.microsoft.com/office/powerpoint/2010/main" val="1872583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00606" y="6408004"/>
            <a:ext cx="717629" cy="213300"/>
          </a:xfrm>
        </p:spPr>
        <p:txBody>
          <a:bodyPr/>
          <a:lstStyle/>
          <a:p>
            <a:pPr defTabSz="801929">
              <a:defRPr/>
            </a:pPr>
            <a:fld id="{06C4FA94-6AA5-4630-B485-AA83E4B2F610}" type="slidenum">
              <a:rPr lang="ru-RU" sz="1316">
                <a:solidFill>
                  <a:prstClr val="white"/>
                </a:solidFill>
                <a:latin typeface="Calibri"/>
              </a:rPr>
              <a:pPr defTabSz="801929">
                <a:defRPr/>
              </a:pPr>
              <a:t>21</a:t>
            </a:fld>
            <a:endParaRPr lang="ru-RU" sz="1316" dirty="0">
              <a:solidFill>
                <a:prstClr val="white"/>
              </a:solidFill>
              <a:latin typeface="Calibri"/>
            </a:endParaRPr>
          </a:p>
        </p:txBody>
      </p:sp>
      <p:sp>
        <p:nvSpPr>
          <p:cNvPr id="17" name="Прямоугольник 16"/>
          <p:cNvSpPr/>
          <p:nvPr/>
        </p:nvSpPr>
        <p:spPr>
          <a:xfrm>
            <a:off x="461827" y="265444"/>
            <a:ext cx="4925516" cy="335348"/>
          </a:xfrm>
          <a:prstGeom prst="rect">
            <a:avLst/>
          </a:prstGeom>
        </p:spPr>
        <p:txBody>
          <a:bodyPr wrap="square">
            <a:spAutoFit/>
          </a:bodyPr>
          <a:lstStyle/>
          <a:p>
            <a:pPr defTabSz="801929">
              <a:defRPr/>
            </a:pPr>
            <a:r>
              <a:rPr lang="en-US" sz="1579" dirty="0">
                <a:solidFill>
                  <a:prstClr val="white"/>
                </a:solidFill>
                <a:latin typeface="Geometria-Bold" panose="020B0703020204020204" pitchFamily="34" charset="-52"/>
              </a:rPr>
              <a:t>CONPASS DV X-RAY IMAGES</a:t>
            </a:r>
          </a:p>
        </p:txBody>
      </p:sp>
      <p:sp>
        <p:nvSpPr>
          <p:cNvPr id="2" name="Прямоугольник 1"/>
          <p:cNvSpPr/>
          <p:nvPr/>
        </p:nvSpPr>
        <p:spPr>
          <a:xfrm>
            <a:off x="-1" y="1447078"/>
            <a:ext cx="10691813" cy="48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a:solidFill>
                <a:prstClr val="white"/>
              </a:solidFill>
              <a:latin typeface="Calibri"/>
            </a:endParaRPr>
          </a:p>
        </p:txBody>
      </p:sp>
      <p:grpSp>
        <p:nvGrpSpPr>
          <p:cNvPr id="11" name="Группа 10"/>
          <p:cNvGrpSpPr/>
          <p:nvPr/>
        </p:nvGrpSpPr>
        <p:grpSpPr>
          <a:xfrm>
            <a:off x="609768" y="1605455"/>
            <a:ext cx="9376219" cy="4062401"/>
            <a:chOff x="0" y="1684817"/>
            <a:chExt cx="10572164" cy="4480985"/>
          </a:xfrm>
        </p:grpSpPr>
        <p:grpSp>
          <p:nvGrpSpPr>
            <p:cNvPr id="12" name="Группа 11"/>
            <p:cNvGrpSpPr/>
            <p:nvPr/>
          </p:nvGrpSpPr>
          <p:grpSpPr>
            <a:xfrm>
              <a:off x="0" y="1740122"/>
              <a:ext cx="1963551" cy="4181467"/>
              <a:chOff x="4342031" y="1590682"/>
              <a:chExt cx="1963551" cy="4181467"/>
            </a:xfrm>
          </p:grpSpPr>
          <p:sp>
            <p:nvSpPr>
              <p:cNvPr id="60" name="Прямоугольник 59"/>
              <p:cNvSpPr/>
              <p:nvPr/>
            </p:nvSpPr>
            <p:spPr>
              <a:xfrm>
                <a:off x="4342031" y="1590682"/>
                <a:ext cx="1963551" cy="41814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pic>
            <p:nvPicPr>
              <p:cNvPr id="61" name="Рисунок 6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67608" y="3029321"/>
                <a:ext cx="1914635" cy="1314079"/>
              </a:xfrm>
              <a:prstGeom prst="rect">
                <a:avLst/>
              </a:prstGeom>
            </p:spPr>
          </p:pic>
        </p:grpSp>
        <p:grpSp>
          <p:nvGrpSpPr>
            <p:cNvPr id="13" name="Группа 12"/>
            <p:cNvGrpSpPr/>
            <p:nvPr/>
          </p:nvGrpSpPr>
          <p:grpSpPr>
            <a:xfrm>
              <a:off x="2064117" y="1740123"/>
              <a:ext cx="2113336" cy="4181467"/>
              <a:chOff x="6406148" y="1590683"/>
              <a:chExt cx="2113336" cy="4181467"/>
            </a:xfrm>
          </p:grpSpPr>
          <p:sp>
            <p:nvSpPr>
              <p:cNvPr id="58" name="Прямоугольник 57"/>
              <p:cNvSpPr/>
              <p:nvPr/>
            </p:nvSpPr>
            <p:spPr>
              <a:xfrm>
                <a:off x="6406148" y="1590683"/>
                <a:ext cx="2113336" cy="41814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pic>
            <p:nvPicPr>
              <p:cNvPr id="59" name="Рисунок 58"/>
              <p:cNvPicPr>
                <a:picLocks noChangeAspect="1"/>
              </p:cNvPicPr>
              <p:nvPr/>
            </p:nvPicPr>
            <p:blipFill rotWithShape="1">
              <a:blip r:embed="rId4" cstate="print">
                <a:extLst>
                  <a:ext uri="{28A0092B-C50C-407E-A947-70E740481C1C}">
                    <a14:useLocalDpi xmlns="" xmlns:a14="http://schemas.microsoft.com/office/drawing/2010/main" val="0"/>
                  </a:ext>
                </a:extLst>
              </a:blip>
              <a:srcRect l="11555"/>
              <a:stretch/>
            </p:blipFill>
            <p:spPr>
              <a:xfrm>
                <a:off x="6453048" y="2778558"/>
                <a:ext cx="2051427" cy="1737326"/>
              </a:xfrm>
              <a:prstGeom prst="rect">
                <a:avLst/>
              </a:prstGeom>
            </p:spPr>
          </p:pic>
        </p:grpSp>
        <p:grpSp>
          <p:nvGrpSpPr>
            <p:cNvPr id="14" name="Группа 13"/>
            <p:cNvGrpSpPr/>
            <p:nvPr/>
          </p:nvGrpSpPr>
          <p:grpSpPr>
            <a:xfrm>
              <a:off x="2125354" y="1765988"/>
              <a:ext cx="2066066" cy="4142660"/>
              <a:chOff x="6433982" y="1631305"/>
              <a:chExt cx="2131523" cy="4107483"/>
            </a:xfrm>
          </p:grpSpPr>
          <p:pic>
            <p:nvPicPr>
              <p:cNvPr id="55" name="Рисунок 54"/>
              <p:cNvPicPr>
                <a:picLocks noChangeAspect="1"/>
              </p:cNvPicPr>
              <p:nvPr/>
            </p:nvPicPr>
            <p:blipFill rotWithShape="1">
              <a:blip r:embed="rId5" cstate="print">
                <a:extLst>
                  <a:ext uri="{28A0092B-C50C-407E-A947-70E740481C1C}">
                    <a14:useLocalDpi xmlns="" xmlns:a14="http://schemas.microsoft.com/office/drawing/2010/main" val="0"/>
                  </a:ext>
                </a:extLst>
              </a:blip>
              <a:srcRect t="1569" b="2746"/>
              <a:stretch/>
            </p:blipFill>
            <p:spPr>
              <a:xfrm>
                <a:off x="6433982" y="1631305"/>
                <a:ext cx="2131523" cy="4107483"/>
              </a:xfrm>
              <a:prstGeom prst="rect">
                <a:avLst/>
              </a:prstGeom>
            </p:spPr>
          </p:pic>
          <p:sp>
            <p:nvSpPr>
              <p:cNvPr id="56" name="Овал 55"/>
              <p:cNvSpPr/>
              <p:nvPr/>
            </p:nvSpPr>
            <p:spPr>
              <a:xfrm>
                <a:off x="7418508" y="2982190"/>
                <a:ext cx="503445" cy="486889"/>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sp>
            <p:nvSpPr>
              <p:cNvPr id="57" name="Овал 56"/>
              <p:cNvSpPr/>
              <p:nvPr/>
            </p:nvSpPr>
            <p:spPr>
              <a:xfrm>
                <a:off x="7055034" y="3219348"/>
                <a:ext cx="367582" cy="365903"/>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grpSp>
        <p:grpSp>
          <p:nvGrpSpPr>
            <p:cNvPr id="15" name="Группа 14"/>
            <p:cNvGrpSpPr/>
            <p:nvPr/>
          </p:nvGrpSpPr>
          <p:grpSpPr>
            <a:xfrm>
              <a:off x="4287289" y="1767909"/>
              <a:ext cx="2064118" cy="4182653"/>
              <a:chOff x="8629320" y="1618469"/>
              <a:chExt cx="2064118" cy="4182653"/>
            </a:xfrm>
          </p:grpSpPr>
          <p:sp>
            <p:nvSpPr>
              <p:cNvPr id="53" name="Прямоугольник 52"/>
              <p:cNvSpPr/>
              <p:nvPr/>
            </p:nvSpPr>
            <p:spPr>
              <a:xfrm>
                <a:off x="8629320" y="1618469"/>
                <a:ext cx="2064118" cy="41826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pic>
            <p:nvPicPr>
              <p:cNvPr id="54" name="Рисунок 5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660354" y="2853093"/>
                <a:ext cx="2002050" cy="1978025"/>
              </a:xfrm>
              <a:prstGeom prst="rect">
                <a:avLst/>
              </a:prstGeom>
            </p:spPr>
          </p:pic>
        </p:grpSp>
        <p:grpSp>
          <p:nvGrpSpPr>
            <p:cNvPr id="16" name="Группа 15"/>
            <p:cNvGrpSpPr/>
            <p:nvPr/>
          </p:nvGrpSpPr>
          <p:grpSpPr>
            <a:xfrm>
              <a:off x="4332032" y="1783757"/>
              <a:ext cx="2008870" cy="4166065"/>
              <a:chOff x="8656053" y="1628924"/>
              <a:chExt cx="2008870" cy="4166065"/>
            </a:xfrm>
          </p:grpSpPr>
          <p:pic>
            <p:nvPicPr>
              <p:cNvPr id="49" name="Рисунок 4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656053" y="1628924"/>
                <a:ext cx="2008870" cy="4166065"/>
              </a:xfrm>
              <a:prstGeom prst="rect">
                <a:avLst/>
              </a:prstGeom>
            </p:spPr>
          </p:pic>
          <p:sp>
            <p:nvSpPr>
              <p:cNvPr id="50" name="Овал 49"/>
              <p:cNvSpPr/>
              <p:nvPr/>
            </p:nvSpPr>
            <p:spPr>
              <a:xfrm>
                <a:off x="9255460" y="2884829"/>
                <a:ext cx="503445" cy="486889"/>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sp>
            <p:nvSpPr>
              <p:cNvPr id="51" name="Овал 50"/>
              <p:cNvSpPr/>
              <p:nvPr/>
            </p:nvSpPr>
            <p:spPr>
              <a:xfrm>
                <a:off x="9909756" y="2291109"/>
                <a:ext cx="503445" cy="486889"/>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sp>
            <p:nvSpPr>
              <p:cNvPr id="52" name="Овал 51"/>
              <p:cNvSpPr/>
              <p:nvPr/>
            </p:nvSpPr>
            <p:spPr>
              <a:xfrm>
                <a:off x="9507183" y="5225356"/>
                <a:ext cx="306610" cy="296527"/>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grpSp>
        <p:grpSp>
          <p:nvGrpSpPr>
            <p:cNvPr id="22" name="Группа 21"/>
            <p:cNvGrpSpPr/>
            <p:nvPr/>
          </p:nvGrpSpPr>
          <p:grpSpPr>
            <a:xfrm>
              <a:off x="6495958" y="1806769"/>
              <a:ext cx="1892298" cy="4181466"/>
              <a:chOff x="316994" y="1590464"/>
              <a:chExt cx="2295525" cy="4181475"/>
            </a:xfrm>
          </p:grpSpPr>
          <p:sp>
            <p:nvSpPr>
              <p:cNvPr id="47" name="Прямоугольник 46"/>
              <p:cNvSpPr/>
              <p:nvPr/>
            </p:nvSpPr>
            <p:spPr>
              <a:xfrm>
                <a:off x="316994" y="1590464"/>
                <a:ext cx="2295525" cy="41814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pic>
            <p:nvPicPr>
              <p:cNvPr id="48" name="Рисунок 47"/>
              <p:cNvPicPr>
                <a:picLocks noChangeAspect="1"/>
              </p:cNvPicPr>
              <p:nvPr/>
            </p:nvPicPr>
            <p:blipFill rotWithShape="1">
              <a:blip r:embed="rId8" cstate="print">
                <a:extLst>
                  <a:ext uri="{28A0092B-C50C-407E-A947-70E740481C1C}">
                    <a14:useLocalDpi xmlns="" xmlns:a14="http://schemas.microsoft.com/office/drawing/2010/main" val="0"/>
                  </a:ext>
                </a:extLst>
              </a:blip>
              <a:srcRect l="7769" r="7676"/>
              <a:stretch/>
            </p:blipFill>
            <p:spPr>
              <a:xfrm>
                <a:off x="333375" y="2651269"/>
                <a:ext cx="2257236" cy="1501632"/>
              </a:xfrm>
              <a:prstGeom prst="rect">
                <a:avLst/>
              </a:prstGeom>
            </p:spPr>
          </p:pic>
        </p:grpSp>
        <p:grpSp>
          <p:nvGrpSpPr>
            <p:cNvPr id="23" name="Группа 22"/>
            <p:cNvGrpSpPr/>
            <p:nvPr/>
          </p:nvGrpSpPr>
          <p:grpSpPr>
            <a:xfrm>
              <a:off x="6507304" y="1829463"/>
              <a:ext cx="1864322" cy="4151558"/>
              <a:chOff x="295568" y="1675657"/>
              <a:chExt cx="1864322" cy="4151558"/>
            </a:xfrm>
          </p:grpSpPr>
          <p:pic>
            <p:nvPicPr>
              <p:cNvPr id="44" name="Рисунок 43"/>
              <p:cNvPicPr>
                <a:picLocks noChangeAspect="1"/>
              </p:cNvPicPr>
              <p:nvPr/>
            </p:nvPicPr>
            <p:blipFill rotWithShape="1">
              <a:blip r:embed="rId9" cstate="print">
                <a:extLst>
                  <a:ext uri="{28A0092B-C50C-407E-A947-70E740481C1C}">
                    <a14:useLocalDpi xmlns="" xmlns:a14="http://schemas.microsoft.com/office/drawing/2010/main" val="0"/>
                  </a:ext>
                </a:extLst>
              </a:blip>
              <a:srcRect l="12971" t="3637" r="4053" b="1251"/>
              <a:stretch/>
            </p:blipFill>
            <p:spPr>
              <a:xfrm>
                <a:off x="295568" y="1675657"/>
                <a:ext cx="1864322" cy="4151558"/>
              </a:xfrm>
              <a:prstGeom prst="rect">
                <a:avLst/>
              </a:prstGeom>
            </p:spPr>
          </p:pic>
          <p:sp>
            <p:nvSpPr>
              <p:cNvPr id="45" name="Овал 44"/>
              <p:cNvSpPr/>
              <p:nvPr/>
            </p:nvSpPr>
            <p:spPr>
              <a:xfrm>
                <a:off x="1020415" y="3050226"/>
                <a:ext cx="357066" cy="381053"/>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sp>
            <p:nvSpPr>
              <p:cNvPr id="46" name="Овал 45"/>
              <p:cNvSpPr/>
              <p:nvPr/>
            </p:nvSpPr>
            <p:spPr>
              <a:xfrm>
                <a:off x="1345908" y="2928169"/>
                <a:ext cx="357066" cy="381053"/>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grpSp>
        <p:grpSp>
          <p:nvGrpSpPr>
            <p:cNvPr id="24" name="Группа 23"/>
            <p:cNvGrpSpPr/>
            <p:nvPr/>
          </p:nvGrpSpPr>
          <p:grpSpPr>
            <a:xfrm>
              <a:off x="8601886" y="1776715"/>
              <a:ext cx="1931604" cy="4181467"/>
              <a:chOff x="2309858" y="1590682"/>
              <a:chExt cx="1931604" cy="4181467"/>
            </a:xfrm>
          </p:grpSpPr>
          <p:sp>
            <p:nvSpPr>
              <p:cNvPr id="42" name="Прямоугольник 41"/>
              <p:cNvSpPr/>
              <p:nvPr/>
            </p:nvSpPr>
            <p:spPr>
              <a:xfrm>
                <a:off x="2309858" y="1590682"/>
                <a:ext cx="1931604" cy="41814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pic>
            <p:nvPicPr>
              <p:cNvPr id="43" name="Рисунок 42"/>
              <p:cNvPicPr>
                <a:picLocks noChangeAspect="1"/>
              </p:cNvPicPr>
              <p:nvPr/>
            </p:nvPicPr>
            <p:blipFill rotWithShape="1">
              <a:blip r:embed="rId10" cstate="print">
                <a:extLst>
                  <a:ext uri="{28A0092B-C50C-407E-A947-70E740481C1C}">
                    <a14:useLocalDpi xmlns="" xmlns:a14="http://schemas.microsoft.com/office/drawing/2010/main" val="0"/>
                  </a:ext>
                </a:extLst>
              </a:blip>
              <a:srcRect r="35700"/>
              <a:stretch/>
            </p:blipFill>
            <p:spPr>
              <a:xfrm>
                <a:off x="2327533" y="2542388"/>
                <a:ext cx="1903437" cy="1973496"/>
              </a:xfrm>
              <a:prstGeom prst="rect">
                <a:avLst/>
              </a:prstGeom>
            </p:spPr>
          </p:pic>
        </p:grpSp>
        <p:grpSp>
          <p:nvGrpSpPr>
            <p:cNvPr id="25" name="Группа 24"/>
            <p:cNvGrpSpPr/>
            <p:nvPr/>
          </p:nvGrpSpPr>
          <p:grpSpPr>
            <a:xfrm>
              <a:off x="8609631" y="1786011"/>
              <a:ext cx="1941534" cy="4181497"/>
              <a:chOff x="2317884" y="1602371"/>
              <a:chExt cx="1941534" cy="4181497"/>
            </a:xfrm>
          </p:grpSpPr>
          <p:grpSp>
            <p:nvGrpSpPr>
              <p:cNvPr id="35" name="Группа 34"/>
              <p:cNvGrpSpPr/>
              <p:nvPr/>
            </p:nvGrpSpPr>
            <p:grpSpPr>
              <a:xfrm>
                <a:off x="2317884" y="1602371"/>
                <a:ext cx="1941534" cy="4181497"/>
                <a:chOff x="2309506" y="1579531"/>
                <a:chExt cx="1941534" cy="4181497"/>
              </a:xfrm>
            </p:grpSpPr>
            <p:sp>
              <p:nvSpPr>
                <p:cNvPr id="40" name="Прямоугольник 39"/>
                <p:cNvSpPr/>
                <p:nvPr/>
              </p:nvSpPr>
              <p:spPr>
                <a:xfrm>
                  <a:off x="2309506" y="1579531"/>
                  <a:ext cx="1941534" cy="4181497"/>
                </a:xfrm>
                <a:prstGeom prst="rect">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pic>
              <p:nvPicPr>
                <p:cNvPr id="41" name="Рисунок 40"/>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flipH="1">
                  <a:off x="2327493" y="2580625"/>
                  <a:ext cx="1913970" cy="1839625"/>
                </a:xfrm>
                <a:prstGeom prst="rect">
                  <a:avLst/>
                </a:prstGeom>
              </p:spPr>
            </p:pic>
          </p:grpSp>
          <p:sp>
            <p:nvSpPr>
              <p:cNvPr id="36" name="Овал 35"/>
              <p:cNvSpPr/>
              <p:nvPr/>
            </p:nvSpPr>
            <p:spPr>
              <a:xfrm>
                <a:off x="2707017" y="3547125"/>
                <a:ext cx="116625" cy="127591"/>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sp>
            <p:nvSpPr>
              <p:cNvPr id="37" name="Овал 36"/>
              <p:cNvSpPr/>
              <p:nvPr/>
            </p:nvSpPr>
            <p:spPr>
              <a:xfrm>
                <a:off x="2827446" y="3607762"/>
                <a:ext cx="116625" cy="133908"/>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sp>
            <p:nvSpPr>
              <p:cNvPr id="38" name="Овал 37"/>
              <p:cNvSpPr/>
              <p:nvPr/>
            </p:nvSpPr>
            <p:spPr>
              <a:xfrm>
                <a:off x="3488637" y="3200170"/>
                <a:ext cx="116625" cy="133908"/>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sp>
            <p:nvSpPr>
              <p:cNvPr id="39" name="Овал 38"/>
              <p:cNvSpPr/>
              <p:nvPr/>
            </p:nvSpPr>
            <p:spPr>
              <a:xfrm>
                <a:off x="3486683" y="3553730"/>
                <a:ext cx="116625" cy="133908"/>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dirty="0">
                  <a:solidFill>
                    <a:prstClr val="white"/>
                  </a:solidFill>
                  <a:latin typeface="Calibri"/>
                </a:endParaRPr>
              </a:p>
            </p:txBody>
          </p:sp>
        </p:grpSp>
        <p:grpSp>
          <p:nvGrpSpPr>
            <p:cNvPr id="26" name="Группа 25"/>
            <p:cNvGrpSpPr/>
            <p:nvPr/>
          </p:nvGrpSpPr>
          <p:grpSpPr>
            <a:xfrm>
              <a:off x="0" y="1753123"/>
              <a:ext cx="1985915" cy="4388949"/>
              <a:chOff x="391933" y="1607478"/>
              <a:chExt cx="1985915" cy="4388949"/>
            </a:xfrm>
          </p:grpSpPr>
          <p:pic>
            <p:nvPicPr>
              <p:cNvPr id="33" name="Рисунок 32"/>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413064" y="1607478"/>
                <a:ext cx="1934070" cy="4151621"/>
              </a:xfrm>
              <a:prstGeom prst="rect">
                <a:avLst/>
              </a:prstGeom>
            </p:spPr>
          </p:pic>
          <p:sp>
            <p:nvSpPr>
              <p:cNvPr id="34" name="Прямоугольник 33"/>
              <p:cNvSpPr/>
              <p:nvPr/>
            </p:nvSpPr>
            <p:spPr>
              <a:xfrm>
                <a:off x="391933" y="5768399"/>
                <a:ext cx="1985915" cy="228028"/>
              </a:xfrm>
              <a:prstGeom prst="rect">
                <a:avLst/>
              </a:prstGeom>
              <a:solidFill>
                <a:srgbClr val="0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929">
                  <a:defRPr/>
                </a:pPr>
                <a:r>
                  <a:rPr lang="pt-PT" sz="1403" dirty="0">
                    <a:solidFill>
                      <a:prstClr val="white"/>
                    </a:solidFill>
                    <a:latin typeface="Calibri"/>
                  </a:rPr>
                  <a:t>WEAPONS</a:t>
                </a:r>
                <a:endParaRPr lang="ru-RU" sz="1403" dirty="0">
                  <a:solidFill>
                    <a:prstClr val="white"/>
                  </a:solidFill>
                  <a:latin typeface="Calibri"/>
                </a:endParaRPr>
              </a:p>
            </p:txBody>
          </p:sp>
        </p:grpSp>
        <p:sp>
          <p:nvSpPr>
            <p:cNvPr id="28" name="Прямоугольник 27"/>
            <p:cNvSpPr/>
            <p:nvPr/>
          </p:nvSpPr>
          <p:spPr>
            <a:xfrm>
              <a:off x="2060214" y="5914044"/>
              <a:ext cx="2136525" cy="228028"/>
            </a:xfrm>
            <a:prstGeom prst="rect">
              <a:avLst/>
            </a:prstGeom>
            <a:solidFill>
              <a:srgbClr val="0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929">
                <a:defRPr/>
              </a:pPr>
              <a:r>
                <a:rPr lang="pt-PT" sz="1403" dirty="0">
                  <a:solidFill>
                    <a:prstClr val="white"/>
                  </a:solidFill>
                  <a:latin typeface="Calibri"/>
                </a:rPr>
                <a:t>IED</a:t>
              </a:r>
              <a:endParaRPr lang="ru-RU" sz="1403" dirty="0">
                <a:solidFill>
                  <a:prstClr val="white"/>
                </a:solidFill>
                <a:latin typeface="Calibri"/>
              </a:endParaRPr>
            </a:p>
          </p:txBody>
        </p:sp>
        <p:sp>
          <p:nvSpPr>
            <p:cNvPr id="29" name="Прямоугольник 28"/>
            <p:cNvSpPr/>
            <p:nvPr/>
          </p:nvSpPr>
          <p:spPr>
            <a:xfrm>
              <a:off x="4278386" y="5914044"/>
              <a:ext cx="2088564" cy="228028"/>
            </a:xfrm>
            <a:prstGeom prst="rect">
              <a:avLst/>
            </a:prstGeom>
            <a:solidFill>
              <a:srgbClr val="0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929">
                <a:defRPr/>
              </a:pPr>
              <a:r>
                <a:rPr lang="pt-PT" sz="1403" dirty="0">
                  <a:solidFill>
                    <a:prstClr val="white"/>
                  </a:solidFill>
                  <a:latin typeface="Calibri"/>
                </a:rPr>
                <a:t>CERAMIC KNIVES</a:t>
              </a:r>
              <a:endParaRPr lang="ru-RU" sz="1403" dirty="0">
                <a:solidFill>
                  <a:prstClr val="white"/>
                </a:solidFill>
                <a:latin typeface="Calibri"/>
              </a:endParaRPr>
            </a:p>
          </p:txBody>
        </p:sp>
        <p:sp>
          <p:nvSpPr>
            <p:cNvPr id="30" name="Прямоугольник 29"/>
            <p:cNvSpPr/>
            <p:nvPr/>
          </p:nvSpPr>
          <p:spPr>
            <a:xfrm>
              <a:off x="6480052" y="5914044"/>
              <a:ext cx="1926000" cy="228028"/>
            </a:xfrm>
            <a:prstGeom prst="rect">
              <a:avLst/>
            </a:prstGeom>
            <a:solidFill>
              <a:srgbClr val="0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929">
                <a:defRPr/>
              </a:pPr>
              <a:r>
                <a:rPr lang="pt-PT" sz="1403" dirty="0">
                  <a:solidFill>
                    <a:prstClr val="white"/>
                  </a:solidFill>
                  <a:latin typeface="Calibri"/>
                </a:rPr>
                <a:t>SWALLOWED DRUGS</a:t>
              </a:r>
              <a:endParaRPr lang="ru-RU" sz="1403" dirty="0">
                <a:solidFill>
                  <a:prstClr val="white"/>
                </a:solidFill>
                <a:latin typeface="Calibri"/>
              </a:endParaRPr>
            </a:p>
          </p:txBody>
        </p:sp>
        <p:sp>
          <p:nvSpPr>
            <p:cNvPr id="31" name="Прямоугольник 30"/>
            <p:cNvSpPr/>
            <p:nvPr/>
          </p:nvSpPr>
          <p:spPr>
            <a:xfrm>
              <a:off x="8594511" y="5914044"/>
              <a:ext cx="1969200" cy="228028"/>
            </a:xfrm>
            <a:prstGeom prst="rect">
              <a:avLst/>
            </a:prstGeom>
            <a:solidFill>
              <a:srgbClr val="0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929">
                <a:defRPr/>
              </a:pPr>
              <a:r>
                <a:rPr lang="pt-PT" sz="1403" dirty="0">
                  <a:solidFill>
                    <a:prstClr val="white"/>
                  </a:solidFill>
                  <a:latin typeface="Calibri"/>
                </a:rPr>
                <a:t>PRECIOUS STONES</a:t>
              </a:r>
              <a:endParaRPr lang="ru-RU" sz="1403" dirty="0">
                <a:solidFill>
                  <a:prstClr val="white"/>
                </a:solidFill>
                <a:latin typeface="Calibri"/>
              </a:endParaRPr>
            </a:p>
          </p:txBody>
        </p:sp>
        <p:cxnSp>
          <p:nvCxnSpPr>
            <p:cNvPr id="32" name="Прямая соединительная линия 31"/>
            <p:cNvCxnSpPr/>
            <p:nvPr/>
          </p:nvCxnSpPr>
          <p:spPr>
            <a:xfrm>
              <a:off x="10572164" y="1684817"/>
              <a:ext cx="0" cy="44809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2" name="Нижний колонтитул 5"/>
          <p:cNvSpPr>
            <a:spLocks noGrp="1"/>
          </p:cNvSpPr>
          <p:nvPr>
            <p:ph type="ftr" sz="quarter" idx="11"/>
          </p:nvPr>
        </p:nvSpPr>
        <p:spPr>
          <a:xfrm>
            <a:off x="520964" y="7207539"/>
            <a:ext cx="2237449" cy="109415"/>
          </a:xfrm>
        </p:spPr>
        <p:txBody>
          <a:bodyPr/>
          <a:lstStyle/>
          <a:p>
            <a:pPr algn="l" defTabSz="512343">
              <a:defRPr/>
            </a:pPr>
            <a:r>
              <a:rPr lang="en-US" sz="1316" dirty="0">
                <a:solidFill>
                  <a:prstClr val="white"/>
                </a:solidFill>
                <a:latin typeface="Calibri"/>
              </a:rPr>
              <a:t>www.adanisystems.us</a:t>
            </a:r>
            <a:endParaRPr lang="ru-RU" sz="1316" dirty="0">
              <a:solidFill>
                <a:prstClr val="white"/>
              </a:solidFill>
              <a:latin typeface="Calibri"/>
            </a:endParaRPr>
          </a:p>
        </p:txBody>
      </p:sp>
    </p:spTree>
    <p:extLst>
      <p:ext uri="{BB962C8B-B14F-4D97-AF65-F5344CB8AC3E}">
        <p14:creationId xmlns="" xmlns:p14="http://schemas.microsoft.com/office/powerpoint/2010/main" val="108440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16" name="Прямоугольник 15"/>
          <p:cNvSpPr/>
          <p:nvPr/>
        </p:nvSpPr>
        <p:spPr>
          <a:xfrm>
            <a:off x="0" y="814559"/>
            <a:ext cx="10692370" cy="6116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22</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8" name="Прямоугольник 17"/>
          <p:cNvSpPr/>
          <p:nvPr/>
        </p:nvSpPr>
        <p:spPr>
          <a:xfrm>
            <a:off x="738187" y="223327"/>
            <a:ext cx="7524751" cy="461665"/>
          </a:xfrm>
          <a:prstGeom prst="rect">
            <a:avLst/>
          </a:prstGeom>
        </p:spPr>
        <p:txBody>
          <a:bodyPr wrap="square">
            <a:spAutoFit/>
          </a:bodyPr>
          <a:lstStyle/>
          <a:p>
            <a:r>
              <a:rPr lang="en-US" sz="2400" b="1" dirty="0">
                <a:solidFill>
                  <a:schemeClr val="bg1"/>
                </a:solidFill>
              </a:rPr>
              <a:t>RADIATION SAFETY</a:t>
            </a:r>
          </a:p>
        </p:txBody>
      </p:sp>
      <p:pic>
        <p:nvPicPr>
          <p:cNvPr id="17" name="Рисунок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38188" y="1995867"/>
            <a:ext cx="7524750" cy="3718111"/>
          </a:xfrm>
          <a:prstGeom prst="rect">
            <a:avLst/>
          </a:prstGeom>
        </p:spPr>
      </p:pic>
      <p:sp>
        <p:nvSpPr>
          <p:cNvPr id="19" name="Прямоугольник 18"/>
          <p:cNvSpPr/>
          <p:nvPr/>
        </p:nvSpPr>
        <p:spPr>
          <a:xfrm>
            <a:off x="8254726" y="1594484"/>
            <a:ext cx="1969289" cy="1384995"/>
          </a:xfrm>
          <a:prstGeom prst="rect">
            <a:avLst/>
          </a:prstGeom>
          <a:solidFill>
            <a:schemeClr val="bg1"/>
          </a:solidFill>
        </p:spPr>
        <p:txBody>
          <a:bodyPr wrap="square">
            <a:spAutoFit/>
          </a:bodyPr>
          <a:lstStyle/>
          <a:p>
            <a:pPr algn="ctr"/>
            <a:r>
              <a:rPr lang="ru-RU" sz="3600" dirty="0">
                <a:solidFill>
                  <a:srgbClr val="C00000"/>
                </a:solidFill>
                <a:effectLst>
                  <a:outerShdw blurRad="38100" dist="38100" dir="2700000" algn="tl">
                    <a:srgbClr val="000000">
                      <a:alpha val="43137"/>
                    </a:srgbClr>
                  </a:outerShdw>
                </a:effectLst>
              </a:rPr>
              <a:t>40</a:t>
            </a:r>
            <a:r>
              <a:rPr lang="ru-RU" sz="1600" dirty="0">
                <a:solidFill>
                  <a:srgbClr val="C00000"/>
                </a:solidFill>
              </a:rPr>
              <a:t> </a:t>
            </a:r>
            <a:r>
              <a:rPr lang="ru-RU" sz="1600" dirty="0"/>
              <a:t>CONPASS SCREENINGS GIVE NEGLIGIBLE ANNUAL DOSE</a:t>
            </a:r>
          </a:p>
        </p:txBody>
      </p:sp>
      <p:sp>
        <p:nvSpPr>
          <p:cNvPr id="22" name="Прямоугольник 21"/>
          <p:cNvSpPr/>
          <p:nvPr/>
        </p:nvSpPr>
        <p:spPr>
          <a:xfrm>
            <a:off x="8254725" y="3428885"/>
            <a:ext cx="1969289" cy="1631216"/>
          </a:xfrm>
          <a:prstGeom prst="rect">
            <a:avLst/>
          </a:prstGeom>
          <a:solidFill>
            <a:schemeClr val="bg1"/>
          </a:solidFill>
        </p:spPr>
        <p:txBody>
          <a:bodyPr wrap="square">
            <a:spAutoFit/>
          </a:bodyPr>
          <a:lstStyle/>
          <a:p>
            <a:pPr algn="ctr"/>
            <a:r>
              <a:rPr lang="pt-PT" sz="3600" dirty="0">
                <a:solidFill>
                  <a:srgbClr val="C00000"/>
                </a:solidFill>
                <a:effectLst>
                  <a:outerShdw blurRad="38100" dist="38100" dir="2700000" algn="tl">
                    <a:srgbClr val="000000">
                      <a:alpha val="43137"/>
                    </a:srgbClr>
                  </a:outerShdw>
                </a:effectLst>
              </a:rPr>
              <a:t>1000</a:t>
            </a:r>
            <a:r>
              <a:rPr lang="pt-PT" sz="1600" dirty="0">
                <a:solidFill>
                  <a:srgbClr val="C00000"/>
                </a:solidFill>
              </a:rPr>
              <a:t> </a:t>
            </a:r>
            <a:r>
              <a:rPr lang="ru-RU" sz="1600" dirty="0"/>
              <a:t>CONPASS SCREENINGS  </a:t>
            </a:r>
          </a:p>
          <a:p>
            <a:pPr algn="ctr"/>
            <a:r>
              <a:rPr lang="ru-RU" sz="1600" dirty="0"/>
              <a:t>ARE ALLOWED </a:t>
            </a:r>
            <a:r>
              <a:rPr lang="en-US" sz="1600" dirty="0"/>
              <a:t> </a:t>
            </a:r>
            <a:r>
              <a:rPr lang="ru-RU" sz="1600" dirty="0"/>
              <a:t>ANNUALLY PER INDIVIDUAL</a:t>
            </a:r>
          </a:p>
        </p:txBody>
      </p:sp>
      <p:sp>
        <p:nvSpPr>
          <p:cNvPr id="23" name="TextBox 22"/>
          <p:cNvSpPr txBox="1"/>
          <p:nvPr/>
        </p:nvSpPr>
        <p:spPr>
          <a:xfrm>
            <a:off x="738187" y="986976"/>
            <a:ext cx="7524751" cy="461665"/>
          </a:xfrm>
          <a:prstGeom prst="rect">
            <a:avLst/>
          </a:prstGeom>
          <a:solidFill>
            <a:srgbClr val="005A9F"/>
          </a:solidFill>
          <a:ln>
            <a:noFill/>
          </a:ln>
        </p:spPr>
        <p:txBody>
          <a:bodyPr wrap="square" rtlCol="0">
            <a:spAutoFit/>
          </a:bodyPr>
          <a:lstStyle/>
          <a:p>
            <a:r>
              <a:rPr lang="en-US" sz="2400" dirty="0">
                <a:solidFill>
                  <a:schemeClr val="bg1"/>
                </a:solidFill>
              </a:rPr>
              <a:t>   General-use system ≤ 0,25µSv per screening</a:t>
            </a:r>
            <a:endParaRPr lang="ru-RU" sz="2400" dirty="0">
              <a:solidFill>
                <a:schemeClr val="bg1"/>
              </a:solidFill>
            </a:endParaRPr>
          </a:p>
        </p:txBody>
      </p:sp>
      <p:sp>
        <p:nvSpPr>
          <p:cNvPr id="24" name="TextBox 23"/>
          <p:cNvSpPr txBox="1"/>
          <p:nvPr/>
        </p:nvSpPr>
        <p:spPr>
          <a:xfrm>
            <a:off x="741124" y="1533537"/>
            <a:ext cx="7520747" cy="461665"/>
          </a:xfrm>
          <a:prstGeom prst="rect">
            <a:avLst/>
          </a:prstGeom>
          <a:solidFill>
            <a:srgbClr val="005A9F"/>
          </a:solidFill>
          <a:ln>
            <a:noFill/>
          </a:ln>
        </p:spPr>
        <p:txBody>
          <a:bodyPr wrap="square" rtlCol="0">
            <a:spAutoFit/>
          </a:bodyPr>
          <a:lstStyle/>
          <a:p>
            <a:r>
              <a:rPr lang="en-US" sz="2400" dirty="0">
                <a:solidFill>
                  <a:schemeClr val="bg1"/>
                </a:solidFill>
              </a:rPr>
              <a:t>   Limited-use system ≤ 10 µ</a:t>
            </a:r>
            <a:r>
              <a:rPr lang="en-US" sz="2400" dirty="0" err="1">
                <a:solidFill>
                  <a:schemeClr val="bg1"/>
                </a:solidFill>
              </a:rPr>
              <a:t>Sv</a:t>
            </a:r>
            <a:r>
              <a:rPr lang="en-US" sz="2400" dirty="0">
                <a:solidFill>
                  <a:schemeClr val="bg1"/>
                </a:solidFill>
              </a:rPr>
              <a:t> per screening</a:t>
            </a:r>
            <a:endParaRPr lang="ru-RU" sz="2400" dirty="0">
              <a:solidFill>
                <a:schemeClr val="bg1"/>
              </a:solidFill>
            </a:endParaRPr>
          </a:p>
        </p:txBody>
      </p:sp>
      <p:sp>
        <p:nvSpPr>
          <p:cNvPr id="25" name="TextBox 24"/>
          <p:cNvSpPr txBox="1"/>
          <p:nvPr/>
        </p:nvSpPr>
        <p:spPr>
          <a:xfrm>
            <a:off x="738187" y="5672781"/>
            <a:ext cx="7524751" cy="461665"/>
          </a:xfrm>
          <a:prstGeom prst="rect">
            <a:avLst/>
          </a:prstGeom>
          <a:solidFill>
            <a:srgbClr val="005A9F"/>
          </a:solidFill>
          <a:ln>
            <a:noFill/>
          </a:ln>
        </p:spPr>
        <p:txBody>
          <a:bodyPr wrap="square" rtlCol="0">
            <a:spAutoFit/>
          </a:bodyPr>
          <a:lstStyle/>
          <a:p>
            <a:r>
              <a:rPr lang="en-US" sz="2400" dirty="0">
                <a:solidFill>
                  <a:schemeClr val="bg1"/>
                </a:solidFill>
              </a:rPr>
              <a:t>   Effective dose to individual ≤ 250 µ</a:t>
            </a:r>
            <a:r>
              <a:rPr lang="en-US" sz="2400" dirty="0" err="1">
                <a:solidFill>
                  <a:schemeClr val="bg1"/>
                </a:solidFill>
              </a:rPr>
              <a:t>Sv</a:t>
            </a:r>
            <a:r>
              <a:rPr lang="en-US" sz="2400" dirty="0">
                <a:solidFill>
                  <a:schemeClr val="bg1"/>
                </a:solidFill>
              </a:rPr>
              <a:t> per year</a:t>
            </a:r>
            <a:endParaRPr lang="ru-RU" sz="2400" dirty="0">
              <a:solidFill>
                <a:schemeClr val="bg1"/>
              </a:solidFill>
            </a:endParaRPr>
          </a:p>
        </p:txBody>
      </p:sp>
      <p:sp>
        <p:nvSpPr>
          <p:cNvPr id="26" name="TextBox 25"/>
          <p:cNvSpPr txBox="1"/>
          <p:nvPr/>
        </p:nvSpPr>
        <p:spPr>
          <a:xfrm>
            <a:off x="738187" y="6247403"/>
            <a:ext cx="7524751" cy="461665"/>
          </a:xfrm>
          <a:prstGeom prst="rect">
            <a:avLst/>
          </a:prstGeom>
          <a:solidFill>
            <a:srgbClr val="005A9F"/>
          </a:solidFill>
          <a:ln>
            <a:noFill/>
          </a:ln>
        </p:spPr>
        <p:txBody>
          <a:bodyPr wrap="square" rtlCol="0">
            <a:spAutoFit/>
          </a:bodyPr>
          <a:lstStyle/>
          <a:p>
            <a:r>
              <a:rPr lang="en-US" sz="2400" dirty="0">
                <a:solidFill>
                  <a:schemeClr val="bg1"/>
                </a:solidFill>
              </a:rPr>
              <a:t>   Effective dose to operator ≤ 1 </a:t>
            </a:r>
            <a:r>
              <a:rPr lang="en-US" sz="2400" dirty="0" err="1">
                <a:solidFill>
                  <a:schemeClr val="bg1"/>
                </a:solidFill>
              </a:rPr>
              <a:t>mSv</a:t>
            </a:r>
            <a:r>
              <a:rPr lang="en-US" sz="2400" dirty="0">
                <a:solidFill>
                  <a:schemeClr val="bg1"/>
                </a:solidFill>
              </a:rPr>
              <a:t> per year</a:t>
            </a:r>
            <a:endParaRPr lang="ru-RU" sz="2400" dirty="0">
              <a:solidFill>
                <a:schemeClr val="bg1"/>
              </a:solidFill>
            </a:endParaRPr>
          </a:p>
        </p:txBody>
      </p:sp>
    </p:spTree>
    <p:extLst>
      <p:ext uri="{BB962C8B-B14F-4D97-AF65-F5344CB8AC3E}">
        <p14:creationId xmlns="" xmlns:p14="http://schemas.microsoft.com/office/powerpoint/2010/main" val="1485483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p:cNvSpPr>
            <a:spLocks noGrp="1" noChangeArrowheads="1"/>
          </p:cNvSpPr>
          <p:nvPr>
            <p:ph type="body" sz="half" idx="4294967295"/>
          </p:nvPr>
        </p:nvSpPr>
        <p:spPr>
          <a:xfrm>
            <a:off x="531188" y="5567422"/>
            <a:ext cx="5900941" cy="74781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ormAutofit/>
          </a:bodyPr>
          <a:lstStyle/>
          <a:p>
            <a:pPr marL="0" indent="0">
              <a:lnSpc>
                <a:spcPct val="150000"/>
              </a:lnSpc>
              <a:buNone/>
            </a:pPr>
            <a:r>
              <a:rPr lang="en-US" altLang="ru-RU" sz="1579" dirty="0">
                <a:solidFill>
                  <a:srgbClr val="1A458A"/>
                </a:solidFill>
              </a:rPr>
              <a:t>The background radiation level is about 3 </a:t>
            </a:r>
            <a:r>
              <a:rPr lang="en-US" altLang="ru-RU" sz="1579" dirty="0" err="1">
                <a:solidFill>
                  <a:srgbClr val="1A458A"/>
                </a:solidFill>
              </a:rPr>
              <a:t>mSv</a:t>
            </a:r>
            <a:r>
              <a:rPr lang="en-US" altLang="ru-RU" sz="1579" dirty="0">
                <a:solidFill>
                  <a:srgbClr val="1A458A"/>
                </a:solidFill>
              </a:rPr>
              <a:t> (300 </a:t>
            </a:r>
            <a:r>
              <a:rPr lang="en-US" altLang="ru-RU" sz="1579" dirty="0" err="1">
                <a:solidFill>
                  <a:srgbClr val="1A458A"/>
                </a:solidFill>
              </a:rPr>
              <a:t>mrem</a:t>
            </a:r>
            <a:r>
              <a:rPr lang="en-US" altLang="ru-RU" sz="1579" dirty="0">
                <a:solidFill>
                  <a:srgbClr val="1A458A"/>
                </a:solidFill>
              </a:rPr>
              <a:t>) per year</a:t>
            </a:r>
            <a:r>
              <a:rPr lang="en-US" altLang="ru-RU" sz="2105" dirty="0">
                <a:solidFill>
                  <a:srgbClr val="1A458A"/>
                </a:solidFill>
              </a:rPr>
              <a:t>.</a:t>
            </a:r>
          </a:p>
        </p:txBody>
      </p:sp>
      <p:grpSp>
        <p:nvGrpSpPr>
          <p:cNvPr id="172036" name="Group 4"/>
          <p:cNvGrpSpPr>
            <a:grpSpLocks/>
          </p:cNvGrpSpPr>
          <p:nvPr/>
        </p:nvGrpSpPr>
        <p:grpSpPr bwMode="auto">
          <a:xfrm>
            <a:off x="4397683" y="1836685"/>
            <a:ext cx="5774560" cy="3636211"/>
            <a:chOff x="2352" y="1104"/>
            <a:chExt cx="3408" cy="2146"/>
          </a:xfrm>
        </p:grpSpPr>
        <p:pic>
          <p:nvPicPr>
            <p:cNvPr id="17203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52" y="1152"/>
              <a:ext cx="2692" cy="2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0" name="Text Box 6"/>
            <p:cNvSpPr txBox="1">
              <a:spLocks noChangeArrowheads="1"/>
            </p:cNvSpPr>
            <p:nvPr/>
          </p:nvSpPr>
          <p:spPr bwMode="auto">
            <a:xfrm>
              <a:off x="2352" y="1824"/>
              <a:ext cx="624" cy="155"/>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38100" cap="sq" algn="ctr">
                  <a:solidFill>
                    <a:schemeClr val="hlink"/>
                  </a:solidFill>
                  <a:miter lim="800000"/>
                  <a:headEnd/>
                  <a:tailEnd/>
                </a14:hiddenLine>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lIns="15785" tIns="9471" rIns="15785" bIns="9471">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579" dirty="0">
                  <a:solidFill>
                    <a:srgbClr val="0066FF"/>
                  </a:solidFill>
                  <a:effectLst>
                    <a:outerShdw blurRad="38100" dist="38100" dir="2700000" algn="tl">
                      <a:srgbClr val="000000">
                        <a:alpha val="43137"/>
                      </a:srgbClr>
                    </a:outerShdw>
                  </a:effectLst>
                </a:rPr>
                <a:t>Gas Radon</a:t>
              </a:r>
              <a:endParaRPr lang="ru-RU" altLang="ru-RU" sz="1579" dirty="0">
                <a:solidFill>
                  <a:srgbClr val="0066FF"/>
                </a:solidFill>
                <a:effectLst>
                  <a:outerShdw blurRad="38100" dist="38100" dir="2700000" algn="tl">
                    <a:srgbClr val="000000">
                      <a:alpha val="43137"/>
                    </a:srgbClr>
                  </a:outerShdw>
                </a:effectLst>
              </a:endParaRPr>
            </a:p>
          </p:txBody>
        </p:sp>
        <p:sp>
          <p:nvSpPr>
            <p:cNvPr id="172041" name="Text Box 7"/>
            <p:cNvSpPr txBox="1">
              <a:spLocks noChangeArrowheads="1"/>
            </p:cNvSpPr>
            <p:nvPr/>
          </p:nvSpPr>
          <p:spPr bwMode="auto">
            <a:xfrm>
              <a:off x="2928" y="1104"/>
              <a:ext cx="768" cy="198"/>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38100" cap="sq" algn="ctr">
                  <a:solidFill>
                    <a:schemeClr val="hlink"/>
                  </a:solidFill>
                  <a:miter lim="800000"/>
                  <a:headEnd/>
                  <a:tailEnd/>
                </a14:hiddenLine>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579" dirty="0">
                  <a:solidFill>
                    <a:srgbClr val="9966FF"/>
                  </a:solidFill>
                  <a:effectLst>
                    <a:outerShdw blurRad="38100" dist="38100" dir="2700000" algn="tl">
                      <a:srgbClr val="000000">
                        <a:alpha val="43137"/>
                      </a:srgbClr>
                    </a:outerShdw>
                  </a:effectLst>
                </a:rPr>
                <a:t>Other</a:t>
              </a:r>
              <a:endParaRPr lang="ru-RU" altLang="ru-RU" sz="1579" dirty="0">
                <a:solidFill>
                  <a:srgbClr val="9966FF"/>
                </a:solidFill>
                <a:effectLst>
                  <a:outerShdw blurRad="38100" dist="38100" dir="2700000" algn="tl">
                    <a:srgbClr val="000000">
                      <a:alpha val="43137"/>
                    </a:srgbClr>
                  </a:outerShdw>
                </a:effectLst>
              </a:endParaRPr>
            </a:p>
          </p:txBody>
        </p:sp>
        <p:sp>
          <p:nvSpPr>
            <p:cNvPr id="172042" name="Text Box 8"/>
            <p:cNvSpPr txBox="1">
              <a:spLocks noChangeArrowheads="1"/>
            </p:cNvSpPr>
            <p:nvPr/>
          </p:nvSpPr>
          <p:spPr bwMode="auto">
            <a:xfrm>
              <a:off x="4320" y="1248"/>
              <a:ext cx="1152" cy="198"/>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38100" cap="sq" algn="ctr">
                  <a:solidFill>
                    <a:schemeClr val="hlink"/>
                  </a:solidFill>
                  <a:miter lim="800000"/>
                  <a:headEnd/>
                  <a:tailEnd/>
                </a14:hiddenLine>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579" dirty="0">
                  <a:solidFill>
                    <a:srgbClr val="990033"/>
                  </a:solidFill>
                  <a:effectLst>
                    <a:outerShdw blurRad="38100" dist="38100" dir="2700000" algn="tl">
                      <a:srgbClr val="000000">
                        <a:alpha val="43137"/>
                      </a:srgbClr>
                    </a:outerShdw>
                  </a:effectLst>
                </a:rPr>
                <a:t>Cosmic Rays</a:t>
              </a:r>
              <a:endParaRPr lang="ru-RU" altLang="ru-RU" sz="1579" dirty="0">
                <a:solidFill>
                  <a:srgbClr val="990033"/>
                </a:solidFill>
                <a:effectLst>
                  <a:outerShdw blurRad="38100" dist="38100" dir="2700000" algn="tl">
                    <a:srgbClr val="000000">
                      <a:alpha val="43137"/>
                    </a:srgbClr>
                  </a:outerShdw>
                </a:effectLst>
              </a:endParaRPr>
            </a:p>
          </p:txBody>
        </p:sp>
        <p:sp>
          <p:nvSpPr>
            <p:cNvPr id="172043" name="Text Box 9"/>
            <p:cNvSpPr txBox="1">
              <a:spLocks noChangeArrowheads="1"/>
            </p:cNvSpPr>
            <p:nvPr/>
          </p:nvSpPr>
          <p:spPr bwMode="auto">
            <a:xfrm>
              <a:off x="4704" y="1680"/>
              <a:ext cx="768" cy="155"/>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38100" cap="sq" algn="ctr">
                  <a:solidFill>
                    <a:schemeClr val="hlink"/>
                  </a:solidFill>
                  <a:miter lim="800000"/>
                  <a:headEnd/>
                  <a:tailEnd/>
                </a14:hiddenLine>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lIns="15785" tIns="9471" rIns="15785" bIns="9471">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579" dirty="0">
                  <a:solidFill>
                    <a:srgbClr val="FFFF00"/>
                  </a:solidFill>
                  <a:effectLst>
                    <a:outerShdw blurRad="38100" dist="38100" dir="2700000" algn="tl">
                      <a:srgbClr val="000000">
                        <a:alpha val="43137"/>
                      </a:srgbClr>
                    </a:outerShdw>
                  </a:effectLst>
                </a:rPr>
                <a:t>Terrestrial</a:t>
              </a:r>
              <a:endParaRPr lang="ru-RU" altLang="ru-RU" sz="1579" dirty="0">
                <a:solidFill>
                  <a:srgbClr val="FFFF00"/>
                </a:solidFill>
                <a:effectLst>
                  <a:outerShdw blurRad="38100" dist="38100" dir="2700000" algn="tl">
                    <a:srgbClr val="000000">
                      <a:alpha val="43137"/>
                    </a:srgbClr>
                  </a:outerShdw>
                </a:effectLst>
              </a:endParaRPr>
            </a:p>
          </p:txBody>
        </p:sp>
        <p:sp>
          <p:nvSpPr>
            <p:cNvPr id="172044" name="Text Box 10"/>
            <p:cNvSpPr txBox="1">
              <a:spLocks noChangeArrowheads="1"/>
            </p:cNvSpPr>
            <p:nvPr/>
          </p:nvSpPr>
          <p:spPr bwMode="auto">
            <a:xfrm>
              <a:off x="4992" y="2112"/>
              <a:ext cx="480" cy="15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38100" cap="sq" algn="ctr">
                  <a:solidFill>
                    <a:schemeClr val="hlink"/>
                  </a:solidFill>
                  <a:miter lim="800000"/>
                  <a:headEnd/>
                  <a:tailEnd/>
                </a14:hiddenLine>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lIns="15785" tIns="9471" rIns="15785" bIns="9471">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579" dirty="0">
                  <a:solidFill>
                    <a:srgbClr val="00FFFF"/>
                  </a:solidFill>
                  <a:effectLst>
                    <a:outerShdw blurRad="38100" dist="38100" dir="2700000" algn="tl">
                      <a:srgbClr val="000000">
                        <a:alpha val="43137"/>
                      </a:srgbClr>
                    </a:outerShdw>
                  </a:effectLst>
                </a:rPr>
                <a:t>Food</a:t>
              </a:r>
              <a:endParaRPr lang="ru-RU" altLang="ru-RU" sz="1579" dirty="0">
                <a:solidFill>
                  <a:srgbClr val="00FFFF"/>
                </a:solidFill>
                <a:effectLst>
                  <a:outerShdw blurRad="38100" dist="38100" dir="2700000" algn="tl">
                    <a:srgbClr val="000000">
                      <a:alpha val="43137"/>
                    </a:srgbClr>
                  </a:outerShdw>
                </a:effectLst>
              </a:endParaRPr>
            </a:p>
          </p:txBody>
        </p:sp>
        <p:sp>
          <p:nvSpPr>
            <p:cNvPr id="172045" name="Text Box 11"/>
            <p:cNvSpPr txBox="1">
              <a:spLocks noChangeArrowheads="1"/>
            </p:cNvSpPr>
            <p:nvPr/>
          </p:nvSpPr>
          <p:spPr bwMode="auto">
            <a:xfrm>
              <a:off x="4992" y="2544"/>
              <a:ext cx="768" cy="298"/>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38100" cap="sq" algn="ctr">
                  <a:solidFill>
                    <a:schemeClr val="hlink"/>
                  </a:solidFill>
                  <a:miter lim="800000"/>
                  <a:headEnd/>
                  <a:tailEnd/>
                </a14:hiddenLine>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lIns="15785" tIns="9471" rIns="15785" bIns="9471">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579" dirty="0">
                  <a:solidFill>
                    <a:srgbClr val="006600"/>
                  </a:solidFill>
                  <a:effectLst>
                    <a:outerShdw blurRad="38100" dist="38100" dir="2700000" algn="tl">
                      <a:srgbClr val="000000">
                        <a:alpha val="43137"/>
                      </a:srgbClr>
                    </a:outerShdw>
                  </a:effectLst>
                </a:rPr>
                <a:t>Consumer products</a:t>
              </a:r>
              <a:endParaRPr lang="ru-RU" altLang="ru-RU" sz="1579" dirty="0">
                <a:solidFill>
                  <a:srgbClr val="006600"/>
                </a:solidFill>
                <a:effectLst>
                  <a:outerShdw blurRad="38100" dist="38100" dir="2700000" algn="tl">
                    <a:srgbClr val="000000">
                      <a:alpha val="43137"/>
                    </a:srgbClr>
                  </a:outerShdw>
                </a:effectLst>
              </a:endParaRPr>
            </a:p>
          </p:txBody>
        </p:sp>
        <p:sp>
          <p:nvSpPr>
            <p:cNvPr id="172046" name="Text Box 12"/>
            <p:cNvSpPr txBox="1">
              <a:spLocks noChangeArrowheads="1"/>
            </p:cNvSpPr>
            <p:nvPr/>
          </p:nvSpPr>
          <p:spPr bwMode="auto">
            <a:xfrm>
              <a:off x="4752" y="3024"/>
              <a:ext cx="624" cy="155"/>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38100" cap="sq" algn="ctr">
                  <a:solidFill>
                    <a:schemeClr val="hlink"/>
                  </a:solidFill>
                  <a:miter lim="800000"/>
                  <a:headEnd/>
                  <a:tailEnd/>
                </a14:hiddenLine>
              </a:ext>
              <a:ext uri="{AF507438-7753-43E0-B8FC-AC1667EBCBE1}">
                <a14:hiddenEffects xmlns="" xmlns:a14="http://schemas.microsoft.com/office/drawing/2010/main">
                  <a:effectLst>
                    <a:outerShdw dist="71842" dir="2700000" algn="ctr" rotWithShape="0">
                      <a:schemeClr val="bg2"/>
                    </a:outerShdw>
                  </a:effectLst>
                </a14:hiddenEffects>
              </a:ext>
            </a:extLst>
          </p:spPr>
          <p:txBody>
            <a:bodyPr lIns="15785" tIns="9471" rIns="15785" bIns="9471">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579" dirty="0">
                  <a:solidFill>
                    <a:srgbClr val="FF0000"/>
                  </a:solidFill>
                  <a:effectLst>
                    <a:outerShdw blurRad="38100" dist="38100" dir="2700000" algn="tl">
                      <a:srgbClr val="000000">
                        <a:alpha val="43137"/>
                      </a:srgbClr>
                    </a:outerShdw>
                  </a:effectLst>
                </a:rPr>
                <a:t>Medical</a:t>
              </a:r>
              <a:endParaRPr lang="ru-RU" altLang="ru-RU" sz="1579" dirty="0">
                <a:solidFill>
                  <a:srgbClr val="FF0000"/>
                </a:solidFill>
                <a:effectLst>
                  <a:outerShdw blurRad="38100" dist="38100" dir="2700000" algn="tl">
                    <a:srgbClr val="000000">
                      <a:alpha val="43137"/>
                    </a:srgbClr>
                  </a:outerShdw>
                </a:effectLst>
              </a:endParaRPr>
            </a:p>
          </p:txBody>
        </p:sp>
      </p:grpSp>
      <p:sp>
        <p:nvSpPr>
          <p:cNvPr id="172037" name="Rectangle 13"/>
          <p:cNvSpPr>
            <a:spLocks noChangeArrowheads="1"/>
          </p:cNvSpPr>
          <p:nvPr/>
        </p:nvSpPr>
        <p:spPr bwMode="auto">
          <a:xfrm>
            <a:off x="612208" y="3395920"/>
            <a:ext cx="3666441" cy="16548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defTabSz="801929">
              <a:buClr>
                <a:srgbClr val="0000FF"/>
              </a:buClr>
              <a:buNone/>
            </a:pPr>
            <a:r>
              <a:rPr lang="en-US" altLang="ru-RU" sz="1579" dirty="0">
                <a:solidFill>
                  <a:prstClr val="black">
                    <a:lumMod val="65000"/>
                    <a:lumOff val="35000"/>
                  </a:prstClr>
                </a:solidFill>
                <a:latin typeface="Calibri"/>
              </a:rPr>
              <a:t>Man-made sources like Consumer products </a:t>
            </a:r>
          </a:p>
          <a:p>
            <a:pPr defTabSz="801929">
              <a:buClr>
                <a:srgbClr val="0000FF"/>
              </a:buClr>
              <a:buNone/>
            </a:pPr>
            <a:r>
              <a:rPr lang="en-US" altLang="ru-RU" sz="1579" dirty="0">
                <a:solidFill>
                  <a:prstClr val="black">
                    <a:lumMod val="65000"/>
                    <a:lumOff val="35000"/>
                  </a:prstClr>
                </a:solidFill>
                <a:latin typeface="Calibri"/>
              </a:rPr>
              <a:t>(TV, tobacco, smoke detectors, nuclear plants etc.) and Medical sources  contribute to annual dose as much as 18%.</a:t>
            </a:r>
          </a:p>
        </p:txBody>
      </p:sp>
      <p:sp>
        <p:nvSpPr>
          <p:cNvPr id="15" name="Прямоугольник 14"/>
          <p:cNvSpPr/>
          <p:nvPr/>
        </p:nvSpPr>
        <p:spPr>
          <a:xfrm>
            <a:off x="555735" y="7138411"/>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16" name="TextBox 15"/>
          <p:cNvSpPr txBox="1"/>
          <p:nvPr/>
        </p:nvSpPr>
        <p:spPr>
          <a:xfrm>
            <a:off x="9143814" y="6428762"/>
            <a:ext cx="1107217" cy="335348"/>
          </a:xfrm>
          <a:prstGeom prst="rect">
            <a:avLst/>
          </a:prstGeom>
          <a:noFill/>
        </p:spPr>
        <p:txBody>
          <a:bodyPr wrap="square" rtlCol="0">
            <a:spAutoFit/>
          </a:bodyPr>
          <a:lstStyle/>
          <a:p>
            <a:pPr algn="r" defTabSz="801929"/>
            <a:r>
              <a:rPr lang="ru-RU" sz="1579" dirty="0">
                <a:solidFill>
                  <a:prstClr val="white"/>
                </a:solidFill>
                <a:latin typeface="Geometria" pitchFamily="34" charset="-52"/>
                <a:ea typeface="Geometria" pitchFamily="34" charset="-52"/>
              </a:rPr>
              <a:t>2016</a:t>
            </a:r>
          </a:p>
        </p:txBody>
      </p:sp>
      <p:sp>
        <p:nvSpPr>
          <p:cNvPr id="17" name="Прямоугольник 16"/>
          <p:cNvSpPr/>
          <p:nvPr/>
        </p:nvSpPr>
        <p:spPr>
          <a:xfrm>
            <a:off x="555735" y="209601"/>
            <a:ext cx="4925516" cy="335348"/>
          </a:xfrm>
          <a:prstGeom prst="rect">
            <a:avLst/>
          </a:prstGeom>
        </p:spPr>
        <p:txBody>
          <a:bodyPr wrap="square">
            <a:spAutoFit/>
          </a:bodyPr>
          <a:lstStyle/>
          <a:p>
            <a:pPr defTabSz="801929"/>
            <a:r>
              <a:rPr lang="en-US" sz="1579" dirty="0">
                <a:solidFill>
                  <a:prstClr val="white"/>
                </a:solidFill>
                <a:latin typeface="Geometria-Bold" panose="020B0703020204020204" pitchFamily="34" charset="-52"/>
              </a:rPr>
              <a:t>X-RAY SECURITY SCREENING SYSTEMS</a:t>
            </a:r>
          </a:p>
        </p:txBody>
      </p:sp>
      <p:graphicFrame>
        <p:nvGraphicFramePr>
          <p:cNvPr id="18" name="Объект 17"/>
          <p:cNvGraphicFramePr>
            <a:graphicFrameLocks noChangeAspect="1"/>
          </p:cNvGraphicFramePr>
          <p:nvPr>
            <p:extLst/>
          </p:nvPr>
        </p:nvGraphicFramePr>
        <p:xfrm>
          <a:off x="8259747" y="805252"/>
          <a:ext cx="1894429" cy="536755"/>
        </p:xfrm>
        <a:graphic>
          <a:graphicData uri="http://schemas.openxmlformats.org/presentationml/2006/ole">
            <p:oleObj spid="_x0000_s3079" name="CorelDRAW" r:id="rId4" imgW="2569320" imgH="729000" progId="">
              <p:embed/>
            </p:oleObj>
          </a:graphicData>
        </a:graphic>
      </p:graphicFrame>
      <p:sp>
        <p:nvSpPr>
          <p:cNvPr id="19" name="TextBox 18"/>
          <p:cNvSpPr txBox="1"/>
          <p:nvPr/>
        </p:nvSpPr>
        <p:spPr>
          <a:xfrm>
            <a:off x="520124" y="1518501"/>
            <a:ext cx="5509152" cy="456728"/>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lnSpc>
                <a:spcPct val="90000"/>
              </a:lnSpc>
              <a:defRPr/>
            </a:pPr>
            <a:r>
              <a:rPr lang="en-US" altLang="ru-RU" sz="2631" dirty="0">
                <a:solidFill>
                  <a:srgbClr val="1A458A"/>
                </a:solidFill>
                <a:latin typeface="Calibri"/>
                <a:ea typeface="Geometria" pitchFamily="34" charset="-52"/>
              </a:rPr>
              <a:t>BACKGROUND RADIATION</a:t>
            </a:r>
            <a:endParaRPr lang="ru-RU" sz="2631" dirty="0">
              <a:solidFill>
                <a:srgbClr val="1A458A"/>
              </a:solidFill>
              <a:latin typeface="Calibri"/>
              <a:ea typeface="Geometria" pitchFamily="34" charset="-52"/>
            </a:endParaRPr>
          </a:p>
        </p:txBody>
      </p:sp>
      <p:sp>
        <p:nvSpPr>
          <p:cNvPr id="20" name="Rectangle 13"/>
          <p:cNvSpPr>
            <a:spLocks noChangeArrowheads="1"/>
          </p:cNvSpPr>
          <p:nvPr/>
        </p:nvSpPr>
        <p:spPr bwMode="auto">
          <a:xfrm>
            <a:off x="531187" y="2220709"/>
            <a:ext cx="4000923" cy="445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defTabSz="801929">
              <a:buClr>
                <a:srgbClr val="0000FF"/>
              </a:buClr>
              <a:buNone/>
            </a:pPr>
            <a:r>
              <a:rPr lang="en-US" altLang="ru-RU" sz="1579" dirty="0">
                <a:solidFill>
                  <a:srgbClr val="1A458A"/>
                </a:solidFill>
                <a:latin typeface="Calibri"/>
              </a:rPr>
              <a:t>EVERYONE IS EXPOSED TO IONIZING RADIATION FOUND NORMALLY IN NATURE</a:t>
            </a:r>
          </a:p>
        </p:txBody>
      </p:sp>
    </p:spTree>
    <p:extLst>
      <p:ext uri="{BB962C8B-B14F-4D97-AF65-F5344CB8AC3E}">
        <p14:creationId xmlns="" xmlns:p14="http://schemas.microsoft.com/office/powerpoint/2010/main" val="2213724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8" name="Прямоугольник 7"/>
          <p:cNvSpPr/>
          <p:nvPr/>
        </p:nvSpPr>
        <p:spPr>
          <a:xfrm>
            <a:off x="0" y="772765"/>
            <a:ext cx="10691813" cy="6149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24</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8" name="Прямоугольник 17"/>
          <p:cNvSpPr/>
          <p:nvPr/>
        </p:nvSpPr>
        <p:spPr>
          <a:xfrm>
            <a:off x="738187" y="223327"/>
            <a:ext cx="7524751" cy="461665"/>
          </a:xfrm>
          <a:prstGeom prst="rect">
            <a:avLst/>
          </a:prstGeom>
        </p:spPr>
        <p:txBody>
          <a:bodyPr wrap="square">
            <a:spAutoFit/>
          </a:bodyPr>
          <a:lstStyle/>
          <a:p>
            <a:r>
              <a:rPr lang="en-US" sz="2400" b="1" dirty="0">
                <a:solidFill>
                  <a:schemeClr val="bg1"/>
                </a:solidFill>
              </a:rPr>
              <a:t>RADIATION SAFETY</a:t>
            </a:r>
          </a:p>
        </p:txBody>
      </p:sp>
      <p:sp>
        <p:nvSpPr>
          <p:cNvPr id="4" name="TextBox 3"/>
          <p:cNvSpPr txBox="1"/>
          <p:nvPr/>
        </p:nvSpPr>
        <p:spPr>
          <a:xfrm>
            <a:off x="738187" y="908050"/>
            <a:ext cx="8882063" cy="584775"/>
          </a:xfrm>
          <a:prstGeom prst="rect">
            <a:avLst/>
          </a:prstGeom>
          <a:noFill/>
        </p:spPr>
        <p:txBody>
          <a:bodyPr wrap="square" rtlCol="0">
            <a:spAutoFit/>
          </a:bodyPr>
          <a:lstStyle/>
          <a:p>
            <a:r>
              <a:rPr lang="en-US" b="1" dirty="0"/>
              <a:t>The average annual radiation dose per person per year is approximately </a:t>
            </a:r>
            <a:r>
              <a:rPr lang="en-US" sz="3200" b="1" dirty="0">
                <a:solidFill>
                  <a:srgbClr val="00B050"/>
                </a:solidFill>
              </a:rPr>
              <a:t>2400 </a:t>
            </a:r>
            <a:r>
              <a:rPr lang="ru-RU" sz="3200" b="1" dirty="0">
                <a:solidFill>
                  <a:srgbClr val="00B050"/>
                </a:solidFill>
              </a:rPr>
              <a:t>μ</a:t>
            </a:r>
            <a:r>
              <a:rPr lang="en-US" sz="3200" b="1" dirty="0" err="1">
                <a:solidFill>
                  <a:srgbClr val="00B050"/>
                </a:solidFill>
              </a:rPr>
              <a:t>Sv</a:t>
            </a:r>
            <a:endParaRPr lang="ru-RU" sz="3200" dirty="0">
              <a:solidFill>
                <a:srgbClr val="00B050"/>
              </a:solidFill>
            </a:endParaRPr>
          </a:p>
        </p:txBody>
      </p:sp>
      <p:graphicFrame>
        <p:nvGraphicFramePr>
          <p:cNvPr id="3" name="Таблица 2"/>
          <p:cNvGraphicFramePr>
            <a:graphicFrameLocks noGrp="1"/>
          </p:cNvGraphicFramePr>
          <p:nvPr>
            <p:extLst>
              <p:ext uri="{D42A27DB-BD31-4B8C-83A1-F6EECF244321}">
                <p14:modId xmlns="" xmlns:p14="http://schemas.microsoft.com/office/powerpoint/2010/main" val="3519495261"/>
              </p:ext>
            </p:extLst>
          </p:nvPr>
        </p:nvGraphicFramePr>
        <p:xfrm>
          <a:off x="846139" y="1584325"/>
          <a:ext cx="8478836" cy="4787899"/>
        </p:xfrm>
        <a:graphic>
          <a:graphicData uri="http://schemas.openxmlformats.org/drawingml/2006/table">
            <a:tbl>
              <a:tblPr firstRow="1" firstCol="1" bandRow="1">
                <a:tableStyleId>{5C22544A-7EE6-4342-B048-85BDC9FD1C3A}</a:tableStyleId>
              </a:tblPr>
              <a:tblGrid>
                <a:gridCol w="2079452">
                  <a:extLst>
                    <a:ext uri="{9D8B030D-6E8A-4147-A177-3AD203B41FA5}">
                      <a16:colId xmlns="" xmlns:a16="http://schemas.microsoft.com/office/drawing/2014/main" val="322140401"/>
                    </a:ext>
                  </a:extLst>
                </a:gridCol>
                <a:gridCol w="1954819">
                  <a:extLst>
                    <a:ext uri="{9D8B030D-6E8A-4147-A177-3AD203B41FA5}">
                      <a16:colId xmlns="" xmlns:a16="http://schemas.microsoft.com/office/drawing/2014/main" val="125812626"/>
                    </a:ext>
                  </a:extLst>
                </a:gridCol>
                <a:gridCol w="4444565">
                  <a:extLst>
                    <a:ext uri="{9D8B030D-6E8A-4147-A177-3AD203B41FA5}">
                      <a16:colId xmlns="" xmlns:a16="http://schemas.microsoft.com/office/drawing/2014/main" val="2997639283"/>
                    </a:ext>
                  </a:extLst>
                </a:gridCol>
              </a:tblGrid>
              <a:tr h="1163476">
                <a:tc>
                  <a:txBody>
                    <a:bodyPr/>
                    <a:lstStyle/>
                    <a:p>
                      <a:pPr>
                        <a:lnSpc>
                          <a:spcPct val="107000"/>
                        </a:lnSpc>
                        <a:spcAft>
                          <a:spcPts val="0"/>
                        </a:spcAft>
                      </a:pP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7000"/>
                        </a:lnSpc>
                        <a:spcAft>
                          <a:spcPts val="0"/>
                        </a:spcAft>
                      </a:pPr>
                      <a:r>
                        <a:rPr lang="en-US" sz="3200" b="0" dirty="0">
                          <a:solidFill>
                            <a:srgbClr val="005A9F"/>
                          </a:solidFill>
                          <a:effectLst/>
                        </a:rPr>
                        <a:t>2</a:t>
                      </a:r>
                      <a:r>
                        <a:rPr lang="ru-RU" sz="3200" b="0" dirty="0">
                          <a:solidFill>
                            <a:srgbClr val="005A9F"/>
                          </a:solidFill>
                          <a:effectLst/>
                        </a:rPr>
                        <a:t>50μSv</a:t>
                      </a:r>
                      <a:endParaRPr lang="ru-RU" sz="3200" b="0"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7000"/>
                        </a:lnSpc>
                        <a:spcAft>
                          <a:spcPts val="0"/>
                        </a:spcAft>
                      </a:pPr>
                      <a:r>
                        <a:rPr lang="en-US" sz="2800" b="0" dirty="0">
                          <a:solidFill>
                            <a:schemeClr val="tx1"/>
                          </a:solidFill>
                          <a:effectLst/>
                        </a:rPr>
                        <a:t>Travel and power stations</a:t>
                      </a:r>
                      <a:endParaRPr lang="ru-RU"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2912294385"/>
                  </a:ext>
                </a:extLst>
              </a:tr>
              <a:tr h="1131046">
                <a:tc>
                  <a:txBody>
                    <a:bodyPr/>
                    <a:lstStyle/>
                    <a:p>
                      <a:pPr>
                        <a:lnSpc>
                          <a:spcPct val="107000"/>
                        </a:lnSpc>
                        <a:spcAft>
                          <a:spcPts val="0"/>
                        </a:spcAft>
                      </a:pP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lnSpc>
                          <a:spcPct val="107000"/>
                        </a:lnSpc>
                        <a:spcAft>
                          <a:spcPts val="0"/>
                        </a:spcAft>
                      </a:pPr>
                      <a:r>
                        <a:rPr lang="ru-RU" sz="3200" b="0" dirty="0">
                          <a:solidFill>
                            <a:srgbClr val="005A9F"/>
                          </a:solidFill>
                          <a:effectLst/>
                        </a:rPr>
                        <a:t>300μSv</a:t>
                      </a:r>
                      <a:endParaRPr lang="ru-RU" sz="3200" b="0"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lnSpc>
                          <a:spcPct val="107000"/>
                        </a:lnSpc>
                        <a:spcAft>
                          <a:spcPts val="0"/>
                        </a:spcAft>
                      </a:pPr>
                      <a:r>
                        <a:rPr lang="en-US" sz="2800" b="0" dirty="0">
                          <a:effectLst/>
                        </a:rPr>
                        <a:t>Cosmic rays</a:t>
                      </a:r>
                      <a:endParaRPr lang="ru-RU"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 xmlns:a16="http://schemas.microsoft.com/office/drawing/2014/main" val="661514824"/>
                  </a:ext>
                </a:extLst>
              </a:tr>
              <a:tr h="1264825">
                <a:tc>
                  <a:txBody>
                    <a:bodyPr/>
                    <a:lstStyle/>
                    <a:p>
                      <a:pPr>
                        <a:lnSpc>
                          <a:spcPct val="107000"/>
                        </a:lnSpc>
                        <a:spcAft>
                          <a:spcPts val="0"/>
                        </a:spcAft>
                      </a:pP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7000"/>
                        </a:lnSpc>
                        <a:spcAft>
                          <a:spcPts val="0"/>
                        </a:spcAft>
                      </a:pPr>
                      <a:r>
                        <a:rPr lang="ru-RU" sz="3200" b="0" dirty="0">
                          <a:solidFill>
                            <a:srgbClr val="005A9F"/>
                          </a:solidFill>
                          <a:effectLst/>
                        </a:rPr>
                        <a:t>400μSv</a:t>
                      </a:r>
                      <a:endParaRPr lang="ru-RU" sz="3200" b="0"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07000"/>
                        </a:lnSpc>
                        <a:spcAft>
                          <a:spcPts val="0"/>
                        </a:spcAft>
                      </a:pPr>
                      <a:r>
                        <a:rPr lang="en-US" sz="2800" b="0" dirty="0">
                          <a:effectLst/>
                        </a:rPr>
                        <a:t>Food and drink</a:t>
                      </a:r>
                      <a:endParaRPr lang="ru-RU" sz="2800" b="0" dirty="0">
                        <a:effectLs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3235381634"/>
                  </a:ext>
                </a:extLst>
              </a:tr>
              <a:tr h="1228552">
                <a:tc>
                  <a:txBody>
                    <a:bodyPr/>
                    <a:lstStyle/>
                    <a:p>
                      <a:pPr>
                        <a:lnSpc>
                          <a:spcPct val="107000"/>
                        </a:lnSpc>
                        <a:spcAft>
                          <a:spcPts val="0"/>
                        </a:spcAft>
                      </a:pP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lnSpc>
                          <a:spcPct val="107000"/>
                        </a:lnSpc>
                        <a:spcAft>
                          <a:spcPts val="0"/>
                        </a:spcAft>
                      </a:pPr>
                      <a:r>
                        <a:rPr lang="ru-RU" sz="3200" b="0" dirty="0">
                          <a:solidFill>
                            <a:srgbClr val="005A9F"/>
                          </a:solidFill>
                          <a:effectLst/>
                        </a:rPr>
                        <a:t>800μSv</a:t>
                      </a:r>
                      <a:endParaRPr lang="ru-RU" sz="3200" b="0"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lnSpc>
                          <a:spcPct val="107000"/>
                        </a:lnSpc>
                        <a:spcAft>
                          <a:spcPts val="0"/>
                        </a:spcAft>
                      </a:pPr>
                      <a:r>
                        <a:rPr lang="en-US" sz="2800" b="0" dirty="0">
                          <a:effectLst/>
                        </a:rPr>
                        <a:t>Terrestrial radiation</a:t>
                      </a:r>
                      <a:endParaRPr lang="ru-RU"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 xmlns:a16="http://schemas.microsoft.com/office/drawing/2014/main" val="2828972800"/>
                  </a:ext>
                </a:extLst>
              </a:tr>
            </a:tbl>
          </a:graphicData>
        </a:graphic>
      </p:graphicFrame>
      <p:pic>
        <p:nvPicPr>
          <p:cNvPr id="14" name="Рисунок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75062" y="4065816"/>
            <a:ext cx="829556" cy="829556"/>
          </a:xfrm>
          <a:prstGeom prst="rect">
            <a:avLst/>
          </a:prstGeom>
        </p:spPr>
      </p:pic>
      <p:pic>
        <p:nvPicPr>
          <p:cNvPr id="17" name="Рисунок 1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120527" y="1714162"/>
            <a:ext cx="1138625" cy="1138625"/>
          </a:xfrm>
          <a:prstGeom prst="rect">
            <a:avLst/>
          </a:prstGeom>
        </p:spPr>
      </p:pic>
      <p:pic>
        <p:nvPicPr>
          <p:cNvPr id="23" name="Рисунок 2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321400" y="5406157"/>
            <a:ext cx="736881" cy="735639"/>
          </a:xfrm>
          <a:prstGeom prst="rect">
            <a:avLst/>
          </a:prstGeom>
        </p:spPr>
      </p:pic>
      <p:pic>
        <p:nvPicPr>
          <p:cNvPr id="24" name="Рисунок 2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206531" y="2787087"/>
            <a:ext cx="1052900" cy="1052900"/>
          </a:xfrm>
          <a:prstGeom prst="rect">
            <a:avLst/>
          </a:prstGeom>
        </p:spPr>
      </p:pic>
    </p:spTree>
    <p:extLst>
      <p:ext uri="{BB962C8B-B14F-4D97-AF65-F5344CB8AC3E}">
        <p14:creationId xmlns="" xmlns:p14="http://schemas.microsoft.com/office/powerpoint/2010/main" val="2923099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8" name="Прямоугольник 7"/>
          <p:cNvSpPr/>
          <p:nvPr/>
        </p:nvSpPr>
        <p:spPr>
          <a:xfrm>
            <a:off x="0" y="772765"/>
            <a:ext cx="10691813" cy="6149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25</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8" name="Прямоугольник 17"/>
          <p:cNvSpPr/>
          <p:nvPr/>
        </p:nvSpPr>
        <p:spPr>
          <a:xfrm>
            <a:off x="738187" y="223327"/>
            <a:ext cx="7524751" cy="461665"/>
          </a:xfrm>
          <a:prstGeom prst="rect">
            <a:avLst/>
          </a:prstGeom>
        </p:spPr>
        <p:txBody>
          <a:bodyPr wrap="square">
            <a:spAutoFit/>
          </a:bodyPr>
          <a:lstStyle/>
          <a:p>
            <a:r>
              <a:rPr lang="en-US" sz="2400" b="1" dirty="0">
                <a:solidFill>
                  <a:schemeClr val="bg1"/>
                </a:solidFill>
              </a:rPr>
              <a:t>RADIATION SAFETY</a:t>
            </a:r>
          </a:p>
        </p:txBody>
      </p:sp>
      <p:sp>
        <p:nvSpPr>
          <p:cNvPr id="4" name="TextBox 3"/>
          <p:cNvSpPr txBox="1"/>
          <p:nvPr/>
        </p:nvSpPr>
        <p:spPr>
          <a:xfrm>
            <a:off x="738188" y="1079500"/>
            <a:ext cx="4606926" cy="369332"/>
          </a:xfrm>
          <a:prstGeom prst="rect">
            <a:avLst/>
          </a:prstGeom>
          <a:noFill/>
        </p:spPr>
        <p:txBody>
          <a:bodyPr wrap="square" rtlCol="0">
            <a:spAutoFit/>
          </a:bodyPr>
          <a:lstStyle/>
          <a:p>
            <a:r>
              <a:rPr lang="en-US" b="1" dirty="0">
                <a:solidFill>
                  <a:srgbClr val="FF0000"/>
                </a:solidFill>
              </a:rPr>
              <a:t>Medical radiation sources and doses</a:t>
            </a:r>
            <a:endParaRPr lang="ru-RU" sz="3200" dirty="0">
              <a:solidFill>
                <a:srgbClr val="FF0000"/>
              </a:solidFill>
            </a:endParaRPr>
          </a:p>
        </p:txBody>
      </p:sp>
      <p:graphicFrame>
        <p:nvGraphicFramePr>
          <p:cNvPr id="3" name="Таблица 2"/>
          <p:cNvGraphicFramePr>
            <a:graphicFrameLocks noGrp="1"/>
          </p:cNvGraphicFramePr>
          <p:nvPr>
            <p:extLst>
              <p:ext uri="{D42A27DB-BD31-4B8C-83A1-F6EECF244321}">
                <p14:modId xmlns="" xmlns:p14="http://schemas.microsoft.com/office/powerpoint/2010/main" val="3196829872"/>
              </p:ext>
            </p:extLst>
          </p:nvPr>
        </p:nvGraphicFramePr>
        <p:xfrm>
          <a:off x="846139" y="1582182"/>
          <a:ext cx="4498974" cy="4790041"/>
        </p:xfrm>
        <a:graphic>
          <a:graphicData uri="http://schemas.openxmlformats.org/drawingml/2006/table">
            <a:tbl>
              <a:tblPr firstRow="1" firstCol="1" bandRow="1">
                <a:tableStyleId>{5C22544A-7EE6-4342-B048-85BDC9FD1C3A}</a:tableStyleId>
              </a:tblPr>
              <a:tblGrid>
                <a:gridCol w="1997105">
                  <a:extLst>
                    <a:ext uri="{9D8B030D-6E8A-4147-A177-3AD203B41FA5}">
                      <a16:colId xmlns="" xmlns:a16="http://schemas.microsoft.com/office/drawing/2014/main" val="322140401"/>
                    </a:ext>
                  </a:extLst>
                </a:gridCol>
                <a:gridCol w="2501869">
                  <a:extLst>
                    <a:ext uri="{9D8B030D-6E8A-4147-A177-3AD203B41FA5}">
                      <a16:colId xmlns="" xmlns:a16="http://schemas.microsoft.com/office/drawing/2014/main" val="125812626"/>
                    </a:ext>
                  </a:extLst>
                </a:gridCol>
              </a:tblGrid>
              <a:tr h="611357">
                <a:tc>
                  <a:txBody>
                    <a:bodyPr/>
                    <a:lstStyle/>
                    <a:p>
                      <a:pPr>
                        <a:lnSpc>
                          <a:spcPct val="107000"/>
                        </a:lnSpc>
                        <a:spcAft>
                          <a:spcPts val="0"/>
                        </a:spcAft>
                      </a:pPr>
                      <a:r>
                        <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Scans</a:t>
                      </a:r>
                      <a:endParaRPr lang="ru-RU"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a:lnSpc>
                          <a:spcPct val="107000"/>
                        </a:lnSpc>
                        <a:spcAft>
                          <a:spcPts val="0"/>
                        </a:spcAft>
                      </a:pPr>
                      <a:r>
                        <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Dose</a:t>
                      </a:r>
                      <a:endParaRPr lang="ru-RU"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 xmlns:a16="http://schemas.microsoft.com/office/drawing/2014/main" val="243231440"/>
                  </a:ext>
                </a:extLst>
              </a:tr>
              <a:tr h="611357">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Bone</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07000"/>
                        </a:lnSpc>
                        <a:spcAft>
                          <a:spcPts val="0"/>
                        </a:spcAft>
                      </a:pPr>
                      <a:r>
                        <a:rPr lang="en-US" sz="2400" b="0" dirty="0">
                          <a:solidFill>
                            <a:srgbClr val="005A9F"/>
                          </a:solidFill>
                          <a:effectLst/>
                          <a:latin typeface="+mn-lt"/>
                          <a:ea typeface="+mn-ea"/>
                          <a:cs typeface="+mn-cs"/>
                        </a:rPr>
                        <a:t>4600</a:t>
                      </a:r>
                      <a:r>
                        <a:rPr lang="ru-RU" sz="2400" b="1" kern="1200" dirty="0" err="1">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2912294385"/>
                  </a:ext>
                </a:extLst>
              </a:tr>
              <a:tr h="566894">
                <a:tc>
                  <a:txBody>
                    <a:bodyPr/>
                    <a:lstStyle/>
                    <a:p>
                      <a:pPr>
                        <a:lnSpc>
                          <a:spcPct val="107000"/>
                        </a:lnSpc>
                        <a:spcAft>
                          <a:spcPts val="0"/>
                        </a:spcAft>
                      </a:pPr>
                      <a:r>
                        <a:rPr lang="en-US" sz="24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Thyriod</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a:lnSpc>
                          <a:spcPct val="107000"/>
                        </a:lnSpc>
                        <a:spcAft>
                          <a:spcPts val="0"/>
                        </a:spcAft>
                      </a:pPr>
                      <a:r>
                        <a:rPr lang="en-US" sz="2400" b="0" dirty="0">
                          <a:solidFill>
                            <a:srgbClr val="005A9F"/>
                          </a:solidFill>
                          <a:effectLst/>
                          <a:latin typeface="+mn-lt"/>
                          <a:ea typeface="+mn-ea"/>
                          <a:cs typeface="+mn-cs"/>
                        </a:rPr>
                        <a:t>2600</a:t>
                      </a:r>
                      <a:r>
                        <a:rPr lang="ru-RU" sz="2400" b="1" kern="1200" dirty="0" err="1">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 xmlns:a16="http://schemas.microsoft.com/office/drawing/2014/main" val="661514824"/>
                  </a:ext>
                </a:extLst>
              </a:tr>
              <a:tr h="520209">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Lung</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07000"/>
                        </a:lnSpc>
                        <a:spcAft>
                          <a:spcPts val="0"/>
                        </a:spcAft>
                      </a:pPr>
                      <a:r>
                        <a:rPr lang="en-US" sz="2400" b="0" dirty="0">
                          <a:solidFill>
                            <a:srgbClr val="005A9F"/>
                          </a:solidFill>
                          <a:effectLst/>
                          <a:latin typeface="+mn-lt"/>
                          <a:ea typeface="+mn-ea"/>
                          <a:cs typeface="+mn-cs"/>
                        </a:rPr>
                        <a:t>2600</a:t>
                      </a:r>
                      <a:r>
                        <a:rPr lang="ru-RU" sz="2400" b="1" kern="1200" dirty="0" err="1">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3235381634"/>
                  </a:ext>
                </a:extLst>
              </a:tr>
              <a:tr h="560225">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Liver</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a:lnSpc>
                          <a:spcPct val="107000"/>
                        </a:lnSpc>
                        <a:spcAft>
                          <a:spcPts val="0"/>
                        </a:spcAft>
                      </a:pPr>
                      <a:r>
                        <a:rPr lang="en-US" sz="2400" b="0" dirty="0">
                          <a:solidFill>
                            <a:srgbClr val="005A9F"/>
                          </a:solidFill>
                          <a:effectLst/>
                          <a:latin typeface="+mn-lt"/>
                          <a:ea typeface="+mn-ea"/>
                          <a:cs typeface="+mn-cs"/>
                        </a:rPr>
                        <a:t>1700</a:t>
                      </a:r>
                      <a:r>
                        <a:rPr lang="ru-RU" sz="2400" b="1" kern="1200" dirty="0" err="1">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 xmlns:a16="http://schemas.microsoft.com/office/drawing/2014/main" val="2828972800"/>
                  </a:ext>
                </a:extLst>
              </a:tr>
              <a:tr h="649607">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Kidney</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07000"/>
                        </a:lnSpc>
                        <a:spcAft>
                          <a:spcPts val="0"/>
                        </a:spcAft>
                      </a:pPr>
                      <a:r>
                        <a:rPr lang="en-US" sz="2400" b="0" kern="1200" dirty="0">
                          <a:solidFill>
                            <a:srgbClr val="005A9F"/>
                          </a:solidFill>
                          <a:effectLst/>
                          <a:latin typeface="+mn-lt"/>
                          <a:ea typeface="+mn-ea"/>
                          <a:cs typeface="+mn-cs"/>
                        </a:rPr>
                        <a:t>1400</a:t>
                      </a:r>
                      <a:r>
                        <a:rPr lang="ru-RU" sz="2400" b="1" kern="1200" dirty="0" err="1">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1332641682"/>
                  </a:ext>
                </a:extLst>
              </a:tr>
              <a:tr h="635196">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Soft tumors</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a:lnSpc>
                          <a:spcPct val="107000"/>
                        </a:lnSpc>
                        <a:spcAft>
                          <a:spcPts val="0"/>
                        </a:spcAft>
                      </a:pPr>
                      <a:r>
                        <a:rPr lang="en-US" sz="2400" b="0" dirty="0">
                          <a:solidFill>
                            <a:srgbClr val="005A9F"/>
                          </a:solidFill>
                          <a:effectLst/>
                          <a:latin typeface="+mn-lt"/>
                          <a:ea typeface="+mn-ea"/>
                          <a:cs typeface="+mn-cs"/>
                        </a:rPr>
                        <a:t>40000</a:t>
                      </a:r>
                      <a:r>
                        <a:rPr lang="ru-RU" sz="2400" b="1" kern="1200" dirty="0" err="1">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 xmlns:a16="http://schemas.microsoft.com/office/drawing/2014/main" val="3708374955"/>
                  </a:ext>
                </a:extLst>
              </a:tr>
              <a:tr h="635196">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X-rays</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l">
                        <a:lnSpc>
                          <a:spcPct val="107000"/>
                        </a:lnSpc>
                        <a:spcAft>
                          <a:spcPts val="0"/>
                        </a:spcAft>
                      </a:pPr>
                      <a:endParaRPr lang="ru-RU" sz="2400" b="0"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 xmlns:a16="http://schemas.microsoft.com/office/drawing/2014/main" val="3444528315"/>
                  </a:ext>
                </a:extLst>
              </a:tr>
            </a:tbl>
          </a:graphicData>
        </a:graphic>
      </p:graphicFrame>
      <p:graphicFrame>
        <p:nvGraphicFramePr>
          <p:cNvPr id="11" name="Таблица 10"/>
          <p:cNvGraphicFramePr>
            <a:graphicFrameLocks noGrp="1"/>
          </p:cNvGraphicFramePr>
          <p:nvPr>
            <p:extLst>
              <p:ext uri="{D42A27DB-BD31-4B8C-83A1-F6EECF244321}">
                <p14:modId xmlns="" xmlns:p14="http://schemas.microsoft.com/office/powerpoint/2010/main" val="975510288"/>
              </p:ext>
            </p:extLst>
          </p:nvPr>
        </p:nvGraphicFramePr>
        <p:xfrm>
          <a:off x="5578856" y="1581828"/>
          <a:ext cx="4627183" cy="4795143"/>
        </p:xfrm>
        <a:graphic>
          <a:graphicData uri="http://schemas.openxmlformats.org/drawingml/2006/table">
            <a:tbl>
              <a:tblPr firstRow="1" firstCol="1" bandRow="1">
                <a:tableStyleId>{5C22544A-7EE6-4342-B048-85BDC9FD1C3A}</a:tableStyleId>
              </a:tblPr>
              <a:tblGrid>
                <a:gridCol w="2680889">
                  <a:extLst>
                    <a:ext uri="{9D8B030D-6E8A-4147-A177-3AD203B41FA5}">
                      <a16:colId xmlns="" xmlns:a16="http://schemas.microsoft.com/office/drawing/2014/main" val="322140401"/>
                    </a:ext>
                  </a:extLst>
                </a:gridCol>
                <a:gridCol w="1946294">
                  <a:extLst>
                    <a:ext uri="{9D8B030D-6E8A-4147-A177-3AD203B41FA5}">
                      <a16:colId xmlns="" xmlns:a16="http://schemas.microsoft.com/office/drawing/2014/main" val="3533625577"/>
                    </a:ext>
                  </a:extLst>
                </a:gridCol>
              </a:tblGrid>
              <a:tr h="497799">
                <a:tc gridSpan="2">
                  <a:txBody>
                    <a:bodyPr/>
                    <a:lstStyle/>
                    <a:p>
                      <a:pPr>
                        <a:lnSpc>
                          <a:spcPct val="107000"/>
                        </a:lnSpc>
                        <a:spcAft>
                          <a:spcPts val="0"/>
                        </a:spcAft>
                      </a:pPr>
                      <a:r>
                        <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X-rays</a:t>
                      </a:r>
                      <a:r>
                        <a:rPr lang="en-US" sz="2800" b="1"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(conventional)</a:t>
                      </a:r>
                      <a:endParaRPr lang="ru-RU"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ru-RU"/>
                    </a:p>
                  </a:txBody>
                  <a:tcPr/>
                </a:tc>
                <a:extLst>
                  <a:ext uri="{0D108BD9-81ED-4DB2-BD59-A6C34878D82A}">
                    <a16:rowId xmlns="" xmlns:a16="http://schemas.microsoft.com/office/drawing/2014/main" val="243231440"/>
                  </a:ext>
                </a:extLst>
              </a:tr>
              <a:tr h="432516">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Chest</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07000"/>
                        </a:lnSpc>
                        <a:spcAft>
                          <a:spcPts val="0"/>
                        </a:spcAft>
                      </a:pPr>
                      <a:r>
                        <a:rPr lang="ru-RU" sz="2400" b="0" dirty="0">
                          <a:solidFill>
                            <a:srgbClr val="005A9F"/>
                          </a:solidFill>
                          <a:effectLst/>
                          <a:latin typeface="+mn-lt"/>
                          <a:ea typeface="+mn-ea"/>
                          <a:cs typeface="+mn-cs"/>
                        </a:rPr>
                        <a:t>20</a:t>
                      </a:r>
                      <a:r>
                        <a:rPr lang="ru-RU" sz="2400" b="1" kern="1200" dirty="0">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2912294385"/>
                  </a:ext>
                </a:extLst>
              </a:tr>
              <a:tr h="401060">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Leg or foot</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a:lnSpc>
                          <a:spcPct val="107000"/>
                        </a:lnSpc>
                        <a:spcAft>
                          <a:spcPts val="0"/>
                        </a:spcAft>
                      </a:pPr>
                      <a:r>
                        <a:rPr lang="ru-RU" sz="2400" b="0" dirty="0">
                          <a:solidFill>
                            <a:srgbClr val="005A9F"/>
                          </a:solidFill>
                          <a:effectLst/>
                          <a:latin typeface="+mn-lt"/>
                          <a:ea typeface="+mn-ea"/>
                          <a:cs typeface="+mn-cs"/>
                        </a:rPr>
                        <a:t>20</a:t>
                      </a:r>
                      <a:r>
                        <a:rPr lang="ru-RU" sz="2400" b="1" kern="1200" dirty="0">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 xmlns:a16="http://schemas.microsoft.com/office/drawing/2014/main" val="661514824"/>
                  </a:ext>
                </a:extLst>
              </a:tr>
              <a:tr h="373319">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Dental</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07000"/>
                        </a:lnSpc>
                        <a:spcAft>
                          <a:spcPts val="0"/>
                        </a:spcAft>
                      </a:pPr>
                      <a:r>
                        <a:rPr lang="ru-RU" sz="2400" b="0" dirty="0">
                          <a:solidFill>
                            <a:srgbClr val="005A9F"/>
                          </a:solidFill>
                          <a:effectLst/>
                          <a:latin typeface="+mn-lt"/>
                          <a:ea typeface="+mn-ea"/>
                          <a:cs typeface="+mn-cs"/>
                        </a:rPr>
                        <a:t>5-10</a:t>
                      </a:r>
                      <a:r>
                        <a:rPr lang="ru-RU" sz="2400" b="1" kern="1200" dirty="0">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3235381634"/>
                  </a:ext>
                </a:extLst>
              </a:tr>
              <a:tr h="396342">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Skull</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a:lnSpc>
                          <a:spcPct val="107000"/>
                        </a:lnSpc>
                        <a:spcAft>
                          <a:spcPts val="0"/>
                        </a:spcAft>
                      </a:pPr>
                      <a:r>
                        <a:rPr lang="ru-RU" sz="2400" b="0" dirty="0">
                          <a:solidFill>
                            <a:srgbClr val="005A9F"/>
                          </a:solidFill>
                          <a:effectLst/>
                          <a:latin typeface="+mn-lt"/>
                          <a:ea typeface="+mn-ea"/>
                          <a:cs typeface="+mn-cs"/>
                        </a:rPr>
                        <a:t>70</a:t>
                      </a:r>
                      <a:r>
                        <a:rPr lang="ru-RU" sz="2400" b="1" kern="1200" dirty="0">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 xmlns:a16="http://schemas.microsoft.com/office/drawing/2014/main" val="2828972800"/>
                  </a:ext>
                </a:extLst>
              </a:tr>
              <a:tr h="459578">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Barium</a:t>
                      </a:r>
                      <a:r>
                        <a:rPr lang="en-US" sz="24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metal</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07000"/>
                        </a:lnSpc>
                        <a:spcAft>
                          <a:spcPts val="0"/>
                        </a:spcAft>
                      </a:pPr>
                      <a:r>
                        <a:rPr lang="ru-RU" sz="2400" b="0" kern="1200" dirty="0">
                          <a:solidFill>
                            <a:srgbClr val="005A9F"/>
                          </a:solidFill>
                          <a:effectLst/>
                          <a:latin typeface="+mn-lt"/>
                          <a:ea typeface="+mn-ea"/>
                          <a:cs typeface="+mn-cs"/>
                        </a:rPr>
                        <a:t>2500</a:t>
                      </a:r>
                      <a:r>
                        <a:rPr lang="ru-RU" sz="2400" b="1" kern="1200" dirty="0">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1332641682"/>
                  </a:ext>
                </a:extLst>
              </a:tr>
              <a:tr h="449381">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Intestine</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a:lnSpc>
                          <a:spcPct val="107000"/>
                        </a:lnSpc>
                        <a:spcAft>
                          <a:spcPts val="0"/>
                        </a:spcAft>
                      </a:pPr>
                      <a:r>
                        <a:rPr lang="ru-RU" sz="2400" b="0" dirty="0">
                          <a:solidFill>
                            <a:srgbClr val="005A9F"/>
                          </a:solidFill>
                          <a:effectLst/>
                          <a:latin typeface="+mn-lt"/>
                          <a:ea typeface="+mn-ea"/>
                          <a:cs typeface="+mn-cs"/>
                        </a:rPr>
                        <a:t>3000</a:t>
                      </a:r>
                      <a:r>
                        <a:rPr lang="ru-RU" sz="2400" b="1" kern="1200" dirty="0">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 xmlns:a16="http://schemas.microsoft.com/office/drawing/2014/main" val="3708374955"/>
                  </a:ext>
                </a:extLst>
              </a:tr>
              <a:tr h="449381">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Mammography</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l">
                        <a:lnSpc>
                          <a:spcPct val="107000"/>
                        </a:lnSpc>
                        <a:spcAft>
                          <a:spcPts val="0"/>
                        </a:spcAft>
                      </a:pPr>
                      <a:r>
                        <a:rPr lang="ru-RU" sz="2400" b="0" kern="1200" dirty="0">
                          <a:solidFill>
                            <a:srgbClr val="005A9F"/>
                          </a:solidFill>
                          <a:effectLst/>
                          <a:latin typeface="+mn-lt"/>
                          <a:ea typeface="+mn-ea"/>
                          <a:cs typeface="+mn-cs"/>
                        </a:rPr>
                        <a:t>400</a:t>
                      </a:r>
                      <a:r>
                        <a:rPr lang="ru-RU" sz="2400" b="1" kern="1200" dirty="0">
                          <a:solidFill>
                            <a:srgbClr val="005A9F"/>
                          </a:solidFill>
                          <a:effectLst/>
                          <a:latin typeface="+mn-lt"/>
                          <a:ea typeface="+mn-ea"/>
                          <a:cs typeface="+mn-cs"/>
                        </a:rPr>
                        <a:t>μSv</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 xmlns:a16="http://schemas.microsoft.com/office/drawing/2014/main" val="3444528315"/>
                  </a:ext>
                </a:extLst>
              </a:tr>
              <a:tr h="434509">
                <a:tc gridSpan="2">
                  <a:txBody>
                    <a:bodyPr/>
                    <a:lstStyle/>
                    <a:p>
                      <a:pPr marL="0" marR="0" lvl="0" indent="0" algn="l" defTabSz="1007943" rtl="0" eaLnBrk="1" fontAlgn="auto" latinLnBrk="0" hangingPunct="1">
                        <a:lnSpc>
                          <a:spcPct val="107000"/>
                        </a:lnSpc>
                        <a:spcBef>
                          <a:spcPts val="0"/>
                        </a:spcBef>
                        <a:spcAft>
                          <a:spcPts val="0"/>
                        </a:spcAft>
                        <a:buClrTx/>
                        <a:buSzTx/>
                        <a:buFontTx/>
                        <a:buNone/>
                        <a:tabLst/>
                        <a:defRPr/>
                      </a:pPr>
                      <a:r>
                        <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X-rays</a:t>
                      </a:r>
                      <a:r>
                        <a:rPr lang="en-US" sz="2800" b="1"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(computerized)</a:t>
                      </a:r>
                      <a:endParaRPr lang="ru-RU"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hMerge="1">
                  <a:txBody>
                    <a:bodyPr/>
                    <a:lstStyle/>
                    <a:p>
                      <a:endParaRPr lang="ru-RU"/>
                    </a:p>
                  </a:txBody>
                  <a:tcPr/>
                </a:tc>
                <a:extLst>
                  <a:ext uri="{0D108BD9-81ED-4DB2-BD59-A6C34878D82A}">
                    <a16:rowId xmlns="" xmlns:a16="http://schemas.microsoft.com/office/drawing/2014/main" val="1937776328"/>
                  </a:ext>
                </a:extLst>
              </a:tr>
              <a:tr h="449381">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Routine</a:t>
                      </a:r>
                      <a:r>
                        <a:rPr lang="en-US" sz="24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head</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l">
                        <a:lnSpc>
                          <a:spcPct val="107000"/>
                        </a:lnSpc>
                        <a:spcAft>
                          <a:spcPts val="0"/>
                        </a:spcAft>
                      </a:pPr>
                      <a:r>
                        <a:rPr lang="en-US" sz="2400" b="0" dirty="0">
                          <a:solidFill>
                            <a:srgbClr val="005A9F"/>
                          </a:solidFill>
                          <a:effectLst/>
                          <a:latin typeface="+mn-lt"/>
                          <a:ea typeface="+mn-ea"/>
                          <a:cs typeface="+mn-cs"/>
                        </a:rPr>
                        <a:t>2600</a:t>
                      </a:r>
                      <a:r>
                        <a:rPr lang="ru-RU" sz="2400" b="1" kern="1200" dirty="0" err="1">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 xmlns:a16="http://schemas.microsoft.com/office/drawing/2014/main" val="2083610080"/>
                  </a:ext>
                </a:extLst>
              </a:tr>
              <a:tr h="449381">
                <a:tc>
                  <a:txBody>
                    <a:bodyPr/>
                    <a:lstStyle/>
                    <a:p>
                      <a:pPr>
                        <a:lnSpc>
                          <a:spcPct val="107000"/>
                        </a:lnSpc>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Routine abdomen</a:t>
                      </a:r>
                      <a:endParaRPr lang="ru-RU"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lvl="0" indent="0" algn="l" defTabSz="1007943" rtl="0" eaLnBrk="1" fontAlgn="auto" latinLnBrk="0" hangingPunct="1">
                        <a:lnSpc>
                          <a:spcPct val="107000"/>
                        </a:lnSpc>
                        <a:spcBef>
                          <a:spcPts val="0"/>
                        </a:spcBef>
                        <a:spcAft>
                          <a:spcPts val="0"/>
                        </a:spcAft>
                        <a:buClrTx/>
                        <a:buSzTx/>
                        <a:buFontTx/>
                        <a:buNone/>
                        <a:tabLst/>
                        <a:defRPr/>
                      </a:pPr>
                      <a:r>
                        <a:rPr lang="ru-RU" sz="2400" b="0" dirty="0">
                          <a:solidFill>
                            <a:srgbClr val="005A9F"/>
                          </a:solidFill>
                          <a:effectLst/>
                          <a:latin typeface="+mn-lt"/>
                          <a:ea typeface="+mn-ea"/>
                          <a:cs typeface="+mn-cs"/>
                        </a:rPr>
                        <a:t>13000</a:t>
                      </a:r>
                      <a:r>
                        <a:rPr lang="ru-RU" sz="2400" b="1" kern="1200" dirty="0">
                          <a:solidFill>
                            <a:srgbClr val="005A9F"/>
                          </a:solidFill>
                          <a:effectLst/>
                          <a:latin typeface="+mn-lt"/>
                          <a:ea typeface="+mn-ea"/>
                          <a:cs typeface="+mn-cs"/>
                        </a:rPr>
                        <a:t>μSv</a:t>
                      </a:r>
                      <a:r>
                        <a:rPr lang="en-US" sz="2400" b="0" dirty="0">
                          <a:solidFill>
                            <a:srgbClr val="005A9F"/>
                          </a:solidFill>
                          <a:effectLst/>
                          <a:latin typeface="+mn-lt"/>
                          <a:ea typeface="+mn-ea"/>
                          <a:cs typeface="+mn-cs"/>
                        </a:rPr>
                        <a:t> </a:t>
                      </a:r>
                      <a:endParaRPr lang="ru-RU" sz="2400" b="1" dirty="0">
                        <a:solidFill>
                          <a:srgbClr val="005A9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 xmlns:a16="http://schemas.microsoft.com/office/drawing/2014/main" val="1487805428"/>
                  </a:ext>
                </a:extLst>
              </a:tr>
            </a:tbl>
          </a:graphicData>
        </a:graphic>
      </p:graphicFrame>
      <p:sp>
        <p:nvSpPr>
          <p:cNvPr id="12" name="TextBox 11"/>
          <p:cNvSpPr txBox="1"/>
          <p:nvPr/>
        </p:nvSpPr>
        <p:spPr>
          <a:xfrm>
            <a:off x="5578857" y="1079500"/>
            <a:ext cx="4627182" cy="369332"/>
          </a:xfrm>
          <a:prstGeom prst="rect">
            <a:avLst/>
          </a:prstGeom>
          <a:noFill/>
        </p:spPr>
        <p:txBody>
          <a:bodyPr wrap="square" rtlCol="0">
            <a:spAutoFit/>
          </a:bodyPr>
          <a:lstStyle/>
          <a:p>
            <a:r>
              <a:rPr lang="en-US" b="1" dirty="0">
                <a:solidFill>
                  <a:srgbClr val="FF0000"/>
                </a:solidFill>
              </a:rPr>
              <a:t>Typical doses during X-ray examinations</a:t>
            </a:r>
            <a:endParaRPr lang="ru-RU" sz="3200" dirty="0">
              <a:solidFill>
                <a:srgbClr val="FF0000"/>
              </a:solidFill>
            </a:endParaRPr>
          </a:p>
        </p:txBody>
      </p:sp>
      <p:sp>
        <p:nvSpPr>
          <p:cNvPr id="5" name="Arrow: Right 4">
            <a:extLst>
              <a:ext uri="{FF2B5EF4-FFF2-40B4-BE49-F238E27FC236}">
                <a16:creationId xmlns="" xmlns:a16="http://schemas.microsoft.com/office/drawing/2014/main" id="{94AE9E8D-8DD0-4CC6-8EBB-33358A4DD330}"/>
              </a:ext>
            </a:extLst>
          </p:cNvPr>
          <p:cNvSpPr/>
          <p:nvPr/>
        </p:nvSpPr>
        <p:spPr>
          <a:xfrm>
            <a:off x="2391071" y="5946440"/>
            <a:ext cx="1800402" cy="278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899881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sz="half" idx="4294967295"/>
          </p:nvPr>
        </p:nvSpPr>
        <p:spPr>
          <a:xfrm>
            <a:off x="534044" y="4033190"/>
            <a:ext cx="7463166" cy="2295499"/>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ormAutofit/>
          </a:bodyPr>
          <a:lstStyle/>
          <a:p>
            <a:pPr marL="0" indent="0">
              <a:lnSpc>
                <a:spcPct val="80000"/>
              </a:lnSpc>
              <a:buNone/>
            </a:pPr>
            <a:r>
              <a:rPr lang="en-US" altLang="ru-RU" sz="1579" dirty="0">
                <a:solidFill>
                  <a:schemeClr val="tx1">
                    <a:lumMod val="65000"/>
                    <a:lumOff val="35000"/>
                  </a:schemeClr>
                </a:solidFill>
              </a:rPr>
              <a:t>International Commission On Radiation Protection (ICRP) for those who work with radiation and for general public has established the limits in the table above.</a:t>
            </a:r>
          </a:p>
          <a:p>
            <a:pPr marL="0" indent="0">
              <a:lnSpc>
                <a:spcPct val="80000"/>
              </a:lnSpc>
              <a:buNone/>
            </a:pPr>
            <a:endParaRPr lang="en-US" altLang="ru-RU" sz="1579" dirty="0">
              <a:solidFill>
                <a:schemeClr val="tx1">
                  <a:lumMod val="65000"/>
                  <a:lumOff val="35000"/>
                </a:schemeClr>
              </a:solidFill>
            </a:endParaRPr>
          </a:p>
          <a:p>
            <a:pPr marL="0" indent="0">
              <a:lnSpc>
                <a:spcPct val="80000"/>
              </a:lnSpc>
              <a:buNone/>
            </a:pPr>
            <a:r>
              <a:rPr lang="en-US" altLang="ru-RU" sz="1579" dirty="0">
                <a:solidFill>
                  <a:schemeClr val="tx1">
                    <a:lumMod val="65000"/>
                    <a:lumOff val="35000"/>
                  </a:schemeClr>
                </a:solidFill>
              </a:rPr>
              <a:t>Different federal and local governments, companies, and organizations may set different acceptable levels, via policy or law.</a:t>
            </a:r>
          </a:p>
          <a:p>
            <a:pPr lvl="1">
              <a:lnSpc>
                <a:spcPct val="80000"/>
              </a:lnSpc>
            </a:pPr>
            <a:r>
              <a:rPr lang="en-US" altLang="ru-RU" sz="1579" dirty="0">
                <a:solidFill>
                  <a:schemeClr val="tx1">
                    <a:lumMod val="65000"/>
                    <a:lumOff val="35000"/>
                  </a:schemeClr>
                </a:solidFill>
              </a:rPr>
              <a:t>It is the responsibility of the operator of x-ray equipment to be familiar with and comply with the policies and laws governing the use of x-ray equipment.</a:t>
            </a:r>
          </a:p>
          <a:p>
            <a:pPr marL="0" indent="0">
              <a:lnSpc>
                <a:spcPct val="80000"/>
              </a:lnSpc>
              <a:buNone/>
            </a:pPr>
            <a:endParaRPr lang="en-US" altLang="ru-RU" sz="1579" dirty="0">
              <a:solidFill>
                <a:schemeClr val="tx1">
                  <a:lumMod val="65000"/>
                  <a:lumOff val="35000"/>
                </a:schemeClr>
              </a:solidFill>
            </a:endParaRPr>
          </a:p>
          <a:p>
            <a:pPr marL="0" indent="0">
              <a:lnSpc>
                <a:spcPct val="80000"/>
              </a:lnSpc>
              <a:buNone/>
            </a:pPr>
            <a:r>
              <a:rPr lang="en-US" altLang="ru-RU" sz="1579" dirty="0">
                <a:solidFill>
                  <a:schemeClr val="tx1">
                    <a:lumMod val="65000"/>
                    <a:lumOff val="35000"/>
                  </a:schemeClr>
                </a:solidFill>
              </a:rPr>
              <a:t>Adhere to ALARA principle in all situations - “As Low As Reasonably Achievable”.</a:t>
            </a:r>
          </a:p>
        </p:txBody>
      </p:sp>
      <p:pic>
        <p:nvPicPr>
          <p:cNvPr id="15667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2503" y="2097539"/>
            <a:ext cx="6415088" cy="1894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Прямоугольник 5"/>
          <p:cNvSpPr/>
          <p:nvPr/>
        </p:nvSpPr>
        <p:spPr>
          <a:xfrm>
            <a:off x="555735" y="7146796"/>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7" name="TextBox 6"/>
          <p:cNvSpPr txBox="1"/>
          <p:nvPr/>
        </p:nvSpPr>
        <p:spPr>
          <a:xfrm>
            <a:off x="9143814" y="6428762"/>
            <a:ext cx="1107217" cy="335348"/>
          </a:xfrm>
          <a:prstGeom prst="rect">
            <a:avLst/>
          </a:prstGeom>
          <a:noFill/>
        </p:spPr>
        <p:txBody>
          <a:bodyPr wrap="square" rtlCol="0">
            <a:spAutoFit/>
          </a:bodyPr>
          <a:lstStyle/>
          <a:p>
            <a:pPr algn="r" defTabSz="801929"/>
            <a:r>
              <a:rPr lang="ru-RU" sz="1579" dirty="0">
                <a:solidFill>
                  <a:prstClr val="white"/>
                </a:solidFill>
                <a:latin typeface="Geometria" pitchFamily="34" charset="-52"/>
                <a:ea typeface="Geometria" pitchFamily="34" charset="-52"/>
              </a:rPr>
              <a:t>2016</a:t>
            </a:r>
          </a:p>
        </p:txBody>
      </p:sp>
      <p:sp>
        <p:nvSpPr>
          <p:cNvPr id="8" name="Прямоугольник 7"/>
          <p:cNvSpPr/>
          <p:nvPr/>
        </p:nvSpPr>
        <p:spPr>
          <a:xfrm>
            <a:off x="555735" y="195908"/>
            <a:ext cx="4925516" cy="335348"/>
          </a:xfrm>
          <a:prstGeom prst="rect">
            <a:avLst/>
          </a:prstGeom>
        </p:spPr>
        <p:txBody>
          <a:bodyPr wrap="square">
            <a:spAutoFit/>
          </a:bodyPr>
          <a:lstStyle/>
          <a:p>
            <a:pPr defTabSz="801929"/>
            <a:r>
              <a:rPr lang="en-US" sz="1579" dirty="0">
                <a:solidFill>
                  <a:prstClr val="white"/>
                </a:solidFill>
                <a:latin typeface="Geometria-Bold" panose="020B0703020204020204" pitchFamily="34" charset="-52"/>
              </a:rPr>
              <a:t>X-RAY SECURITY SCREENING SYSTEMS</a:t>
            </a:r>
          </a:p>
        </p:txBody>
      </p:sp>
      <p:graphicFrame>
        <p:nvGraphicFramePr>
          <p:cNvPr id="9" name="Объект 8"/>
          <p:cNvGraphicFramePr>
            <a:graphicFrameLocks noChangeAspect="1"/>
          </p:cNvGraphicFramePr>
          <p:nvPr>
            <p:extLst/>
          </p:nvPr>
        </p:nvGraphicFramePr>
        <p:xfrm>
          <a:off x="8259747" y="805252"/>
          <a:ext cx="1894429" cy="536755"/>
        </p:xfrm>
        <a:graphic>
          <a:graphicData uri="http://schemas.openxmlformats.org/presentationml/2006/ole">
            <p:oleObj spid="_x0000_s4103" name="CorelDRAW" r:id="rId4" imgW="2569320" imgH="729000" progId="">
              <p:embed/>
            </p:oleObj>
          </a:graphicData>
        </a:graphic>
      </p:graphicFrame>
      <p:sp>
        <p:nvSpPr>
          <p:cNvPr id="10" name="TextBox 9"/>
          <p:cNvSpPr txBox="1"/>
          <p:nvPr/>
        </p:nvSpPr>
        <p:spPr>
          <a:xfrm>
            <a:off x="528307" y="1510318"/>
            <a:ext cx="4307556" cy="456728"/>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lnSpc>
                <a:spcPct val="90000"/>
              </a:lnSpc>
              <a:defRPr/>
            </a:pPr>
            <a:r>
              <a:rPr lang="en-US" altLang="ru-RU" sz="2631" dirty="0">
                <a:solidFill>
                  <a:srgbClr val="1A458A"/>
                </a:solidFill>
                <a:latin typeface="Calibri"/>
                <a:ea typeface="Geometria" pitchFamily="34" charset="-52"/>
              </a:rPr>
              <a:t>WHAT IS “SAFE” DOSE LEVEL?</a:t>
            </a:r>
            <a:endParaRPr lang="ru-RU" sz="2631" dirty="0">
              <a:solidFill>
                <a:srgbClr val="1A458A"/>
              </a:solidFill>
              <a:latin typeface="Calibri"/>
              <a:ea typeface="Geometria" pitchFamily="34" charset="-52"/>
            </a:endParaRPr>
          </a:p>
        </p:txBody>
      </p:sp>
    </p:spTree>
    <p:extLst>
      <p:ext uri="{BB962C8B-B14F-4D97-AF65-F5344CB8AC3E}">
        <p14:creationId xmlns="" xmlns:p14="http://schemas.microsoft.com/office/powerpoint/2010/main" val="4219634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body" sz="half" idx="4294967295"/>
          </p:nvPr>
        </p:nvSpPr>
        <p:spPr>
          <a:xfrm>
            <a:off x="545829" y="2159801"/>
            <a:ext cx="6838305" cy="683141"/>
          </a:xfrm>
        </p:spPr>
        <p:txBody>
          <a:bodyPr>
            <a:normAutofit/>
          </a:bodyPr>
          <a:lstStyle/>
          <a:p>
            <a:pPr marL="0" indent="0" algn="just">
              <a:buNone/>
            </a:pPr>
            <a:r>
              <a:rPr lang="en-US" altLang="ru-RU" sz="1579" dirty="0">
                <a:solidFill>
                  <a:schemeClr val="tx1">
                    <a:lumMod val="65000"/>
                    <a:lumOff val="35000"/>
                  </a:schemeClr>
                </a:solidFill>
              </a:rPr>
              <a:t>Annual accumulated dose for a person to be inspected shall not exceed 250 </a:t>
            </a:r>
            <a:r>
              <a:rPr lang="en-US" altLang="ru-RU" sz="1579" dirty="0">
                <a:solidFill>
                  <a:schemeClr val="tx1">
                    <a:lumMod val="65000"/>
                    <a:lumOff val="35000"/>
                  </a:schemeClr>
                </a:solidFill>
                <a:sym typeface="Symbol" panose="05050102010706020507" pitchFamily="18" charset="2"/>
              </a:rPr>
              <a:t></a:t>
            </a:r>
            <a:r>
              <a:rPr lang="en-US" altLang="ru-RU" sz="1579" dirty="0" err="1">
                <a:solidFill>
                  <a:schemeClr val="tx1">
                    <a:lumMod val="65000"/>
                    <a:lumOff val="35000"/>
                  </a:schemeClr>
                </a:solidFill>
                <a:sym typeface="Symbol" panose="05050102010706020507" pitchFamily="18" charset="2"/>
              </a:rPr>
              <a:t>Sv</a:t>
            </a:r>
            <a:r>
              <a:rPr lang="en-US" altLang="ru-RU" sz="1579" dirty="0">
                <a:solidFill>
                  <a:schemeClr val="tx1">
                    <a:lumMod val="65000"/>
                    <a:lumOff val="35000"/>
                  </a:schemeClr>
                </a:solidFill>
                <a:sym typeface="Symbol" panose="05050102010706020507" pitchFamily="18" charset="2"/>
              </a:rPr>
              <a:t> from one facility. In the Table below permissible number of screenings is shown.</a:t>
            </a:r>
          </a:p>
        </p:txBody>
      </p:sp>
      <p:graphicFrame>
        <p:nvGraphicFramePr>
          <p:cNvPr id="344140" name="Group 76"/>
          <p:cNvGraphicFramePr>
            <a:graphicFrameLocks noGrp="1"/>
          </p:cNvGraphicFramePr>
          <p:nvPr>
            <p:ph sz="half" idx="4294967295"/>
            <p:extLst/>
          </p:nvPr>
        </p:nvGraphicFramePr>
        <p:xfrm>
          <a:off x="609768" y="3022500"/>
          <a:ext cx="9544406" cy="2922805"/>
        </p:xfrm>
        <a:graphic>
          <a:graphicData uri="http://schemas.openxmlformats.org/drawingml/2006/table">
            <a:tbl>
              <a:tblPr/>
              <a:tblGrid>
                <a:gridCol w="1908119">
                  <a:extLst>
                    <a:ext uri="{9D8B030D-6E8A-4147-A177-3AD203B41FA5}">
                      <a16:colId xmlns="" xmlns:a16="http://schemas.microsoft.com/office/drawing/2014/main" val="20000"/>
                    </a:ext>
                  </a:extLst>
                </a:gridCol>
                <a:gridCol w="1910025">
                  <a:extLst>
                    <a:ext uri="{9D8B030D-6E8A-4147-A177-3AD203B41FA5}">
                      <a16:colId xmlns="" xmlns:a16="http://schemas.microsoft.com/office/drawing/2014/main" val="20001"/>
                    </a:ext>
                  </a:extLst>
                </a:gridCol>
                <a:gridCol w="1908119">
                  <a:extLst>
                    <a:ext uri="{9D8B030D-6E8A-4147-A177-3AD203B41FA5}">
                      <a16:colId xmlns="" xmlns:a16="http://schemas.microsoft.com/office/drawing/2014/main" val="20002"/>
                    </a:ext>
                  </a:extLst>
                </a:gridCol>
                <a:gridCol w="1910024">
                  <a:extLst>
                    <a:ext uri="{9D8B030D-6E8A-4147-A177-3AD203B41FA5}">
                      <a16:colId xmlns="" xmlns:a16="http://schemas.microsoft.com/office/drawing/2014/main" val="20003"/>
                    </a:ext>
                  </a:extLst>
                </a:gridCol>
                <a:gridCol w="1908119">
                  <a:extLst>
                    <a:ext uri="{9D8B030D-6E8A-4147-A177-3AD203B41FA5}">
                      <a16:colId xmlns="" xmlns:a16="http://schemas.microsoft.com/office/drawing/2014/main" val="20004"/>
                    </a:ext>
                  </a:extLst>
                </a:gridCol>
              </a:tblGrid>
              <a:tr h="296698">
                <a:tc rowSpan="2">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1" i="0" u="none" strike="noStrike" cap="none" normalizeH="0" baseline="0" dirty="0">
                          <a:ln>
                            <a:noFill/>
                          </a:ln>
                          <a:solidFill>
                            <a:srgbClr val="1A458A"/>
                          </a:solidFill>
                          <a:effectLst/>
                          <a:latin typeface="Arial" charset="0"/>
                        </a:rPr>
                        <a:t>Dose per screening</a:t>
                      </a:r>
                      <a:endParaRPr kumimoji="0" lang="ru-RU" sz="1600" b="1" i="0" u="none" strike="noStrike" cap="none" normalizeH="0" baseline="0" dirty="0">
                        <a:ln>
                          <a:noFill/>
                        </a:ln>
                        <a:solidFill>
                          <a:srgbClr val="1A458A"/>
                        </a:solidFill>
                        <a:effectLst/>
                        <a:latin typeface="Arial" charset="0"/>
                      </a:endParaRPr>
                    </a:p>
                  </a:txBody>
                  <a:tcPr marL="80189" marR="80189" marT="40094" marB="4009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1" i="0" u="none" strike="noStrike" cap="none" normalizeH="0" baseline="0" dirty="0">
                          <a:ln>
                            <a:noFill/>
                          </a:ln>
                          <a:solidFill>
                            <a:srgbClr val="1A458A"/>
                          </a:solidFill>
                          <a:effectLst/>
                          <a:latin typeface="Arial" charset="0"/>
                        </a:rPr>
                        <a:t>Maximum number of screenings</a:t>
                      </a:r>
                      <a:endParaRPr kumimoji="0" lang="ru-RU" sz="1600" b="1" i="0" u="none" strike="noStrike" cap="none" normalizeH="0" baseline="0" dirty="0">
                        <a:ln>
                          <a:noFill/>
                        </a:ln>
                        <a:solidFill>
                          <a:srgbClr val="1A458A"/>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296698">
                <a:tc vMerge="1">
                  <a:txBody>
                    <a:bodyPr/>
                    <a:lstStyle/>
                    <a:p>
                      <a:endParaRPr lang="ru-RU"/>
                    </a:p>
                  </a:txBody>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rgbClr val="1A458A"/>
                          </a:solidFill>
                          <a:effectLst/>
                          <a:latin typeface="Arial" charset="0"/>
                        </a:rPr>
                        <a:t>daily</a:t>
                      </a:r>
                      <a:endParaRPr kumimoji="0" lang="ru-RU" sz="1600" b="0" i="0" u="none" strike="noStrike" cap="none" normalizeH="0" baseline="0" dirty="0">
                        <a:ln>
                          <a:noFill/>
                        </a:ln>
                        <a:solidFill>
                          <a:srgbClr val="1A458A"/>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rgbClr val="1A458A"/>
                          </a:solidFill>
                          <a:effectLst/>
                          <a:latin typeface="Arial" charset="0"/>
                        </a:rPr>
                        <a:t>weekly</a:t>
                      </a:r>
                      <a:endParaRPr kumimoji="0" lang="ru-RU" sz="1600" b="0" i="0" u="none" strike="noStrike" cap="none" normalizeH="0" baseline="0" dirty="0">
                        <a:ln>
                          <a:noFill/>
                        </a:ln>
                        <a:solidFill>
                          <a:srgbClr val="1A458A"/>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rgbClr val="1A458A"/>
                          </a:solidFill>
                          <a:effectLst/>
                          <a:latin typeface="Arial" charset="0"/>
                        </a:rPr>
                        <a:t>quarterly</a:t>
                      </a:r>
                      <a:endParaRPr kumimoji="0" lang="ru-RU" sz="1600" b="0" i="0" u="none" strike="noStrike" cap="none" normalizeH="0" baseline="0" dirty="0">
                        <a:ln>
                          <a:noFill/>
                        </a:ln>
                        <a:solidFill>
                          <a:srgbClr val="1A458A"/>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rgbClr val="1A458A"/>
                          </a:solidFill>
                          <a:effectLst/>
                          <a:latin typeface="Arial" charset="0"/>
                        </a:rPr>
                        <a:t>yearly</a:t>
                      </a:r>
                      <a:endParaRPr kumimoji="0" lang="ru-RU" sz="1600" b="0" i="0" u="none" strike="noStrike" cap="none" normalizeH="0" baseline="0" dirty="0">
                        <a:ln>
                          <a:noFill/>
                        </a:ln>
                        <a:solidFill>
                          <a:srgbClr val="1A458A"/>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464930">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0.25 </a:t>
                      </a:r>
                      <a:r>
                        <a:rPr kumimoji="0" lang="en-US" sz="1600" b="0" i="0" u="none" strike="noStrike" cap="none" normalizeH="0" baseline="0" dirty="0">
                          <a:ln>
                            <a:noFill/>
                          </a:ln>
                          <a:solidFill>
                            <a:schemeClr val="tx1">
                              <a:lumMod val="65000"/>
                              <a:lumOff val="35000"/>
                            </a:schemeClr>
                          </a:solidFill>
                          <a:effectLst/>
                          <a:latin typeface="Arial" charset="0"/>
                          <a:sym typeface="Symbol" pitchFamily="18" charset="2"/>
                        </a:rPr>
                        <a:t></a:t>
                      </a:r>
                      <a:r>
                        <a:rPr kumimoji="0" lang="en-US" sz="1600" b="0" i="0" u="none" strike="noStrike" cap="none" normalizeH="0" baseline="0" dirty="0" err="1">
                          <a:ln>
                            <a:noFill/>
                          </a:ln>
                          <a:solidFill>
                            <a:schemeClr val="tx1">
                              <a:lumMod val="65000"/>
                              <a:lumOff val="35000"/>
                            </a:schemeClr>
                          </a:solidFill>
                          <a:effectLst/>
                          <a:latin typeface="Arial" charset="0"/>
                          <a:sym typeface="Symbol" pitchFamily="18" charset="2"/>
                        </a:rPr>
                        <a:t>Sv</a:t>
                      </a:r>
                      <a:endParaRPr kumimoji="0" lang="en-US" sz="1600" b="0" i="0" u="none" strike="noStrike" cap="none" normalizeH="0" baseline="0" dirty="0">
                        <a:ln>
                          <a:noFill/>
                        </a:ln>
                        <a:solidFill>
                          <a:schemeClr val="tx1">
                            <a:lumMod val="65000"/>
                            <a:lumOff val="35000"/>
                          </a:schemeClr>
                        </a:solidFill>
                        <a:effectLst/>
                        <a:latin typeface="Arial" charset="0"/>
                        <a:sym typeface="Symbol" pitchFamily="18" charset="2"/>
                      </a:endParaRPr>
                    </a:p>
                  </a:txBody>
                  <a:tcPr marL="80189" marR="80189" marT="40094" marB="4009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2</a:t>
                      </a:r>
                      <a:endParaRPr kumimoji="0" lang="ru-RU" sz="1600" b="0" i="0" u="none" strike="noStrike" cap="none" normalizeH="0" baseline="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19</a:t>
                      </a:r>
                      <a:endParaRPr kumimoji="0" lang="ru-RU" sz="1600" b="0" i="0" u="none" strike="noStrike" cap="none" normalizeH="0" baseline="0" dirty="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250</a:t>
                      </a:r>
                      <a:endParaRPr kumimoji="0" lang="ru-RU" sz="1600" b="0" i="0" u="none" strike="noStrike" cap="none" normalizeH="0" baseline="0" dirty="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1000</a:t>
                      </a:r>
                      <a:endParaRPr kumimoji="0" lang="ru-RU" sz="1600" b="0" i="0" u="none" strike="noStrike" cap="none" normalizeH="0" baseline="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464930">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0.5 </a:t>
                      </a:r>
                      <a:r>
                        <a:rPr kumimoji="0" lang="en-US" sz="1600" b="0" i="0" u="none" strike="noStrike" cap="none" normalizeH="0" baseline="0" dirty="0">
                          <a:ln>
                            <a:noFill/>
                          </a:ln>
                          <a:solidFill>
                            <a:schemeClr val="tx1">
                              <a:lumMod val="65000"/>
                              <a:lumOff val="35000"/>
                            </a:schemeClr>
                          </a:solidFill>
                          <a:effectLst/>
                          <a:latin typeface="Arial" charset="0"/>
                          <a:sym typeface="Symbol" pitchFamily="18" charset="2"/>
                        </a:rPr>
                        <a:t></a:t>
                      </a:r>
                      <a:r>
                        <a:rPr kumimoji="0" lang="en-US" sz="1600" b="0" i="0" u="none" strike="noStrike" cap="none" normalizeH="0" baseline="0" dirty="0" err="1">
                          <a:ln>
                            <a:noFill/>
                          </a:ln>
                          <a:solidFill>
                            <a:schemeClr val="tx1">
                              <a:lumMod val="65000"/>
                              <a:lumOff val="35000"/>
                            </a:schemeClr>
                          </a:solidFill>
                          <a:effectLst/>
                          <a:latin typeface="Arial" charset="0"/>
                          <a:sym typeface="Symbol" pitchFamily="18" charset="2"/>
                        </a:rPr>
                        <a:t>Sv</a:t>
                      </a:r>
                      <a:endParaRPr kumimoji="0" lang="ru-RU" sz="1600" b="0" i="0" u="none" strike="noStrike" cap="none" normalizeH="0" baseline="0" dirty="0">
                        <a:ln>
                          <a:noFill/>
                        </a:ln>
                        <a:solidFill>
                          <a:schemeClr val="tx1">
                            <a:lumMod val="65000"/>
                            <a:lumOff val="35000"/>
                          </a:schemeClr>
                        </a:solidFill>
                        <a:effectLst/>
                        <a:latin typeface="Arial" charset="0"/>
                        <a:sym typeface="Symbol" pitchFamily="18" charset="2"/>
                      </a:endParaRPr>
                    </a:p>
                  </a:txBody>
                  <a:tcPr marL="80189" marR="80189" marT="40094" marB="4009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1</a:t>
                      </a:r>
                      <a:endParaRPr kumimoji="0" lang="ru-RU" sz="1600" b="0" i="0" u="none" strike="noStrike" cap="none" normalizeH="0" baseline="0" dirty="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9</a:t>
                      </a:r>
                      <a:endParaRPr kumimoji="0" lang="ru-RU" sz="1600" b="0" i="0" u="none" strike="noStrike" cap="none" normalizeH="0" baseline="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125</a:t>
                      </a:r>
                      <a:endParaRPr kumimoji="0" lang="ru-RU" sz="1600" b="0" i="0" u="none" strike="noStrike" cap="none" normalizeH="0" baseline="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500</a:t>
                      </a:r>
                      <a:endParaRPr kumimoji="0" lang="ru-RU" sz="1600" b="0" i="0" u="none" strike="noStrike" cap="none" normalizeH="0" baseline="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463797">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1.0 </a:t>
                      </a:r>
                      <a:r>
                        <a:rPr kumimoji="0" lang="en-US" sz="1600" b="0" i="0" u="none" strike="noStrike" cap="none" normalizeH="0" baseline="0">
                          <a:ln>
                            <a:noFill/>
                          </a:ln>
                          <a:solidFill>
                            <a:schemeClr val="tx1">
                              <a:lumMod val="65000"/>
                              <a:lumOff val="35000"/>
                            </a:schemeClr>
                          </a:solidFill>
                          <a:effectLst/>
                          <a:latin typeface="Arial" charset="0"/>
                          <a:sym typeface="Symbol" pitchFamily="18" charset="2"/>
                        </a:rPr>
                        <a:t>Sv</a:t>
                      </a:r>
                      <a:endParaRPr kumimoji="0" lang="ru-RU" sz="1600" b="0" i="0" u="none" strike="noStrike" cap="none" normalizeH="0" baseline="0">
                        <a:ln>
                          <a:noFill/>
                        </a:ln>
                        <a:solidFill>
                          <a:schemeClr val="tx1">
                            <a:lumMod val="65000"/>
                            <a:lumOff val="35000"/>
                          </a:schemeClr>
                        </a:solidFill>
                        <a:effectLst/>
                        <a:latin typeface="Arial" charset="0"/>
                        <a:sym typeface="Symbol" pitchFamily="18" charset="2"/>
                      </a:endParaRPr>
                    </a:p>
                  </a:txBody>
                  <a:tcPr marL="80189" marR="80189" marT="40094" marB="4009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a:t>
                      </a:r>
                      <a:endParaRPr kumimoji="0" lang="ru-RU" sz="1600" b="0" i="0" u="none" strike="noStrike" cap="none" normalizeH="0" baseline="0" dirty="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4</a:t>
                      </a:r>
                      <a:endParaRPr kumimoji="0" lang="ru-RU" sz="1600" b="0" i="0" u="none" strike="noStrike" cap="none" normalizeH="0" baseline="0" dirty="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62</a:t>
                      </a:r>
                      <a:endParaRPr kumimoji="0" lang="ru-RU" sz="1600" b="0" i="0" u="none" strike="noStrike" cap="none" normalizeH="0" baseline="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250</a:t>
                      </a:r>
                      <a:endParaRPr kumimoji="0" lang="ru-RU" sz="1600" b="0" i="0" u="none" strike="noStrike" cap="none" normalizeH="0" baseline="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r h="464930">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1.5 </a:t>
                      </a:r>
                      <a:r>
                        <a:rPr kumimoji="0" lang="en-US" sz="1600" b="0" i="0" u="none" strike="noStrike" cap="none" normalizeH="0" baseline="0">
                          <a:ln>
                            <a:noFill/>
                          </a:ln>
                          <a:solidFill>
                            <a:schemeClr val="tx1">
                              <a:lumMod val="65000"/>
                              <a:lumOff val="35000"/>
                            </a:schemeClr>
                          </a:solidFill>
                          <a:effectLst/>
                          <a:latin typeface="Arial" charset="0"/>
                          <a:sym typeface="Symbol" pitchFamily="18" charset="2"/>
                        </a:rPr>
                        <a:t>Sv</a:t>
                      </a:r>
                      <a:endParaRPr kumimoji="0" lang="ru-RU" sz="1600" b="0" i="0" u="none" strike="noStrike" cap="none" normalizeH="0" baseline="0">
                        <a:ln>
                          <a:noFill/>
                        </a:ln>
                        <a:solidFill>
                          <a:schemeClr val="tx1">
                            <a:lumMod val="65000"/>
                            <a:lumOff val="35000"/>
                          </a:schemeClr>
                        </a:solidFill>
                        <a:effectLst/>
                        <a:latin typeface="Arial" charset="0"/>
                        <a:sym typeface="Symbol" pitchFamily="18" charset="2"/>
                      </a:endParaRPr>
                    </a:p>
                  </a:txBody>
                  <a:tcPr marL="80189" marR="80189" marT="40094" marB="4009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a:t>
                      </a:r>
                      <a:endParaRPr kumimoji="0" lang="ru-RU" sz="1600" b="0" i="0" u="none" strike="noStrike" cap="none" normalizeH="0" baseline="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3</a:t>
                      </a:r>
                      <a:endParaRPr kumimoji="0" lang="ru-RU" sz="1600" b="0" i="0" u="none" strike="noStrike" cap="none" normalizeH="0" baseline="0" dirty="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41</a:t>
                      </a:r>
                      <a:endParaRPr kumimoji="0" lang="ru-RU" sz="1600" b="0" i="0" u="none" strike="noStrike" cap="none" normalizeH="0" baseline="0" dirty="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166</a:t>
                      </a:r>
                      <a:endParaRPr kumimoji="0" lang="ru-RU" sz="1600" b="0" i="0" u="none" strike="noStrike" cap="none" normalizeH="0" baseline="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5"/>
                  </a:ext>
                </a:extLst>
              </a:tr>
              <a:tr h="464930">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2.0 </a:t>
                      </a:r>
                      <a:r>
                        <a:rPr kumimoji="0" lang="en-US" sz="1600" b="0" i="0" u="none" strike="noStrike" cap="none" normalizeH="0" baseline="0" dirty="0">
                          <a:ln>
                            <a:noFill/>
                          </a:ln>
                          <a:solidFill>
                            <a:schemeClr val="tx1">
                              <a:lumMod val="65000"/>
                              <a:lumOff val="35000"/>
                            </a:schemeClr>
                          </a:solidFill>
                          <a:effectLst/>
                          <a:latin typeface="Arial" charset="0"/>
                          <a:sym typeface="Symbol" pitchFamily="18" charset="2"/>
                        </a:rPr>
                        <a:t></a:t>
                      </a:r>
                      <a:r>
                        <a:rPr kumimoji="0" lang="en-US" sz="1600" b="0" i="0" u="none" strike="noStrike" cap="none" normalizeH="0" baseline="0" dirty="0" err="1">
                          <a:ln>
                            <a:noFill/>
                          </a:ln>
                          <a:solidFill>
                            <a:schemeClr val="tx1">
                              <a:lumMod val="65000"/>
                              <a:lumOff val="35000"/>
                            </a:schemeClr>
                          </a:solidFill>
                          <a:effectLst/>
                          <a:latin typeface="Arial" charset="0"/>
                          <a:sym typeface="Symbol" pitchFamily="18" charset="2"/>
                        </a:rPr>
                        <a:t>Sv</a:t>
                      </a:r>
                      <a:endParaRPr kumimoji="0" lang="ru-RU" sz="1600" b="0" i="0" u="none" strike="noStrike" cap="none" normalizeH="0" baseline="0" dirty="0">
                        <a:ln>
                          <a:noFill/>
                        </a:ln>
                        <a:solidFill>
                          <a:schemeClr val="tx1">
                            <a:lumMod val="65000"/>
                            <a:lumOff val="35000"/>
                          </a:schemeClr>
                        </a:solidFill>
                        <a:effectLst/>
                        <a:latin typeface="Arial" charset="0"/>
                        <a:sym typeface="Symbol" pitchFamily="18" charset="2"/>
                      </a:endParaRPr>
                    </a:p>
                  </a:txBody>
                  <a:tcPr marL="80189" marR="80189" marT="40094" marB="4009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a:t>
                      </a:r>
                      <a:endParaRPr kumimoji="0" lang="ru-RU" sz="1600" b="0" i="0" u="none" strike="noStrike" cap="none" normalizeH="0" baseline="0" dirty="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a:ln>
                            <a:noFill/>
                          </a:ln>
                          <a:solidFill>
                            <a:schemeClr val="tx1">
                              <a:lumMod val="65000"/>
                              <a:lumOff val="35000"/>
                            </a:schemeClr>
                          </a:solidFill>
                          <a:effectLst/>
                          <a:latin typeface="Arial" charset="0"/>
                        </a:rPr>
                        <a:t>2</a:t>
                      </a:r>
                      <a:endParaRPr kumimoji="0" lang="ru-RU" sz="1600" b="0" i="0" u="none" strike="noStrike" cap="none" normalizeH="0" baseline="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31</a:t>
                      </a:r>
                      <a:endParaRPr kumimoji="0" lang="ru-RU" sz="1600" b="0" i="0" u="none" strike="noStrike" cap="none" normalizeH="0" baseline="0" dirty="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5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lumMod val="65000"/>
                              <a:lumOff val="35000"/>
                            </a:schemeClr>
                          </a:solidFill>
                          <a:effectLst/>
                          <a:latin typeface="Arial" charset="0"/>
                        </a:rPr>
                        <a:t>125</a:t>
                      </a:r>
                      <a:endParaRPr kumimoji="0" lang="ru-RU" sz="1600" b="0" i="0" u="none" strike="noStrike" cap="none" normalizeH="0" baseline="0" dirty="0">
                        <a:ln>
                          <a:noFill/>
                        </a:ln>
                        <a:solidFill>
                          <a:schemeClr val="tx1">
                            <a:lumMod val="65000"/>
                            <a:lumOff val="35000"/>
                          </a:schemeClr>
                        </a:solidFill>
                        <a:effectLst/>
                        <a:latin typeface="Arial" charset="0"/>
                      </a:endParaRPr>
                    </a:p>
                  </a:txBody>
                  <a:tcPr marL="80189" marR="80189" marT="40094" marB="4009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6"/>
                  </a:ext>
                </a:extLst>
              </a:tr>
            </a:tbl>
          </a:graphicData>
        </a:graphic>
      </p:graphicFrame>
      <p:sp>
        <p:nvSpPr>
          <p:cNvPr id="5" name="Прямоугольник 4"/>
          <p:cNvSpPr/>
          <p:nvPr/>
        </p:nvSpPr>
        <p:spPr>
          <a:xfrm>
            <a:off x="609768" y="7107039"/>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6" name="TextBox 5"/>
          <p:cNvSpPr txBox="1"/>
          <p:nvPr/>
        </p:nvSpPr>
        <p:spPr>
          <a:xfrm>
            <a:off x="9143814" y="6428762"/>
            <a:ext cx="1107217" cy="335348"/>
          </a:xfrm>
          <a:prstGeom prst="rect">
            <a:avLst/>
          </a:prstGeom>
          <a:noFill/>
        </p:spPr>
        <p:txBody>
          <a:bodyPr wrap="square" rtlCol="0">
            <a:spAutoFit/>
          </a:bodyPr>
          <a:lstStyle/>
          <a:p>
            <a:pPr algn="r" defTabSz="801929"/>
            <a:r>
              <a:rPr lang="ru-RU" sz="1579" dirty="0">
                <a:solidFill>
                  <a:prstClr val="white"/>
                </a:solidFill>
                <a:latin typeface="Geometria" pitchFamily="34" charset="-52"/>
                <a:ea typeface="Geometria" pitchFamily="34" charset="-52"/>
              </a:rPr>
              <a:t>2016</a:t>
            </a:r>
          </a:p>
        </p:txBody>
      </p:sp>
      <p:sp>
        <p:nvSpPr>
          <p:cNvPr id="7" name="Прямоугольник 6"/>
          <p:cNvSpPr/>
          <p:nvPr/>
        </p:nvSpPr>
        <p:spPr>
          <a:xfrm>
            <a:off x="456455" y="209368"/>
            <a:ext cx="4925516" cy="335348"/>
          </a:xfrm>
          <a:prstGeom prst="rect">
            <a:avLst/>
          </a:prstGeom>
        </p:spPr>
        <p:txBody>
          <a:bodyPr wrap="square">
            <a:spAutoFit/>
          </a:bodyPr>
          <a:lstStyle/>
          <a:p>
            <a:pPr defTabSz="801929"/>
            <a:r>
              <a:rPr lang="en-US" sz="1579" dirty="0">
                <a:solidFill>
                  <a:prstClr val="white"/>
                </a:solidFill>
                <a:latin typeface="Geometria-Bold" panose="020B0703020204020204" pitchFamily="34" charset="-52"/>
              </a:rPr>
              <a:t>X-RAY SECURITY SCREENING SYSTEMS</a:t>
            </a:r>
          </a:p>
        </p:txBody>
      </p:sp>
      <p:graphicFrame>
        <p:nvGraphicFramePr>
          <p:cNvPr id="8" name="Объект 7"/>
          <p:cNvGraphicFramePr>
            <a:graphicFrameLocks noChangeAspect="1"/>
          </p:cNvGraphicFramePr>
          <p:nvPr>
            <p:extLst/>
          </p:nvPr>
        </p:nvGraphicFramePr>
        <p:xfrm>
          <a:off x="8259747" y="805252"/>
          <a:ext cx="1894429" cy="536755"/>
        </p:xfrm>
        <a:graphic>
          <a:graphicData uri="http://schemas.openxmlformats.org/presentationml/2006/ole">
            <p:oleObj spid="_x0000_s6152" name="CorelDRAW" r:id="rId3" imgW="2569320" imgH="729000" progId="">
              <p:embed/>
            </p:oleObj>
          </a:graphicData>
        </a:graphic>
      </p:graphicFrame>
      <p:sp>
        <p:nvSpPr>
          <p:cNvPr id="9" name="TextBox 8"/>
          <p:cNvSpPr txBox="1"/>
          <p:nvPr/>
        </p:nvSpPr>
        <p:spPr>
          <a:xfrm>
            <a:off x="511600" y="1468554"/>
            <a:ext cx="8860441" cy="497187"/>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en-US" altLang="ru-RU" sz="2631" dirty="0">
                <a:solidFill>
                  <a:srgbClr val="1A458A"/>
                </a:solidFill>
                <a:latin typeface="Calibri"/>
                <a:ea typeface="Geometria" pitchFamily="34" charset="-52"/>
              </a:rPr>
              <a:t>LIMITATION OF ACCUMULATED DOSE TO SCANNED PERSONS</a:t>
            </a:r>
            <a:endParaRPr lang="ru-RU" sz="2631" dirty="0">
              <a:solidFill>
                <a:prstClr val="white">
                  <a:lumMod val="50000"/>
                </a:prstClr>
              </a:solidFill>
              <a:latin typeface="Calibri"/>
              <a:ea typeface="Geometria" pitchFamily="34" charset="-52"/>
            </a:endParaRPr>
          </a:p>
        </p:txBody>
      </p:sp>
    </p:spTree>
    <p:extLst>
      <p:ext uri="{BB962C8B-B14F-4D97-AF65-F5344CB8AC3E}">
        <p14:creationId xmlns="" xmlns:p14="http://schemas.microsoft.com/office/powerpoint/2010/main" val="200378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28</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8" name="Прямоугольник 17"/>
          <p:cNvSpPr/>
          <p:nvPr/>
        </p:nvSpPr>
        <p:spPr>
          <a:xfrm>
            <a:off x="738187" y="223327"/>
            <a:ext cx="7524751" cy="461665"/>
          </a:xfrm>
          <a:prstGeom prst="rect">
            <a:avLst/>
          </a:prstGeom>
        </p:spPr>
        <p:txBody>
          <a:bodyPr wrap="square">
            <a:spAutoFit/>
          </a:bodyPr>
          <a:lstStyle/>
          <a:p>
            <a:r>
              <a:rPr lang="en-US" sz="2400" b="1" dirty="0">
                <a:solidFill>
                  <a:schemeClr val="bg1"/>
                </a:solidFill>
              </a:rPr>
              <a:t>RADIATION SAFETY</a:t>
            </a:r>
          </a:p>
        </p:txBody>
      </p:sp>
      <p:sp>
        <p:nvSpPr>
          <p:cNvPr id="12" name="TextBox 11"/>
          <p:cNvSpPr txBox="1"/>
          <p:nvPr/>
        </p:nvSpPr>
        <p:spPr>
          <a:xfrm>
            <a:off x="738188" y="1127125"/>
            <a:ext cx="4606926" cy="461665"/>
          </a:xfrm>
          <a:prstGeom prst="rect">
            <a:avLst/>
          </a:prstGeom>
          <a:noFill/>
        </p:spPr>
        <p:txBody>
          <a:bodyPr wrap="square" rtlCol="0">
            <a:spAutoFit/>
          </a:bodyPr>
          <a:lstStyle/>
          <a:p>
            <a:r>
              <a:rPr lang="en-US" sz="2400" b="1" dirty="0"/>
              <a:t>ANSI Compliance</a:t>
            </a:r>
            <a:endParaRPr lang="ru-RU" sz="2400" b="1" dirty="0"/>
          </a:p>
        </p:txBody>
      </p:sp>
      <p:sp>
        <p:nvSpPr>
          <p:cNvPr id="15" name="TextBox 14"/>
          <p:cNvSpPr txBox="1"/>
          <p:nvPr/>
        </p:nvSpPr>
        <p:spPr>
          <a:xfrm>
            <a:off x="738188" y="1584325"/>
            <a:ext cx="5099904" cy="4708981"/>
          </a:xfrm>
          <a:prstGeom prst="rect">
            <a:avLst/>
          </a:prstGeom>
          <a:noFill/>
        </p:spPr>
        <p:txBody>
          <a:bodyPr wrap="square" rtlCol="0">
            <a:spAutoFit/>
          </a:bodyPr>
          <a:lstStyle/>
          <a:p>
            <a:pPr algn="just"/>
            <a:r>
              <a:rPr lang="en-US" sz="2000" b="1" dirty="0">
                <a:solidFill>
                  <a:srgbClr val="00B050"/>
                </a:solidFill>
              </a:rPr>
              <a:t>ADANI CONPASS typical X-Ray emission is </a:t>
            </a:r>
            <a:r>
              <a:rPr lang="en-US" sz="2400" b="1" dirty="0">
                <a:solidFill>
                  <a:srgbClr val="005A9F"/>
                </a:solidFill>
              </a:rPr>
              <a:t>0.25 </a:t>
            </a:r>
            <a:r>
              <a:rPr lang="en-US" sz="2400" b="1" dirty="0" err="1">
                <a:solidFill>
                  <a:srgbClr val="005A9F"/>
                </a:solidFill>
              </a:rPr>
              <a:t>μSv</a:t>
            </a:r>
            <a:r>
              <a:rPr lang="en-US" sz="2400" b="1" dirty="0">
                <a:solidFill>
                  <a:srgbClr val="005A9F"/>
                </a:solidFill>
              </a:rPr>
              <a:t> per scan.</a:t>
            </a:r>
            <a:endParaRPr lang="ru-RU" sz="2400" b="1" dirty="0">
              <a:solidFill>
                <a:srgbClr val="005A9F"/>
              </a:solidFill>
            </a:endParaRPr>
          </a:p>
          <a:p>
            <a:pPr algn="just"/>
            <a:r>
              <a:rPr lang="en-US" dirty="0"/>
              <a:t> </a:t>
            </a:r>
            <a:endParaRPr lang="ru-RU" b="1" dirty="0"/>
          </a:p>
          <a:p>
            <a:pPr algn="just"/>
            <a:r>
              <a:rPr lang="en-US" b="1" dirty="0">
                <a:solidFill>
                  <a:srgbClr val="005A9F"/>
                </a:solidFill>
              </a:rPr>
              <a:t>CONPASS</a:t>
            </a:r>
            <a:r>
              <a:rPr lang="en-US" dirty="0"/>
              <a:t> scanner is fully comply with American National Standard </a:t>
            </a:r>
            <a:r>
              <a:rPr lang="en-US" b="1" dirty="0">
                <a:solidFill>
                  <a:srgbClr val="005A9F"/>
                </a:solidFill>
              </a:rPr>
              <a:t>ANSI 43.17-2009 </a:t>
            </a:r>
            <a:r>
              <a:rPr lang="en-US" dirty="0"/>
              <a:t>“Radiation Safety for Personnel Security Using X-Ray or Gamma Radiation”.</a:t>
            </a:r>
            <a:endParaRPr lang="ru-RU" b="1" dirty="0"/>
          </a:p>
          <a:p>
            <a:pPr algn="just"/>
            <a:endParaRPr lang="ru-RU" dirty="0"/>
          </a:p>
          <a:p>
            <a:pPr algn="just"/>
            <a:r>
              <a:rPr lang="en-US" dirty="0"/>
              <a:t>A personnel screening system that delivers a reference effective dose equal or less than </a:t>
            </a:r>
            <a:r>
              <a:rPr lang="en-US" b="1" dirty="0">
                <a:solidFill>
                  <a:srgbClr val="005A9F"/>
                </a:solidFill>
              </a:rPr>
              <a:t>0.25 </a:t>
            </a:r>
            <a:r>
              <a:rPr lang="en-US" b="1" dirty="0" err="1">
                <a:solidFill>
                  <a:srgbClr val="005A9F"/>
                </a:solidFill>
              </a:rPr>
              <a:t>μSv</a:t>
            </a:r>
            <a:r>
              <a:rPr lang="en-US" b="1" dirty="0">
                <a:solidFill>
                  <a:srgbClr val="005A9F"/>
                </a:solidFill>
              </a:rPr>
              <a:t> </a:t>
            </a:r>
            <a:r>
              <a:rPr lang="en-US" dirty="0"/>
              <a:t>(25 </a:t>
            </a:r>
            <a:r>
              <a:rPr lang="en-US" dirty="0" err="1"/>
              <a:t>μRem</a:t>
            </a:r>
            <a:r>
              <a:rPr lang="en-US" dirty="0"/>
              <a:t>) is classified as general-use system that does not require administrative control.</a:t>
            </a:r>
            <a:endParaRPr lang="ru-RU" b="1" dirty="0"/>
          </a:p>
          <a:p>
            <a:pPr algn="just"/>
            <a:r>
              <a:rPr lang="en-US" dirty="0"/>
              <a:t> </a:t>
            </a:r>
            <a:endParaRPr lang="ru-RU" b="1" dirty="0"/>
          </a:p>
          <a:p>
            <a:pPr algn="just"/>
            <a:r>
              <a:rPr lang="ru-RU" dirty="0" err="1"/>
              <a:t>System</a:t>
            </a:r>
            <a:r>
              <a:rPr lang="ru-RU" dirty="0"/>
              <a:t> </a:t>
            </a:r>
            <a:r>
              <a:rPr lang="ru-RU" dirty="0" err="1"/>
              <a:t>guarantees</a:t>
            </a:r>
            <a:r>
              <a:rPr lang="ru-RU" dirty="0"/>
              <a:t> a </a:t>
            </a:r>
            <a:r>
              <a:rPr lang="ru-RU" dirty="0" err="1"/>
              <a:t>high</a:t>
            </a:r>
            <a:r>
              <a:rPr lang="ru-RU" dirty="0"/>
              <a:t> </a:t>
            </a:r>
            <a:r>
              <a:rPr lang="ru-RU" dirty="0" err="1"/>
              <a:t>degree</a:t>
            </a:r>
            <a:r>
              <a:rPr lang="ru-RU" dirty="0"/>
              <a:t> of </a:t>
            </a:r>
            <a:r>
              <a:rPr lang="ru-RU" dirty="0" err="1"/>
              <a:t>radiation</a:t>
            </a:r>
            <a:r>
              <a:rPr lang="ru-RU" dirty="0"/>
              <a:t> </a:t>
            </a:r>
            <a:r>
              <a:rPr lang="ru-RU" dirty="0" err="1"/>
              <a:t>safety</a:t>
            </a:r>
            <a:r>
              <a:rPr lang="ru-RU" dirty="0"/>
              <a:t> </a:t>
            </a:r>
            <a:r>
              <a:rPr lang="ru-RU" dirty="0" err="1"/>
              <a:t>due</a:t>
            </a:r>
            <a:r>
              <a:rPr lang="ru-RU" dirty="0"/>
              <a:t> to the </a:t>
            </a:r>
            <a:r>
              <a:rPr lang="ru-RU" dirty="0" err="1"/>
              <a:t>extremely</a:t>
            </a:r>
            <a:r>
              <a:rPr lang="ru-RU" dirty="0"/>
              <a:t> </a:t>
            </a:r>
            <a:r>
              <a:rPr lang="ru-RU" dirty="0" err="1"/>
              <a:t>low</a:t>
            </a:r>
            <a:r>
              <a:rPr lang="ru-RU" dirty="0"/>
              <a:t> </a:t>
            </a:r>
            <a:r>
              <a:rPr lang="ru-RU" dirty="0" err="1"/>
              <a:t>doses</a:t>
            </a:r>
            <a:r>
              <a:rPr lang="ru-RU" dirty="0"/>
              <a:t> </a:t>
            </a:r>
            <a:r>
              <a:rPr lang="ru-RU" dirty="0" err="1"/>
              <a:t>delivered</a:t>
            </a:r>
            <a:r>
              <a:rPr lang="ru-RU" dirty="0"/>
              <a:t> and </a:t>
            </a:r>
            <a:r>
              <a:rPr lang="ru-RU" dirty="0" err="1"/>
              <a:t>engineering</a:t>
            </a:r>
            <a:r>
              <a:rPr lang="ru-RU" dirty="0"/>
              <a:t> </a:t>
            </a:r>
            <a:r>
              <a:rPr lang="ru-RU" dirty="0" err="1"/>
              <a:t>controls</a:t>
            </a:r>
            <a:r>
              <a:rPr lang="ru-RU" dirty="0"/>
              <a:t> </a:t>
            </a:r>
            <a:r>
              <a:rPr lang="ru-RU" dirty="0" err="1"/>
              <a:t>incorporated</a:t>
            </a:r>
            <a:r>
              <a:rPr lang="ru-RU" dirty="0"/>
              <a:t> </a:t>
            </a:r>
            <a:r>
              <a:rPr lang="ru-RU" dirty="0" err="1"/>
              <a:t>in</a:t>
            </a:r>
            <a:r>
              <a:rPr lang="ru-RU" dirty="0"/>
              <a:t> the </a:t>
            </a:r>
            <a:r>
              <a:rPr lang="ru-RU" dirty="0" err="1"/>
              <a:t>system</a:t>
            </a:r>
            <a:r>
              <a:rPr lang="ru-RU" dirty="0"/>
              <a:t>.</a:t>
            </a:r>
            <a:endParaRPr lang="ru-RU" b="1" dirty="0"/>
          </a:p>
        </p:txBody>
      </p:sp>
      <p:pic>
        <p:nvPicPr>
          <p:cNvPr id="16" name="Picture 83" descr="ANSI - American National Standards Institute">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029325" y="2023451"/>
            <a:ext cx="4177147" cy="783106"/>
          </a:xfrm>
          <a:prstGeom prst="rect">
            <a:avLst/>
          </a:prstGeom>
          <a:noFill/>
          <a:ln w="12700">
            <a:solidFill>
              <a:srgbClr val="1E4C9A"/>
            </a:solidFill>
            <a:miter lim="800000"/>
            <a:headEnd/>
            <a:tailEnd/>
          </a:ln>
          <a:effectLst>
            <a:reflection stA="20000" endPos="65000" dist="50800" dir="5400000" sy="-100000" algn="bl" rotWithShape="0"/>
          </a:effectLst>
          <a:extLst>
            <a:ext uri="{909E8E84-426E-40DD-AFC4-6F175D3DCCD1}">
              <a14:hiddenFill xmlns="" xmlns:a14="http://schemas.microsoft.com/office/drawing/2010/main">
                <a:solidFill>
                  <a:srgbClr val="FFFFFF"/>
                </a:solidFill>
              </a14:hiddenFill>
            </a:ext>
          </a:extLst>
        </p:spPr>
      </p:pic>
      <p:pic>
        <p:nvPicPr>
          <p:cNvPr id="17" name="Picture 9"/>
          <p:cNvPicPr>
            <a:picLocks noChangeArrowheads="1"/>
          </p:cNvPicPr>
          <p:nvPr/>
        </p:nvPicPr>
        <p:blipFill rotWithShape="1">
          <a:blip r:embed="rId7" cstate="print">
            <a:extLst>
              <a:ext uri="{28A0092B-C50C-407E-A947-70E740481C1C}">
                <a14:useLocalDpi xmlns="" xmlns:a14="http://schemas.microsoft.com/office/drawing/2010/main" val="0"/>
              </a:ext>
            </a:extLst>
          </a:blip>
          <a:srcRect l="50664" t="42079" r="6249" b="46263"/>
          <a:stretch/>
        </p:blipFill>
        <p:spPr bwMode="auto">
          <a:xfrm>
            <a:off x="6028444" y="3011948"/>
            <a:ext cx="4177594" cy="1922002"/>
          </a:xfrm>
          <a:prstGeom prst="rect">
            <a:avLst/>
          </a:prstGeom>
          <a:noFill/>
          <a:ln w="9525">
            <a:solidFill>
              <a:srgbClr val="1E4C9A"/>
            </a:solidFill>
            <a:miter lim="800000"/>
            <a:headEnd/>
            <a:tailEnd/>
          </a:ln>
          <a:extLst>
            <a:ext uri="{909E8E84-426E-40DD-AFC4-6F175D3DCCD1}">
              <a14:hiddenFill xmlns="" xmlns:a14="http://schemas.microsoft.com/office/drawing/2010/main">
                <a:solidFill>
                  <a:srgbClr val="FFFFFF"/>
                </a:solidFill>
              </a14:hiddenFill>
            </a:ext>
          </a:extLst>
        </p:spPr>
      </p:pic>
      <p:sp>
        <p:nvSpPr>
          <p:cNvPr id="19" name="Прямоугольник 18"/>
          <p:cNvSpPr/>
          <p:nvPr/>
        </p:nvSpPr>
        <p:spPr>
          <a:xfrm>
            <a:off x="8168911" y="1592831"/>
            <a:ext cx="2037127" cy="400110"/>
          </a:xfrm>
          <a:prstGeom prst="rect">
            <a:avLst/>
          </a:prstGeom>
        </p:spPr>
        <p:txBody>
          <a:bodyPr wrap="square">
            <a:spAutoFit/>
          </a:bodyPr>
          <a:lstStyle/>
          <a:p>
            <a:r>
              <a:rPr lang="pt-PT" sz="2000" b="1" dirty="0">
                <a:ea typeface="Geometria" pitchFamily="34" charset="-52"/>
              </a:rPr>
              <a:t>ANSI 43.17.2009</a:t>
            </a:r>
            <a:endParaRPr lang="ru-RU" sz="2000" b="1" dirty="0">
              <a:ea typeface="Geometria" pitchFamily="34" charset="-52"/>
            </a:endParaRPr>
          </a:p>
        </p:txBody>
      </p:sp>
    </p:spTree>
    <p:extLst>
      <p:ext uri="{BB962C8B-B14F-4D97-AF65-F5344CB8AC3E}">
        <p14:creationId xmlns="" xmlns:p14="http://schemas.microsoft.com/office/powerpoint/2010/main" val="3414077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Grp="1" noChangeArrowheads="1"/>
          </p:cNvSpPr>
          <p:nvPr>
            <p:ph type="body" idx="4294967295"/>
          </p:nvPr>
        </p:nvSpPr>
        <p:spPr>
          <a:xfrm>
            <a:off x="531186" y="2935463"/>
            <a:ext cx="5551295" cy="3441427"/>
          </a:xfrm>
        </p:spPr>
        <p:txBody>
          <a:bodyPr>
            <a:noAutofit/>
          </a:bodyPr>
          <a:lstStyle/>
          <a:p>
            <a:pPr marL="0" indent="0">
              <a:buNone/>
            </a:pPr>
            <a:r>
              <a:rPr lang="en-US" altLang="ru-RU" sz="1579" dirty="0">
                <a:solidFill>
                  <a:schemeClr val="tx1">
                    <a:lumMod val="65000"/>
                    <a:lumOff val="35000"/>
                  </a:schemeClr>
                </a:solidFill>
              </a:rPr>
              <a:t>CONPASS has built-in shielding to minimize radiation leakage:</a:t>
            </a:r>
          </a:p>
          <a:p>
            <a:r>
              <a:rPr lang="en-US" altLang="ru-RU" sz="1579" dirty="0">
                <a:solidFill>
                  <a:schemeClr val="tx1">
                    <a:lumMod val="65000"/>
                    <a:lumOff val="35000"/>
                  </a:schemeClr>
                </a:solidFill>
              </a:rPr>
              <a:t>2 mm lead on collimator sides,</a:t>
            </a:r>
          </a:p>
          <a:p>
            <a:r>
              <a:rPr lang="en-US" altLang="ru-RU" sz="1579" dirty="0">
                <a:solidFill>
                  <a:schemeClr val="tx1">
                    <a:lumMod val="65000"/>
                    <a:lumOff val="35000"/>
                  </a:schemeClr>
                </a:solidFill>
              </a:rPr>
              <a:t>6 mm lead beam stopper behind vertical part of detector,</a:t>
            </a:r>
          </a:p>
          <a:p>
            <a:r>
              <a:rPr lang="en-US" altLang="ru-RU" sz="1579" dirty="0">
                <a:solidFill>
                  <a:schemeClr val="tx1">
                    <a:lumMod val="65000"/>
                    <a:lumOff val="35000"/>
                  </a:schemeClr>
                </a:solidFill>
              </a:rPr>
              <a:t>X-ray source lead shielding.</a:t>
            </a:r>
          </a:p>
        </p:txBody>
      </p:sp>
      <p:pic>
        <p:nvPicPr>
          <p:cNvPr id="12" name="Рисунок 8"/>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34034" y="1744648"/>
            <a:ext cx="4449661" cy="4449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Прямая со стрелкой 2"/>
          <p:cNvCxnSpPr/>
          <p:nvPr/>
        </p:nvCxnSpPr>
        <p:spPr>
          <a:xfrm flipH="1">
            <a:off x="7818543" y="3969477"/>
            <a:ext cx="964293" cy="718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9"/>
          <p:cNvSpPr txBox="1">
            <a:spLocks noChangeArrowheads="1"/>
          </p:cNvSpPr>
          <p:nvPr/>
        </p:nvSpPr>
        <p:spPr bwMode="auto">
          <a:xfrm>
            <a:off x="8647164" y="3702182"/>
            <a:ext cx="819984" cy="281295"/>
          </a:xfrm>
          <a:prstGeom prst="rect">
            <a:avLst/>
          </a:prstGeom>
          <a:ln/>
          <a:extLst/>
        </p:spPr>
        <p:style>
          <a:lnRef idx="1">
            <a:schemeClr val="dk1"/>
          </a:lnRef>
          <a:fillRef idx="2">
            <a:schemeClr val="dk1"/>
          </a:fillRef>
          <a:effectRef idx="1">
            <a:schemeClr val="dk1"/>
          </a:effectRef>
          <a:fontRef idx="minor">
            <a:schemeClr val="dk1"/>
          </a:fontRef>
        </p:style>
        <p:txBody>
          <a:bodyPr>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228" dirty="0">
                <a:solidFill>
                  <a:prstClr val="black"/>
                </a:solidFill>
              </a:rPr>
              <a:t>2 mm </a:t>
            </a:r>
            <a:r>
              <a:rPr lang="en-US" altLang="ru-RU" sz="1228" dirty="0" err="1">
                <a:solidFill>
                  <a:prstClr val="black"/>
                </a:solidFill>
              </a:rPr>
              <a:t>Pb</a:t>
            </a:r>
            <a:endParaRPr lang="ru-RU" altLang="ru-RU" sz="1228" dirty="0">
              <a:solidFill>
                <a:prstClr val="black"/>
              </a:solidFill>
            </a:endParaRPr>
          </a:p>
        </p:txBody>
      </p:sp>
      <p:cxnSp>
        <p:nvCxnSpPr>
          <p:cNvPr id="5" name="Прямая со стрелкой 4"/>
          <p:cNvCxnSpPr/>
          <p:nvPr/>
        </p:nvCxnSpPr>
        <p:spPr>
          <a:xfrm>
            <a:off x="6082481" y="2487586"/>
            <a:ext cx="670263" cy="873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9"/>
          <p:cNvSpPr txBox="1">
            <a:spLocks noChangeArrowheads="1"/>
          </p:cNvSpPr>
          <p:nvPr/>
        </p:nvSpPr>
        <p:spPr bwMode="auto">
          <a:xfrm>
            <a:off x="5403766" y="2211102"/>
            <a:ext cx="819984" cy="281295"/>
          </a:xfrm>
          <a:prstGeom prst="rect">
            <a:avLst/>
          </a:prstGeom>
          <a:ln/>
          <a:extLst/>
        </p:spPr>
        <p:style>
          <a:lnRef idx="1">
            <a:schemeClr val="dk1"/>
          </a:lnRef>
          <a:fillRef idx="2">
            <a:schemeClr val="dk1"/>
          </a:fillRef>
          <a:effectRef idx="1">
            <a:schemeClr val="dk1"/>
          </a:effectRef>
          <a:fontRef idx="minor">
            <a:schemeClr val="dk1"/>
          </a:fontRef>
        </p:style>
        <p:txBody>
          <a:bodyPr>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228" dirty="0">
                <a:solidFill>
                  <a:prstClr val="black"/>
                </a:solidFill>
              </a:rPr>
              <a:t>6 mm </a:t>
            </a:r>
            <a:r>
              <a:rPr lang="en-US" altLang="ru-RU" sz="1228" dirty="0" err="1">
                <a:solidFill>
                  <a:prstClr val="black"/>
                </a:solidFill>
              </a:rPr>
              <a:t>Pb</a:t>
            </a:r>
            <a:endParaRPr lang="ru-RU" altLang="ru-RU" sz="1228" dirty="0">
              <a:solidFill>
                <a:prstClr val="black"/>
              </a:solidFill>
            </a:endParaRPr>
          </a:p>
        </p:txBody>
      </p:sp>
      <p:sp>
        <p:nvSpPr>
          <p:cNvPr id="9" name="Прямоугольник 8"/>
          <p:cNvSpPr/>
          <p:nvPr/>
        </p:nvSpPr>
        <p:spPr>
          <a:xfrm>
            <a:off x="601171" y="7112719"/>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10" name="TextBox 9"/>
          <p:cNvSpPr txBox="1"/>
          <p:nvPr/>
        </p:nvSpPr>
        <p:spPr>
          <a:xfrm>
            <a:off x="9143814" y="6428762"/>
            <a:ext cx="1107217" cy="335348"/>
          </a:xfrm>
          <a:prstGeom prst="rect">
            <a:avLst/>
          </a:prstGeom>
          <a:noFill/>
        </p:spPr>
        <p:txBody>
          <a:bodyPr wrap="square" rtlCol="0">
            <a:spAutoFit/>
          </a:bodyPr>
          <a:lstStyle/>
          <a:p>
            <a:pPr algn="r" defTabSz="801929"/>
            <a:r>
              <a:rPr lang="ru-RU" sz="1579" dirty="0">
                <a:solidFill>
                  <a:prstClr val="white"/>
                </a:solidFill>
                <a:latin typeface="Geometria" pitchFamily="34" charset="-52"/>
                <a:ea typeface="Geometria" pitchFamily="34" charset="-52"/>
              </a:rPr>
              <a:t>2016</a:t>
            </a:r>
          </a:p>
        </p:txBody>
      </p:sp>
      <p:sp>
        <p:nvSpPr>
          <p:cNvPr id="11" name="Прямоугольник 10"/>
          <p:cNvSpPr/>
          <p:nvPr/>
        </p:nvSpPr>
        <p:spPr>
          <a:xfrm>
            <a:off x="555735" y="180190"/>
            <a:ext cx="4925516" cy="335348"/>
          </a:xfrm>
          <a:prstGeom prst="rect">
            <a:avLst/>
          </a:prstGeom>
        </p:spPr>
        <p:txBody>
          <a:bodyPr wrap="square">
            <a:spAutoFit/>
          </a:bodyPr>
          <a:lstStyle/>
          <a:p>
            <a:pPr defTabSz="801929"/>
            <a:r>
              <a:rPr lang="en-US" sz="1579" dirty="0">
                <a:solidFill>
                  <a:prstClr val="white"/>
                </a:solidFill>
                <a:latin typeface="Geometria-Bold" panose="020B0703020204020204" pitchFamily="34" charset="-52"/>
              </a:rPr>
              <a:t>X-RAY SECURITY SCREENING SYSTEMS</a:t>
            </a:r>
          </a:p>
        </p:txBody>
      </p:sp>
      <p:graphicFrame>
        <p:nvGraphicFramePr>
          <p:cNvPr id="13" name="Объект 12"/>
          <p:cNvGraphicFramePr>
            <a:graphicFrameLocks noChangeAspect="1"/>
          </p:cNvGraphicFramePr>
          <p:nvPr>
            <p:extLst/>
          </p:nvPr>
        </p:nvGraphicFramePr>
        <p:xfrm>
          <a:off x="8259747" y="805252"/>
          <a:ext cx="1894429" cy="536755"/>
        </p:xfrm>
        <a:graphic>
          <a:graphicData uri="http://schemas.openxmlformats.org/presentationml/2006/ole">
            <p:oleObj spid="_x0000_s7175" name="CorelDRAW" r:id="rId4" imgW="2569320" imgH="729000" progId="">
              <p:embed/>
            </p:oleObj>
          </a:graphicData>
        </a:graphic>
      </p:graphicFrame>
      <p:sp>
        <p:nvSpPr>
          <p:cNvPr id="14" name="TextBox 13"/>
          <p:cNvSpPr txBox="1"/>
          <p:nvPr/>
        </p:nvSpPr>
        <p:spPr>
          <a:xfrm>
            <a:off x="528307" y="1476907"/>
            <a:ext cx="5436742" cy="497187"/>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en-US" altLang="ru-RU" sz="2631" dirty="0">
                <a:solidFill>
                  <a:srgbClr val="1A458A"/>
                </a:solidFill>
                <a:latin typeface="Calibri"/>
                <a:ea typeface="Geometria" pitchFamily="34" charset="-52"/>
              </a:rPr>
              <a:t>SHIELDING</a:t>
            </a:r>
            <a:endParaRPr lang="ru-RU" sz="2631" dirty="0">
              <a:solidFill>
                <a:srgbClr val="1A458A"/>
              </a:solidFill>
              <a:latin typeface="Calibri"/>
              <a:ea typeface="Geometria" pitchFamily="34" charset="-52"/>
            </a:endParaRPr>
          </a:p>
        </p:txBody>
      </p:sp>
    </p:spTree>
    <p:extLst>
      <p:ext uri="{BB962C8B-B14F-4D97-AF65-F5344CB8AC3E}">
        <p14:creationId xmlns="" xmlns:p14="http://schemas.microsoft.com/office/powerpoint/2010/main" val="1177469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8" name="Прямоугольник 7"/>
          <p:cNvSpPr/>
          <p:nvPr/>
        </p:nvSpPr>
        <p:spPr>
          <a:xfrm>
            <a:off x="0" y="772765"/>
            <a:ext cx="10691813" cy="6149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3</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8" name="Прямоугольник 17"/>
          <p:cNvSpPr/>
          <p:nvPr/>
        </p:nvSpPr>
        <p:spPr>
          <a:xfrm>
            <a:off x="738187" y="223327"/>
            <a:ext cx="7524751" cy="461665"/>
          </a:xfrm>
          <a:prstGeom prst="rect">
            <a:avLst/>
          </a:prstGeom>
        </p:spPr>
        <p:txBody>
          <a:bodyPr wrap="square">
            <a:spAutoFit/>
          </a:bodyPr>
          <a:lstStyle/>
          <a:p>
            <a:r>
              <a:rPr lang="en-US" sz="2400" b="1" dirty="0">
                <a:solidFill>
                  <a:schemeClr val="bg1"/>
                </a:solidFill>
              </a:rPr>
              <a:t>Who We Are</a:t>
            </a:r>
          </a:p>
        </p:txBody>
      </p:sp>
      <p:pic>
        <p:nvPicPr>
          <p:cNvPr id="11" name="Picture 10">
            <a:extLst>
              <a:ext uri="{FF2B5EF4-FFF2-40B4-BE49-F238E27FC236}">
                <a16:creationId xmlns="" xmlns:a16="http://schemas.microsoft.com/office/drawing/2014/main" id="{A72BF698-9672-4407-A4E9-F4B27165CCB6}"/>
              </a:ext>
            </a:extLst>
          </p:cNvPr>
          <p:cNvPicPr>
            <a:picLocks noChangeAspect="1"/>
          </p:cNvPicPr>
          <p:nvPr/>
        </p:nvPicPr>
        <p:blipFill>
          <a:blip r:embed="rId5" cstate="print"/>
          <a:stretch>
            <a:fillRect/>
          </a:stretch>
        </p:blipFill>
        <p:spPr>
          <a:xfrm>
            <a:off x="4332313" y="1372069"/>
            <a:ext cx="5812480" cy="4838484"/>
          </a:xfrm>
          <a:prstGeom prst="rect">
            <a:avLst/>
          </a:prstGeom>
        </p:spPr>
      </p:pic>
      <p:sp>
        <p:nvSpPr>
          <p:cNvPr id="12" name="Rectangle 11">
            <a:extLst>
              <a:ext uri="{FF2B5EF4-FFF2-40B4-BE49-F238E27FC236}">
                <a16:creationId xmlns="" xmlns:a16="http://schemas.microsoft.com/office/drawing/2014/main" id="{9D6046F6-0F08-435F-BFAE-1ED005BCF7E5}"/>
              </a:ext>
            </a:extLst>
          </p:cNvPr>
          <p:cNvSpPr/>
          <p:nvPr/>
        </p:nvSpPr>
        <p:spPr>
          <a:xfrm>
            <a:off x="358775" y="1392075"/>
            <a:ext cx="3972981" cy="4925472"/>
          </a:xfrm>
          <a:prstGeom prst="rect">
            <a:avLst/>
          </a:prstGeom>
          <a:pattFill prst="pct5">
            <a:fgClr>
              <a:schemeClr val="bg1">
                <a:lumMod val="8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600" b="1" dirty="0">
              <a:solidFill>
                <a:srgbClr val="005A9F"/>
              </a:solidFill>
            </a:endParaRPr>
          </a:p>
        </p:txBody>
      </p:sp>
      <p:sp>
        <p:nvSpPr>
          <p:cNvPr id="3" name="TextBox 2">
            <a:extLst>
              <a:ext uri="{FF2B5EF4-FFF2-40B4-BE49-F238E27FC236}">
                <a16:creationId xmlns="" xmlns:a16="http://schemas.microsoft.com/office/drawing/2014/main" id="{0A3566ED-7724-40D7-872D-45F65124B2EB}"/>
              </a:ext>
            </a:extLst>
          </p:cNvPr>
          <p:cNvSpPr txBox="1"/>
          <p:nvPr/>
        </p:nvSpPr>
        <p:spPr>
          <a:xfrm>
            <a:off x="547020" y="1868557"/>
            <a:ext cx="3712607" cy="4247317"/>
          </a:xfrm>
          <a:prstGeom prst="rect">
            <a:avLst/>
          </a:prstGeom>
          <a:noFill/>
        </p:spPr>
        <p:txBody>
          <a:bodyPr wrap="square" rtlCol="0">
            <a:spAutoFit/>
          </a:bodyPr>
          <a:lstStyle/>
          <a:p>
            <a:pPr algn="just"/>
            <a:r>
              <a:rPr lang="ru-RU" sz="2800" b="1" dirty="0">
                <a:solidFill>
                  <a:srgbClr val="005A9F"/>
                </a:solidFill>
              </a:rPr>
              <a:t>ADANI S</a:t>
            </a:r>
            <a:r>
              <a:rPr lang="en-US" sz="2800" b="1" dirty="0">
                <a:solidFill>
                  <a:srgbClr val="005A9F"/>
                </a:solidFill>
              </a:rPr>
              <a:t>YSTEMS, Inc.</a:t>
            </a:r>
            <a:r>
              <a:rPr lang="ru-RU" sz="2800" b="1" dirty="0">
                <a:solidFill>
                  <a:srgbClr val="005A9F"/>
                </a:solidFill>
              </a:rPr>
              <a:t> </a:t>
            </a:r>
            <a:endParaRPr lang="en-US" sz="2800" b="1" dirty="0">
              <a:solidFill>
                <a:srgbClr val="005A9F"/>
              </a:solidFill>
            </a:endParaRPr>
          </a:p>
          <a:p>
            <a:pPr algn="just"/>
            <a:r>
              <a:rPr lang="en-US" sz="2800" b="1" dirty="0">
                <a:solidFill>
                  <a:srgbClr val="005A9F"/>
                </a:solidFill>
              </a:rPr>
              <a:t>Success Story</a:t>
            </a:r>
          </a:p>
          <a:p>
            <a:pPr algn="just"/>
            <a:endParaRPr lang="en-US" sz="2800" b="1" dirty="0">
              <a:solidFill>
                <a:srgbClr val="005A9F"/>
              </a:solidFill>
            </a:endParaRPr>
          </a:p>
          <a:p>
            <a:pPr algn="just"/>
            <a:endParaRPr lang="en-US" sz="2800" b="1" dirty="0">
              <a:solidFill>
                <a:srgbClr val="005A9F"/>
              </a:solidFill>
            </a:endParaRPr>
          </a:p>
          <a:p>
            <a:pPr algn="just"/>
            <a:r>
              <a:rPr lang="en-US" sz="2800" dirty="0"/>
              <a:t>We have successfully installed and currently support more than </a:t>
            </a:r>
            <a:r>
              <a:rPr lang="en-US" sz="2800" b="1" dirty="0">
                <a:solidFill>
                  <a:srgbClr val="005A9F"/>
                </a:solidFill>
              </a:rPr>
              <a:t>600 units </a:t>
            </a:r>
            <a:r>
              <a:rPr lang="en-US" sz="2800" dirty="0"/>
              <a:t>in the US and Latin America</a:t>
            </a:r>
            <a:endParaRPr lang="ru-RU" sz="2800" dirty="0"/>
          </a:p>
          <a:p>
            <a:pPr algn="just"/>
            <a:endParaRPr lang="ru-RU" b="1" dirty="0">
              <a:solidFill>
                <a:srgbClr val="005A9F"/>
              </a:solidFill>
            </a:endParaRPr>
          </a:p>
        </p:txBody>
      </p:sp>
    </p:spTree>
    <p:extLst>
      <p:ext uri="{BB962C8B-B14F-4D97-AF65-F5344CB8AC3E}">
        <p14:creationId xmlns="" xmlns:p14="http://schemas.microsoft.com/office/powerpoint/2010/main" val="4151302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srcRect l="6160" t="10609" r="4017" b="3855"/>
          <a:stretch/>
        </p:blipFill>
        <p:spPr>
          <a:xfrm>
            <a:off x="6660325" y="1510318"/>
            <a:ext cx="3493851" cy="2294727"/>
          </a:xfrm>
          <a:prstGeom prst="rect">
            <a:avLst/>
          </a:prstGeom>
          <a:ln>
            <a:solidFill>
              <a:schemeClr val="tx1"/>
            </a:solidFill>
          </a:ln>
        </p:spPr>
      </p:pic>
      <p:grpSp>
        <p:nvGrpSpPr>
          <p:cNvPr id="26" name="Группа 25"/>
          <p:cNvGrpSpPr/>
          <p:nvPr/>
        </p:nvGrpSpPr>
        <p:grpSpPr>
          <a:xfrm>
            <a:off x="6660325" y="3876026"/>
            <a:ext cx="3493851" cy="2348552"/>
            <a:chOff x="6132513" y="2278430"/>
            <a:chExt cx="4314490" cy="3384512"/>
          </a:xfrm>
        </p:grpSpPr>
        <p:pic>
          <p:nvPicPr>
            <p:cNvPr id="27" name="Рисунок 26"/>
            <p:cNvPicPr>
              <a:picLocks noChangeAspect="1"/>
            </p:cNvPicPr>
            <p:nvPr/>
          </p:nvPicPr>
          <p:blipFill>
            <a:blip r:embed="rId4" cstate="print"/>
            <a:stretch>
              <a:fillRect/>
            </a:stretch>
          </p:blipFill>
          <p:spPr>
            <a:xfrm>
              <a:off x="6132513" y="2278430"/>
              <a:ext cx="4314490" cy="3384512"/>
            </a:xfrm>
            <a:prstGeom prst="rect">
              <a:avLst/>
            </a:prstGeom>
            <a:ln>
              <a:solidFill>
                <a:schemeClr val="tx1"/>
              </a:solidFill>
            </a:ln>
          </p:spPr>
        </p:pic>
        <p:cxnSp>
          <p:nvCxnSpPr>
            <p:cNvPr id="28" name="Прямая соединительная линия 27"/>
            <p:cNvCxnSpPr/>
            <p:nvPr/>
          </p:nvCxnSpPr>
          <p:spPr>
            <a:xfrm>
              <a:off x="6132513" y="2516163"/>
              <a:ext cx="885825" cy="0"/>
            </a:xfrm>
            <a:prstGeom prst="line">
              <a:avLst/>
            </a:prstGeom>
            <a:ln w="9525">
              <a:solidFill>
                <a:srgbClr val="203C6E"/>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6350001" y="3468663"/>
              <a:ext cx="885825" cy="0"/>
            </a:xfrm>
            <a:prstGeom prst="line">
              <a:avLst/>
            </a:prstGeom>
            <a:ln w="9525">
              <a:solidFill>
                <a:srgbClr val="203C6E"/>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8424862" y="3470226"/>
              <a:ext cx="885825" cy="0"/>
            </a:xfrm>
            <a:prstGeom prst="line">
              <a:avLst/>
            </a:prstGeom>
            <a:ln w="9525">
              <a:solidFill>
                <a:srgbClr val="203C6E"/>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6350001" y="4068738"/>
              <a:ext cx="885825" cy="0"/>
            </a:xfrm>
            <a:prstGeom prst="line">
              <a:avLst/>
            </a:prstGeom>
            <a:ln w="9525">
              <a:solidFill>
                <a:srgbClr val="203C6E"/>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7403933" y="4068738"/>
              <a:ext cx="885825" cy="0"/>
            </a:xfrm>
            <a:prstGeom prst="line">
              <a:avLst/>
            </a:prstGeom>
            <a:ln w="9525">
              <a:solidFill>
                <a:srgbClr val="203C6E"/>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8405812" y="4060776"/>
              <a:ext cx="885825" cy="0"/>
            </a:xfrm>
            <a:prstGeom prst="line">
              <a:avLst/>
            </a:prstGeom>
            <a:ln w="9525">
              <a:solidFill>
                <a:srgbClr val="203C6E"/>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9444037" y="4060776"/>
              <a:ext cx="885825" cy="0"/>
            </a:xfrm>
            <a:prstGeom prst="line">
              <a:avLst/>
            </a:prstGeom>
            <a:ln w="9525">
              <a:solidFill>
                <a:srgbClr val="203C6E"/>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7846845" y="4623793"/>
              <a:ext cx="885825" cy="0"/>
            </a:xfrm>
            <a:prstGeom prst="line">
              <a:avLst/>
            </a:prstGeom>
            <a:ln w="9525">
              <a:solidFill>
                <a:srgbClr val="203C6E"/>
              </a:solidFill>
            </a:ln>
          </p:spPr>
          <p:style>
            <a:lnRef idx="1">
              <a:schemeClr val="accent1"/>
            </a:lnRef>
            <a:fillRef idx="0">
              <a:schemeClr val="accent1"/>
            </a:fillRef>
            <a:effectRef idx="0">
              <a:schemeClr val="accent1"/>
            </a:effectRef>
            <a:fontRef idx="minor">
              <a:schemeClr val="tx1"/>
            </a:fontRef>
          </p:style>
        </p:cxnSp>
      </p:grpSp>
      <p:grpSp>
        <p:nvGrpSpPr>
          <p:cNvPr id="4" name="Группа 3"/>
          <p:cNvGrpSpPr/>
          <p:nvPr/>
        </p:nvGrpSpPr>
        <p:grpSpPr>
          <a:xfrm>
            <a:off x="528309" y="2715669"/>
            <a:ext cx="5545203" cy="1090702"/>
            <a:chOff x="209356" y="1603283"/>
            <a:chExt cx="6323261" cy="1773008"/>
          </a:xfrm>
        </p:grpSpPr>
        <p:sp>
          <p:nvSpPr>
            <p:cNvPr id="6" name="Прямоугольник 5"/>
            <p:cNvSpPr/>
            <p:nvPr/>
          </p:nvSpPr>
          <p:spPr>
            <a:xfrm>
              <a:off x="209356" y="2436123"/>
              <a:ext cx="5121460" cy="940168"/>
            </a:xfrm>
            <a:prstGeom prst="rect">
              <a:avLst/>
            </a:prstGeom>
          </p:spPr>
          <p:txBody>
            <a:bodyPr wrap="square">
              <a:spAutoFit/>
            </a:bodyPr>
            <a:lstStyle/>
            <a:p>
              <a:pPr algn="just" defTabSz="801929"/>
              <a:r>
                <a:rPr lang="en-US" sz="1579" dirty="0">
                  <a:solidFill>
                    <a:prstClr val="black">
                      <a:lumMod val="65000"/>
                      <a:lumOff val="35000"/>
                    </a:prstClr>
                  </a:solidFill>
                  <a:latin typeface="Calibri"/>
                </a:rPr>
                <a:t>Monitors the individual dose rate</a:t>
              </a:r>
              <a:r>
                <a:rPr lang="ru-RU" sz="1579" dirty="0">
                  <a:solidFill>
                    <a:prstClr val="black">
                      <a:lumMod val="65000"/>
                      <a:lumOff val="35000"/>
                    </a:prstClr>
                  </a:solidFill>
                  <a:latin typeface="Calibri"/>
                </a:rPr>
                <a:t>.</a:t>
              </a:r>
              <a:r>
                <a:rPr lang="en-US" sz="1579" dirty="0">
                  <a:solidFill>
                    <a:prstClr val="black">
                      <a:lumMod val="65000"/>
                      <a:lumOff val="35000"/>
                    </a:prstClr>
                  </a:solidFill>
                  <a:latin typeface="Calibri"/>
                </a:rPr>
                <a:t> Located in the direct path of the X-ray beam. </a:t>
              </a:r>
              <a:endParaRPr lang="ru-RU" sz="1579" dirty="0">
                <a:solidFill>
                  <a:prstClr val="black">
                    <a:lumMod val="65000"/>
                    <a:lumOff val="35000"/>
                  </a:prstClr>
                </a:solidFill>
                <a:latin typeface="Calibri"/>
              </a:endParaRPr>
            </a:p>
          </p:txBody>
        </p:sp>
        <p:sp>
          <p:nvSpPr>
            <p:cNvPr id="36" name="Прямоугольник 35"/>
            <p:cNvSpPr/>
            <p:nvPr/>
          </p:nvSpPr>
          <p:spPr>
            <a:xfrm>
              <a:off x="316994" y="1603283"/>
              <a:ext cx="6215623" cy="730533"/>
            </a:xfrm>
            <a:prstGeom prst="rect">
              <a:avLst/>
            </a:prstGeom>
            <a:solidFill>
              <a:srgbClr val="1A4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929"/>
              <a:r>
                <a:rPr lang="en-US" sz="2105" dirty="0">
                  <a:solidFill>
                    <a:prstClr val="white"/>
                  </a:solidFill>
                  <a:latin typeface="Calibri"/>
                </a:rPr>
                <a:t>Built in dosimeter</a:t>
              </a:r>
            </a:p>
          </p:txBody>
        </p:sp>
      </p:grpSp>
      <p:grpSp>
        <p:nvGrpSpPr>
          <p:cNvPr id="2" name="Группа 1"/>
          <p:cNvGrpSpPr/>
          <p:nvPr/>
        </p:nvGrpSpPr>
        <p:grpSpPr>
          <a:xfrm>
            <a:off x="528309" y="4269087"/>
            <a:ext cx="5547976" cy="1607893"/>
            <a:chOff x="206194" y="3053587"/>
            <a:chExt cx="6326423" cy="2613733"/>
          </a:xfrm>
        </p:grpSpPr>
        <p:sp>
          <p:nvSpPr>
            <p:cNvPr id="3" name="Прямоугольник 2"/>
            <p:cNvSpPr/>
            <p:nvPr/>
          </p:nvSpPr>
          <p:spPr>
            <a:xfrm>
              <a:off x="206194" y="3937079"/>
              <a:ext cx="5546092" cy="1730241"/>
            </a:xfrm>
            <a:prstGeom prst="rect">
              <a:avLst/>
            </a:prstGeom>
          </p:spPr>
          <p:txBody>
            <a:bodyPr wrap="square">
              <a:spAutoFit/>
            </a:bodyPr>
            <a:lstStyle/>
            <a:p>
              <a:pPr defTabSz="801929"/>
              <a:r>
                <a:rPr lang="en-US" sz="1579" dirty="0">
                  <a:solidFill>
                    <a:prstClr val="black">
                      <a:lumMod val="65000"/>
                      <a:lumOff val="35000"/>
                    </a:prstClr>
                  </a:solidFill>
                  <a:latin typeface="Calibri"/>
                </a:rPr>
                <a:t>Records the personal data of the inspected people, calculates the total amount of scans and stores the captured data on the PC or uploads to networked storage.</a:t>
              </a:r>
              <a:endParaRPr lang="ru-RU" sz="1579" dirty="0">
                <a:solidFill>
                  <a:prstClr val="black">
                    <a:lumMod val="65000"/>
                    <a:lumOff val="35000"/>
                  </a:prstClr>
                </a:solidFill>
                <a:latin typeface="Calibri"/>
              </a:endParaRPr>
            </a:p>
          </p:txBody>
        </p:sp>
        <p:sp>
          <p:nvSpPr>
            <p:cNvPr id="37" name="Прямоугольник 36"/>
            <p:cNvSpPr/>
            <p:nvPr/>
          </p:nvSpPr>
          <p:spPr>
            <a:xfrm>
              <a:off x="316994" y="3053587"/>
              <a:ext cx="6215623" cy="730534"/>
            </a:xfrm>
            <a:prstGeom prst="rect">
              <a:avLst/>
            </a:prstGeom>
            <a:solidFill>
              <a:srgbClr val="1A4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01929">
                <a:lnSpc>
                  <a:spcPts val="2631"/>
                </a:lnSpc>
              </a:pPr>
              <a:r>
                <a:rPr lang="en-US" sz="2105" dirty="0">
                  <a:solidFill>
                    <a:prstClr val="white"/>
                  </a:solidFill>
                  <a:latin typeface="Calibri"/>
                </a:rPr>
                <a:t>Built in dose measurement software</a:t>
              </a:r>
              <a:endParaRPr lang="ru-RU" sz="2105" dirty="0">
                <a:solidFill>
                  <a:prstClr val="white"/>
                </a:solidFill>
                <a:latin typeface="Calibri"/>
              </a:endParaRPr>
            </a:p>
          </p:txBody>
        </p:sp>
      </p:grpSp>
      <p:sp>
        <p:nvSpPr>
          <p:cNvPr id="21" name="Прямоугольник 20"/>
          <p:cNvSpPr/>
          <p:nvPr/>
        </p:nvSpPr>
        <p:spPr>
          <a:xfrm>
            <a:off x="622702" y="7135436"/>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23" name="TextBox 22"/>
          <p:cNvSpPr txBox="1"/>
          <p:nvPr/>
        </p:nvSpPr>
        <p:spPr>
          <a:xfrm>
            <a:off x="9143814" y="6428762"/>
            <a:ext cx="1107217" cy="335348"/>
          </a:xfrm>
          <a:prstGeom prst="rect">
            <a:avLst/>
          </a:prstGeom>
          <a:noFill/>
        </p:spPr>
        <p:txBody>
          <a:bodyPr wrap="square" rtlCol="0">
            <a:spAutoFit/>
          </a:bodyPr>
          <a:lstStyle/>
          <a:p>
            <a:pPr algn="r" defTabSz="801929"/>
            <a:r>
              <a:rPr lang="ru-RU" sz="1579" dirty="0">
                <a:solidFill>
                  <a:prstClr val="white"/>
                </a:solidFill>
                <a:latin typeface="Geometria" pitchFamily="34" charset="-52"/>
                <a:ea typeface="Geometria" pitchFamily="34" charset="-52"/>
              </a:rPr>
              <a:t>2016</a:t>
            </a:r>
          </a:p>
        </p:txBody>
      </p:sp>
      <p:sp>
        <p:nvSpPr>
          <p:cNvPr id="24" name="Прямоугольник 23"/>
          <p:cNvSpPr/>
          <p:nvPr/>
        </p:nvSpPr>
        <p:spPr>
          <a:xfrm>
            <a:off x="528309" y="196863"/>
            <a:ext cx="4925516" cy="335348"/>
          </a:xfrm>
          <a:prstGeom prst="rect">
            <a:avLst/>
          </a:prstGeom>
        </p:spPr>
        <p:txBody>
          <a:bodyPr wrap="square">
            <a:spAutoFit/>
          </a:bodyPr>
          <a:lstStyle/>
          <a:p>
            <a:pPr defTabSz="801929"/>
            <a:r>
              <a:rPr lang="en-US" sz="1579" dirty="0">
                <a:solidFill>
                  <a:prstClr val="white"/>
                </a:solidFill>
                <a:latin typeface="Geometria-Bold" panose="020B0703020204020204" pitchFamily="34" charset="-52"/>
              </a:rPr>
              <a:t>X-RAY SECURITY SCREENING SYSTEMS</a:t>
            </a:r>
          </a:p>
        </p:txBody>
      </p:sp>
      <p:graphicFrame>
        <p:nvGraphicFramePr>
          <p:cNvPr id="25" name="Объект 24"/>
          <p:cNvGraphicFramePr>
            <a:graphicFrameLocks noChangeAspect="1"/>
          </p:cNvGraphicFramePr>
          <p:nvPr>
            <p:extLst/>
          </p:nvPr>
        </p:nvGraphicFramePr>
        <p:xfrm>
          <a:off x="8259747" y="805252"/>
          <a:ext cx="1894429" cy="536755"/>
        </p:xfrm>
        <a:graphic>
          <a:graphicData uri="http://schemas.openxmlformats.org/presentationml/2006/ole">
            <p:oleObj spid="_x0000_s8199" name="CorelDRAW" r:id="rId5" imgW="2569320" imgH="729000" progId="">
              <p:embed/>
            </p:oleObj>
          </a:graphicData>
        </a:graphic>
      </p:graphicFrame>
      <p:sp>
        <p:nvSpPr>
          <p:cNvPr id="38" name="TextBox 37"/>
          <p:cNvSpPr txBox="1"/>
          <p:nvPr/>
        </p:nvSpPr>
        <p:spPr>
          <a:xfrm>
            <a:off x="519954" y="1468553"/>
            <a:ext cx="4692134" cy="902042"/>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pt-PT" sz="2631" dirty="0">
                <a:solidFill>
                  <a:srgbClr val="1A458A"/>
                </a:solidFill>
                <a:latin typeface="Calibri"/>
                <a:ea typeface="Geometria" pitchFamily="34" charset="-52"/>
              </a:rPr>
              <a:t>CONPASS RADIATION CONTROL INSTRUMENTS</a:t>
            </a:r>
            <a:endParaRPr lang="ru-RU" sz="2631" dirty="0">
              <a:solidFill>
                <a:prstClr val="white">
                  <a:lumMod val="50000"/>
                </a:prstClr>
              </a:solidFill>
              <a:latin typeface="Calibri"/>
              <a:ea typeface="Geometria" pitchFamily="34" charset="-52"/>
            </a:endParaRPr>
          </a:p>
        </p:txBody>
      </p:sp>
    </p:spTree>
    <p:extLst>
      <p:ext uri="{BB962C8B-B14F-4D97-AF65-F5344CB8AC3E}">
        <p14:creationId xmlns="" xmlns:p14="http://schemas.microsoft.com/office/powerpoint/2010/main" val="4245073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31</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8" name="Прямоугольник 17"/>
          <p:cNvSpPr/>
          <p:nvPr/>
        </p:nvSpPr>
        <p:spPr>
          <a:xfrm>
            <a:off x="738187" y="223327"/>
            <a:ext cx="7524751" cy="461665"/>
          </a:xfrm>
          <a:prstGeom prst="rect">
            <a:avLst/>
          </a:prstGeom>
        </p:spPr>
        <p:txBody>
          <a:bodyPr wrap="square">
            <a:spAutoFit/>
          </a:bodyPr>
          <a:lstStyle/>
          <a:p>
            <a:r>
              <a:rPr lang="en-US" sz="2400" b="1" dirty="0">
                <a:solidFill>
                  <a:schemeClr val="bg1"/>
                </a:solidFill>
              </a:rPr>
              <a:t>RADIATION SAFETY</a:t>
            </a:r>
          </a:p>
        </p:txBody>
      </p:sp>
      <p:sp>
        <p:nvSpPr>
          <p:cNvPr id="12" name="TextBox 11"/>
          <p:cNvSpPr txBox="1"/>
          <p:nvPr/>
        </p:nvSpPr>
        <p:spPr>
          <a:xfrm>
            <a:off x="738188" y="1127125"/>
            <a:ext cx="5612370" cy="461665"/>
          </a:xfrm>
          <a:prstGeom prst="rect">
            <a:avLst/>
          </a:prstGeom>
          <a:noFill/>
        </p:spPr>
        <p:txBody>
          <a:bodyPr wrap="square" rtlCol="0">
            <a:spAutoFit/>
          </a:bodyPr>
          <a:lstStyle/>
          <a:p>
            <a:r>
              <a:rPr lang="en-US" sz="2400" b="1" dirty="0"/>
              <a:t>CONPASS DV RADIATION SAFETY ZONE</a:t>
            </a:r>
            <a:endParaRPr lang="ru-RU" sz="2400" b="1" dirty="0"/>
          </a:p>
        </p:txBody>
      </p:sp>
      <p:sp>
        <p:nvSpPr>
          <p:cNvPr id="14" name="TextBox 13"/>
          <p:cNvSpPr txBox="1"/>
          <p:nvPr/>
        </p:nvSpPr>
        <p:spPr>
          <a:xfrm>
            <a:off x="755650" y="1615411"/>
            <a:ext cx="6448459" cy="830997"/>
          </a:xfrm>
          <a:prstGeom prst="rect">
            <a:avLst/>
          </a:prstGeom>
          <a:noFill/>
        </p:spPr>
        <p:txBody>
          <a:bodyPr wrap="square" rtlCol="0">
            <a:spAutoFit/>
          </a:bodyPr>
          <a:lstStyle/>
          <a:p>
            <a:r>
              <a:rPr lang="en-US" sz="2400" b="1" dirty="0">
                <a:solidFill>
                  <a:srgbClr val="005A9F"/>
                </a:solidFill>
              </a:rPr>
              <a:t>Radiation was measured in 6 different </a:t>
            </a:r>
            <a:endParaRPr lang="ru-RU" sz="2400" b="1" dirty="0">
              <a:solidFill>
                <a:srgbClr val="005A9F"/>
              </a:solidFill>
            </a:endParaRPr>
          </a:p>
          <a:p>
            <a:r>
              <a:rPr lang="en-US" sz="2400" b="1" dirty="0">
                <a:solidFill>
                  <a:srgbClr val="005A9F"/>
                </a:solidFill>
              </a:rPr>
              <a:t>scanning modes:</a:t>
            </a:r>
            <a:endParaRPr lang="ru-RU" sz="2400" b="1" dirty="0">
              <a:solidFill>
                <a:srgbClr val="005A9F"/>
              </a:solidFill>
            </a:endParaRPr>
          </a:p>
        </p:txBody>
      </p:sp>
      <p:sp>
        <p:nvSpPr>
          <p:cNvPr id="23" name="TextBox 22"/>
          <p:cNvSpPr txBox="1"/>
          <p:nvPr/>
        </p:nvSpPr>
        <p:spPr>
          <a:xfrm>
            <a:off x="738186" y="2586010"/>
            <a:ext cx="5612372" cy="3785652"/>
          </a:xfrm>
          <a:prstGeom prst="rect">
            <a:avLst/>
          </a:prstGeom>
          <a:noFill/>
        </p:spPr>
        <p:txBody>
          <a:bodyPr wrap="square" rtlCol="0">
            <a:spAutoFit/>
          </a:bodyPr>
          <a:lstStyle/>
          <a:p>
            <a:pPr marL="342900" lvl="0" indent="-342900">
              <a:buAutoNum type="arabicPeriod"/>
            </a:pPr>
            <a:r>
              <a:rPr lang="en-US" sz="2000" dirty="0"/>
              <a:t>Main and optional projections enabled. Generators are on at </a:t>
            </a:r>
            <a:r>
              <a:rPr lang="en-US" sz="2000" b="1" dirty="0">
                <a:solidFill>
                  <a:srgbClr val="005A9F"/>
                </a:solidFill>
              </a:rPr>
              <a:t>max modes</a:t>
            </a:r>
            <a:r>
              <a:rPr lang="ru-RU" sz="2000" b="1" dirty="0">
                <a:solidFill>
                  <a:srgbClr val="005A9F"/>
                </a:solidFill>
              </a:rPr>
              <a:t> </a:t>
            </a:r>
            <a:r>
              <a:rPr lang="ru-RU" sz="2000" b="1" dirty="0">
                <a:solidFill>
                  <a:srgbClr val="FF0000"/>
                </a:solidFill>
              </a:rPr>
              <a:t>(160</a:t>
            </a:r>
            <a:r>
              <a:rPr lang="en-US" sz="2000" b="1" dirty="0">
                <a:solidFill>
                  <a:srgbClr val="FF0000"/>
                </a:solidFill>
              </a:rPr>
              <a:t>kV</a:t>
            </a:r>
            <a:r>
              <a:rPr lang="ru-RU" sz="2000" b="1" dirty="0">
                <a:solidFill>
                  <a:srgbClr val="FF0000"/>
                </a:solidFill>
              </a:rPr>
              <a:t>; 1</a:t>
            </a:r>
            <a:r>
              <a:rPr lang="en-US" sz="2000" b="1" dirty="0">
                <a:solidFill>
                  <a:srgbClr val="FF0000"/>
                </a:solidFill>
              </a:rPr>
              <a:t>.</a:t>
            </a:r>
            <a:r>
              <a:rPr lang="ru-RU" sz="2000" b="1" dirty="0">
                <a:solidFill>
                  <a:srgbClr val="FF0000"/>
                </a:solidFill>
              </a:rPr>
              <a:t>2мА)</a:t>
            </a:r>
          </a:p>
          <a:p>
            <a:pPr marL="342900" lvl="0" indent="-342900">
              <a:buAutoNum type="arabicPeriod"/>
            </a:pPr>
            <a:r>
              <a:rPr lang="en-US" sz="2000" dirty="0"/>
              <a:t>Main and optional projections enabled. Generators are on at </a:t>
            </a:r>
            <a:r>
              <a:rPr lang="en-US" sz="2000" b="1" dirty="0">
                <a:solidFill>
                  <a:srgbClr val="005A9F"/>
                </a:solidFill>
              </a:rPr>
              <a:t>min modes</a:t>
            </a:r>
            <a:r>
              <a:rPr lang="ru-RU" sz="2000" b="1" dirty="0">
                <a:solidFill>
                  <a:srgbClr val="005A9F"/>
                </a:solidFill>
              </a:rPr>
              <a:t> </a:t>
            </a:r>
            <a:r>
              <a:rPr lang="ru-RU" sz="2000" b="1" dirty="0">
                <a:solidFill>
                  <a:srgbClr val="FF0000"/>
                </a:solidFill>
              </a:rPr>
              <a:t>(160</a:t>
            </a:r>
            <a:r>
              <a:rPr lang="en-US" sz="2000" b="1" dirty="0">
                <a:solidFill>
                  <a:srgbClr val="FF0000"/>
                </a:solidFill>
              </a:rPr>
              <a:t>kV</a:t>
            </a:r>
            <a:r>
              <a:rPr lang="ru-RU" sz="2000" b="1" dirty="0">
                <a:solidFill>
                  <a:srgbClr val="FF0000"/>
                </a:solidFill>
              </a:rPr>
              <a:t>; </a:t>
            </a:r>
            <a:r>
              <a:rPr lang="en-US" sz="2000" b="1" dirty="0">
                <a:solidFill>
                  <a:srgbClr val="FF0000"/>
                </a:solidFill>
              </a:rPr>
              <a:t>0.</a:t>
            </a:r>
            <a:r>
              <a:rPr lang="ru-RU" sz="2000" b="1" dirty="0">
                <a:solidFill>
                  <a:srgbClr val="FF0000"/>
                </a:solidFill>
              </a:rPr>
              <a:t>2мА) </a:t>
            </a:r>
          </a:p>
          <a:p>
            <a:pPr marL="342900" lvl="0" indent="-342900">
              <a:buAutoNum type="arabicPeriod"/>
            </a:pPr>
            <a:r>
              <a:rPr lang="en-US" sz="2000" dirty="0"/>
              <a:t>Only </a:t>
            </a:r>
            <a:r>
              <a:rPr lang="en-US" sz="2000" b="1" dirty="0">
                <a:solidFill>
                  <a:srgbClr val="005A9F"/>
                </a:solidFill>
              </a:rPr>
              <a:t>main projection </a:t>
            </a:r>
            <a:r>
              <a:rPr lang="en-US" sz="2000" dirty="0"/>
              <a:t>is enabled. Generator is on at max mode</a:t>
            </a:r>
            <a:r>
              <a:rPr lang="ru-RU" sz="2000" dirty="0"/>
              <a:t> </a:t>
            </a:r>
            <a:r>
              <a:rPr lang="ru-RU" sz="2000" b="1" dirty="0">
                <a:solidFill>
                  <a:srgbClr val="FF0000"/>
                </a:solidFill>
              </a:rPr>
              <a:t>(160</a:t>
            </a:r>
            <a:r>
              <a:rPr lang="en-US" sz="2000" b="1" dirty="0">
                <a:solidFill>
                  <a:srgbClr val="FF0000"/>
                </a:solidFill>
              </a:rPr>
              <a:t>kV</a:t>
            </a:r>
            <a:r>
              <a:rPr lang="ru-RU" sz="2000" b="1" dirty="0">
                <a:solidFill>
                  <a:srgbClr val="FF0000"/>
                </a:solidFill>
              </a:rPr>
              <a:t>; 1</a:t>
            </a:r>
            <a:r>
              <a:rPr lang="en-US" sz="2000" b="1" dirty="0">
                <a:solidFill>
                  <a:srgbClr val="FF0000"/>
                </a:solidFill>
              </a:rPr>
              <a:t>.</a:t>
            </a:r>
            <a:r>
              <a:rPr lang="ru-RU" sz="2000" b="1" dirty="0">
                <a:solidFill>
                  <a:srgbClr val="FF0000"/>
                </a:solidFill>
              </a:rPr>
              <a:t>2мА)</a:t>
            </a:r>
            <a:endParaRPr lang="en-US" sz="2000" b="1" dirty="0">
              <a:solidFill>
                <a:srgbClr val="FF0000"/>
              </a:solidFill>
            </a:endParaRPr>
          </a:p>
          <a:p>
            <a:pPr marL="342900" lvl="0" indent="-342900">
              <a:buAutoNum type="arabicPeriod"/>
            </a:pPr>
            <a:r>
              <a:rPr lang="en-US" sz="2000" dirty="0"/>
              <a:t>Only </a:t>
            </a:r>
            <a:r>
              <a:rPr lang="en-US" sz="2000" b="1" dirty="0">
                <a:solidFill>
                  <a:srgbClr val="005A9F"/>
                </a:solidFill>
              </a:rPr>
              <a:t>main projection </a:t>
            </a:r>
            <a:r>
              <a:rPr lang="en-US" sz="2000" dirty="0"/>
              <a:t>is enabled. Generator is on at </a:t>
            </a:r>
            <a:r>
              <a:rPr lang="en-US" sz="2000" b="1" dirty="0">
                <a:solidFill>
                  <a:srgbClr val="005A9F"/>
                </a:solidFill>
              </a:rPr>
              <a:t>min mode</a:t>
            </a:r>
            <a:r>
              <a:rPr lang="ru-RU" sz="2000" b="1" dirty="0">
                <a:solidFill>
                  <a:srgbClr val="005A9F"/>
                </a:solidFill>
              </a:rPr>
              <a:t> </a:t>
            </a:r>
            <a:r>
              <a:rPr lang="ru-RU" sz="2000" b="1" dirty="0">
                <a:solidFill>
                  <a:srgbClr val="FF0000"/>
                </a:solidFill>
              </a:rPr>
              <a:t>(160</a:t>
            </a:r>
            <a:r>
              <a:rPr lang="en-US" sz="2000" b="1" dirty="0">
                <a:solidFill>
                  <a:srgbClr val="FF0000"/>
                </a:solidFill>
              </a:rPr>
              <a:t>kV</a:t>
            </a:r>
            <a:r>
              <a:rPr lang="ru-RU" sz="2000" b="1" dirty="0">
                <a:solidFill>
                  <a:srgbClr val="FF0000"/>
                </a:solidFill>
              </a:rPr>
              <a:t>; </a:t>
            </a:r>
            <a:r>
              <a:rPr lang="en-US" sz="2000" b="1" dirty="0">
                <a:solidFill>
                  <a:srgbClr val="FF0000"/>
                </a:solidFill>
              </a:rPr>
              <a:t>0.</a:t>
            </a:r>
            <a:r>
              <a:rPr lang="ru-RU" sz="2000" b="1" dirty="0">
                <a:solidFill>
                  <a:srgbClr val="FF0000"/>
                </a:solidFill>
              </a:rPr>
              <a:t>2мА)</a:t>
            </a:r>
            <a:endParaRPr lang="en-US" sz="2000" b="1" dirty="0">
              <a:solidFill>
                <a:srgbClr val="FF0000"/>
              </a:solidFill>
            </a:endParaRPr>
          </a:p>
          <a:p>
            <a:pPr marL="342900" lvl="0" indent="-342900">
              <a:buAutoNum type="arabicPeriod"/>
            </a:pPr>
            <a:r>
              <a:rPr lang="en-US" sz="2000" dirty="0"/>
              <a:t>Only </a:t>
            </a:r>
            <a:r>
              <a:rPr lang="en-US" sz="2000" b="1" dirty="0">
                <a:solidFill>
                  <a:srgbClr val="005A9F"/>
                </a:solidFill>
              </a:rPr>
              <a:t>optional projection </a:t>
            </a:r>
            <a:r>
              <a:rPr lang="en-US" sz="2000" dirty="0"/>
              <a:t>is enabled. Generator is on at max mode</a:t>
            </a:r>
            <a:r>
              <a:rPr lang="ru-RU" sz="2000" dirty="0"/>
              <a:t> </a:t>
            </a:r>
            <a:r>
              <a:rPr lang="ru-RU" sz="2000" b="1" dirty="0">
                <a:solidFill>
                  <a:srgbClr val="FF0000"/>
                </a:solidFill>
              </a:rPr>
              <a:t>(160</a:t>
            </a:r>
            <a:r>
              <a:rPr lang="en-US" sz="2000" b="1" dirty="0">
                <a:solidFill>
                  <a:srgbClr val="FF0000"/>
                </a:solidFill>
              </a:rPr>
              <a:t>kV</a:t>
            </a:r>
            <a:r>
              <a:rPr lang="ru-RU" sz="2000" b="1" dirty="0">
                <a:solidFill>
                  <a:srgbClr val="FF0000"/>
                </a:solidFill>
              </a:rPr>
              <a:t>; 1</a:t>
            </a:r>
            <a:r>
              <a:rPr lang="en-US" sz="2000" b="1" dirty="0">
                <a:solidFill>
                  <a:srgbClr val="FF0000"/>
                </a:solidFill>
              </a:rPr>
              <a:t>.</a:t>
            </a:r>
            <a:r>
              <a:rPr lang="ru-RU" sz="2000" b="1" dirty="0">
                <a:solidFill>
                  <a:srgbClr val="FF0000"/>
                </a:solidFill>
              </a:rPr>
              <a:t>2мА)</a:t>
            </a:r>
            <a:endParaRPr lang="en-US" sz="2000" b="1" dirty="0">
              <a:solidFill>
                <a:srgbClr val="FF0000"/>
              </a:solidFill>
            </a:endParaRPr>
          </a:p>
          <a:p>
            <a:pPr marL="342900" lvl="0" indent="-342900">
              <a:buAutoNum type="arabicPeriod"/>
            </a:pPr>
            <a:r>
              <a:rPr lang="en-US" sz="2000" dirty="0"/>
              <a:t>Only </a:t>
            </a:r>
            <a:r>
              <a:rPr lang="en-US" sz="2000" b="1" dirty="0">
                <a:solidFill>
                  <a:srgbClr val="005A9F"/>
                </a:solidFill>
              </a:rPr>
              <a:t>optional projection </a:t>
            </a:r>
            <a:r>
              <a:rPr lang="en-US" sz="2000" dirty="0"/>
              <a:t>is enabled. Generator is on at min mode</a:t>
            </a:r>
            <a:r>
              <a:rPr lang="ru-RU" sz="2000" dirty="0"/>
              <a:t> </a:t>
            </a:r>
            <a:r>
              <a:rPr lang="ru-RU" sz="2000" b="1" dirty="0">
                <a:solidFill>
                  <a:srgbClr val="FF0000"/>
                </a:solidFill>
              </a:rPr>
              <a:t>(160</a:t>
            </a:r>
            <a:r>
              <a:rPr lang="en-US" sz="2000" b="1" dirty="0">
                <a:solidFill>
                  <a:srgbClr val="FF0000"/>
                </a:solidFill>
              </a:rPr>
              <a:t>kV</a:t>
            </a:r>
            <a:r>
              <a:rPr lang="ru-RU" sz="2000" b="1" dirty="0">
                <a:solidFill>
                  <a:srgbClr val="FF0000"/>
                </a:solidFill>
              </a:rPr>
              <a:t>; </a:t>
            </a:r>
            <a:r>
              <a:rPr lang="en-US" sz="2000" b="1" dirty="0">
                <a:solidFill>
                  <a:srgbClr val="FF0000"/>
                </a:solidFill>
              </a:rPr>
              <a:t>0.</a:t>
            </a:r>
            <a:r>
              <a:rPr lang="ru-RU" sz="2000" b="1" dirty="0">
                <a:solidFill>
                  <a:srgbClr val="FF0000"/>
                </a:solidFill>
              </a:rPr>
              <a:t>2мА)</a:t>
            </a:r>
            <a:endParaRPr lang="en-US" sz="2000" b="1" dirty="0">
              <a:solidFill>
                <a:srgbClr val="FF0000"/>
              </a:solidFill>
            </a:endParaRPr>
          </a:p>
        </p:txBody>
      </p:sp>
      <p:pic>
        <p:nvPicPr>
          <p:cNvPr id="24" name="Рисунок 23" descr="D:\Starovoytov\Работа с Conpass\Conpass DV (40)\2018 Conpass DV exclusion zone\IMG_20180105_161229.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04667" y="772765"/>
            <a:ext cx="3487145" cy="6156732"/>
          </a:xfrm>
          <a:prstGeom prst="rect">
            <a:avLst/>
          </a:prstGeom>
          <a:noFill/>
          <a:ln>
            <a:noFill/>
          </a:ln>
        </p:spPr>
      </p:pic>
      <p:sp>
        <p:nvSpPr>
          <p:cNvPr id="3" name="Прямоугольник 2"/>
          <p:cNvSpPr/>
          <p:nvPr/>
        </p:nvSpPr>
        <p:spPr>
          <a:xfrm>
            <a:off x="7204108" y="1150825"/>
            <a:ext cx="3001929" cy="4379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cans of water</a:t>
            </a:r>
            <a:r>
              <a:rPr lang="ru-RU" dirty="0"/>
              <a:t> </a:t>
            </a:r>
            <a:r>
              <a:rPr lang="en-US" dirty="0"/>
              <a:t>(test object)</a:t>
            </a:r>
          </a:p>
        </p:txBody>
      </p:sp>
    </p:spTree>
    <p:extLst>
      <p:ext uri="{BB962C8B-B14F-4D97-AF65-F5344CB8AC3E}">
        <p14:creationId xmlns="" xmlns:p14="http://schemas.microsoft.com/office/powerpoint/2010/main" val="3464760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22"/>
            <a:ext cx="10692047" cy="7559053"/>
          </a:xfrm>
          <a:prstGeom prst="rect">
            <a:avLst/>
          </a:prstGeom>
        </p:spPr>
      </p:pic>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32</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8" name="Прямоугольник 17"/>
          <p:cNvSpPr/>
          <p:nvPr/>
        </p:nvSpPr>
        <p:spPr>
          <a:xfrm>
            <a:off x="738187" y="223327"/>
            <a:ext cx="7524751" cy="461665"/>
          </a:xfrm>
          <a:prstGeom prst="rect">
            <a:avLst/>
          </a:prstGeom>
        </p:spPr>
        <p:txBody>
          <a:bodyPr wrap="square">
            <a:spAutoFit/>
          </a:bodyPr>
          <a:lstStyle/>
          <a:p>
            <a:r>
              <a:rPr lang="en-US" sz="2400" b="1" dirty="0">
                <a:solidFill>
                  <a:schemeClr val="bg1"/>
                </a:solidFill>
              </a:rPr>
              <a:t>RADIATION SAFETY</a:t>
            </a:r>
          </a:p>
        </p:txBody>
      </p:sp>
      <p:sp>
        <p:nvSpPr>
          <p:cNvPr id="12" name="TextBox 11"/>
          <p:cNvSpPr txBox="1"/>
          <p:nvPr/>
        </p:nvSpPr>
        <p:spPr>
          <a:xfrm>
            <a:off x="738188" y="1127125"/>
            <a:ext cx="5612370" cy="461665"/>
          </a:xfrm>
          <a:prstGeom prst="rect">
            <a:avLst/>
          </a:prstGeom>
          <a:noFill/>
        </p:spPr>
        <p:txBody>
          <a:bodyPr wrap="square" rtlCol="0">
            <a:spAutoFit/>
          </a:bodyPr>
          <a:lstStyle/>
          <a:p>
            <a:r>
              <a:rPr lang="en-US" sz="2400" b="1" dirty="0"/>
              <a:t>CONPASS DV RADIATION SAFETY ZONE</a:t>
            </a:r>
            <a:endParaRPr lang="ru-RU" sz="2400" b="1" dirty="0"/>
          </a:p>
        </p:txBody>
      </p:sp>
      <p:sp>
        <p:nvSpPr>
          <p:cNvPr id="14" name="TextBox 13"/>
          <p:cNvSpPr txBox="1"/>
          <p:nvPr/>
        </p:nvSpPr>
        <p:spPr>
          <a:xfrm>
            <a:off x="755650" y="1615411"/>
            <a:ext cx="8096948" cy="461665"/>
          </a:xfrm>
          <a:prstGeom prst="rect">
            <a:avLst/>
          </a:prstGeom>
          <a:noFill/>
        </p:spPr>
        <p:txBody>
          <a:bodyPr wrap="square" rtlCol="0">
            <a:spAutoFit/>
          </a:bodyPr>
          <a:lstStyle/>
          <a:p>
            <a:r>
              <a:rPr lang="en-US" sz="2400" b="1" dirty="0">
                <a:solidFill>
                  <a:srgbClr val="005A9F"/>
                </a:solidFill>
              </a:rPr>
              <a:t>6 different scanning modes:</a:t>
            </a:r>
            <a:endParaRPr lang="ru-RU" sz="2400" b="1" dirty="0">
              <a:solidFill>
                <a:srgbClr val="005A9F"/>
              </a:solidFill>
            </a:endParaRPr>
          </a:p>
        </p:txBody>
      </p:sp>
      <p:sp>
        <p:nvSpPr>
          <p:cNvPr id="3" name="Прямоугольник 2"/>
          <p:cNvSpPr/>
          <p:nvPr/>
        </p:nvSpPr>
        <p:spPr>
          <a:xfrm>
            <a:off x="868640" y="2160396"/>
            <a:ext cx="4476473" cy="74878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829302" y="2211136"/>
            <a:ext cx="4676951" cy="584775"/>
          </a:xfrm>
          <a:prstGeom prst="rect">
            <a:avLst/>
          </a:prstGeom>
          <a:noFill/>
        </p:spPr>
        <p:txBody>
          <a:bodyPr wrap="square" rtlCol="0">
            <a:spAutoFit/>
          </a:bodyPr>
          <a:lstStyle/>
          <a:p>
            <a:r>
              <a:rPr lang="en-US" sz="1600" dirty="0"/>
              <a:t>Main projection active, generator = </a:t>
            </a:r>
            <a:r>
              <a:rPr lang="en-US" sz="1600" b="1" dirty="0">
                <a:solidFill>
                  <a:srgbClr val="FF0000"/>
                </a:solidFill>
              </a:rPr>
              <a:t>160kv, 1.2mA</a:t>
            </a:r>
          </a:p>
          <a:p>
            <a:r>
              <a:rPr lang="en-US" sz="1600" dirty="0"/>
              <a:t>Optional projection active, generator = </a:t>
            </a:r>
            <a:r>
              <a:rPr lang="en-US" sz="1600" b="1" dirty="0">
                <a:solidFill>
                  <a:srgbClr val="FF0000"/>
                </a:solidFill>
              </a:rPr>
              <a:t>160kv, 1.2mA</a:t>
            </a:r>
          </a:p>
        </p:txBody>
      </p:sp>
      <p:sp>
        <p:nvSpPr>
          <p:cNvPr id="5" name="Прямоугольник 4"/>
          <p:cNvSpPr/>
          <p:nvPr/>
        </p:nvSpPr>
        <p:spPr>
          <a:xfrm>
            <a:off x="2777240" y="6444239"/>
            <a:ext cx="4879603" cy="369332"/>
          </a:xfrm>
          <a:prstGeom prst="rect">
            <a:avLst/>
          </a:prstGeom>
        </p:spPr>
        <p:txBody>
          <a:bodyPr wrap="square">
            <a:spAutoFit/>
          </a:bodyPr>
          <a:lstStyle/>
          <a:p>
            <a:pPr lvl="0"/>
            <a:r>
              <a:rPr lang="en-US" dirty="0"/>
              <a:t>Radiation zone by maximum points for</a:t>
            </a:r>
            <a:r>
              <a:rPr lang="ru-RU" dirty="0"/>
              <a:t> </a:t>
            </a:r>
            <a:r>
              <a:rPr lang="en-US" dirty="0"/>
              <a:t>0.</a:t>
            </a:r>
            <a:r>
              <a:rPr lang="ru-RU" dirty="0"/>
              <a:t>1 </a:t>
            </a:r>
            <a:r>
              <a:rPr lang="en-US" dirty="0"/>
              <a:t>µ</a:t>
            </a:r>
            <a:r>
              <a:rPr lang="en-US" dirty="0" err="1"/>
              <a:t>Sv</a:t>
            </a:r>
            <a:r>
              <a:rPr lang="ru-RU" dirty="0"/>
              <a:t>/</a:t>
            </a:r>
            <a:r>
              <a:rPr lang="en-US" dirty="0"/>
              <a:t>h</a:t>
            </a:r>
            <a:endParaRPr lang="ru-RU" dirty="0"/>
          </a:p>
        </p:txBody>
      </p:sp>
      <p:sp>
        <p:nvSpPr>
          <p:cNvPr id="16" name="Прямоугольник 15"/>
          <p:cNvSpPr/>
          <p:nvPr/>
        </p:nvSpPr>
        <p:spPr>
          <a:xfrm>
            <a:off x="5506811" y="2154805"/>
            <a:ext cx="4698009" cy="74878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5506811" y="2205545"/>
            <a:ext cx="4698009" cy="584775"/>
          </a:xfrm>
          <a:prstGeom prst="rect">
            <a:avLst/>
          </a:prstGeom>
          <a:noFill/>
        </p:spPr>
        <p:txBody>
          <a:bodyPr wrap="square" rtlCol="0">
            <a:spAutoFit/>
          </a:bodyPr>
          <a:lstStyle/>
          <a:p>
            <a:r>
              <a:rPr lang="en-US" sz="1600" dirty="0"/>
              <a:t>Main projection active, generator = </a:t>
            </a:r>
            <a:r>
              <a:rPr lang="en-US" sz="1600" b="1" dirty="0">
                <a:solidFill>
                  <a:srgbClr val="FF0000"/>
                </a:solidFill>
              </a:rPr>
              <a:t>160kv, 0</a:t>
            </a:r>
            <a:r>
              <a:rPr lang="ru-RU" sz="1600" b="1" dirty="0">
                <a:solidFill>
                  <a:srgbClr val="FF0000"/>
                </a:solidFill>
              </a:rPr>
              <a:t>.</a:t>
            </a:r>
            <a:r>
              <a:rPr lang="en-US" sz="1600" b="1" dirty="0">
                <a:solidFill>
                  <a:srgbClr val="FF0000"/>
                </a:solidFill>
              </a:rPr>
              <a:t>2mA</a:t>
            </a:r>
          </a:p>
          <a:p>
            <a:r>
              <a:rPr lang="en-US" sz="1600" dirty="0"/>
              <a:t>Optional projection active, generator = </a:t>
            </a:r>
            <a:r>
              <a:rPr lang="en-US" sz="1600" b="1" dirty="0">
                <a:solidFill>
                  <a:srgbClr val="FF0000"/>
                </a:solidFill>
              </a:rPr>
              <a:t>160kv, 0</a:t>
            </a:r>
            <a:r>
              <a:rPr lang="ru-RU" sz="1600" b="1" dirty="0">
                <a:solidFill>
                  <a:srgbClr val="FF0000"/>
                </a:solidFill>
              </a:rPr>
              <a:t>.</a:t>
            </a:r>
            <a:r>
              <a:rPr lang="en-US" sz="1600" b="1" dirty="0">
                <a:solidFill>
                  <a:srgbClr val="FF0000"/>
                </a:solidFill>
              </a:rPr>
              <a:t>2mA</a:t>
            </a:r>
          </a:p>
        </p:txBody>
      </p:sp>
      <p:sp>
        <p:nvSpPr>
          <p:cNvPr id="6" name="Овал 5"/>
          <p:cNvSpPr/>
          <p:nvPr/>
        </p:nvSpPr>
        <p:spPr>
          <a:xfrm>
            <a:off x="4361137" y="3109993"/>
            <a:ext cx="763675" cy="763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a:t>
            </a:r>
          </a:p>
        </p:txBody>
      </p:sp>
      <p:sp>
        <p:nvSpPr>
          <p:cNvPr id="19" name="Овал 18"/>
          <p:cNvSpPr/>
          <p:nvPr/>
        </p:nvSpPr>
        <p:spPr>
          <a:xfrm>
            <a:off x="8993889" y="3094740"/>
            <a:ext cx="763675" cy="763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2</a:t>
            </a:r>
          </a:p>
        </p:txBody>
      </p:sp>
      <p:pic>
        <p:nvPicPr>
          <p:cNvPr id="9" name="Рисунок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46138" y="2914700"/>
            <a:ext cx="4498975" cy="3465893"/>
          </a:xfrm>
          <a:prstGeom prst="rect">
            <a:avLst/>
          </a:prstGeom>
        </p:spPr>
      </p:pic>
      <p:pic>
        <p:nvPicPr>
          <p:cNvPr id="10" name="Рисунок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507833" y="2924380"/>
            <a:ext cx="4698205" cy="3462841"/>
          </a:xfrm>
          <a:prstGeom prst="rect">
            <a:avLst/>
          </a:prstGeom>
        </p:spPr>
      </p:pic>
    </p:spTree>
    <p:extLst>
      <p:ext uri="{BB962C8B-B14F-4D97-AF65-F5344CB8AC3E}">
        <p14:creationId xmlns="" xmlns:p14="http://schemas.microsoft.com/office/powerpoint/2010/main" val="379148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3"/>
          <p:cNvSpPr>
            <a:spLocks noGrp="1" noChangeArrowheads="1"/>
          </p:cNvSpPr>
          <p:nvPr>
            <p:ph type="body" idx="4294967295"/>
          </p:nvPr>
        </p:nvSpPr>
        <p:spPr>
          <a:xfrm>
            <a:off x="511601" y="2534915"/>
            <a:ext cx="4283009" cy="3820096"/>
          </a:xfrm>
        </p:spPr>
        <p:txBody>
          <a:bodyPr>
            <a:normAutofit/>
          </a:bodyPr>
          <a:lstStyle/>
          <a:p>
            <a:r>
              <a:rPr lang="en-US" altLang="ru-RU" sz="1579" dirty="0">
                <a:solidFill>
                  <a:schemeClr val="tx1">
                    <a:lumMod val="65000"/>
                    <a:lumOff val="35000"/>
                  </a:schemeClr>
                </a:solidFill>
              </a:rPr>
              <a:t>Radiation leakage through shielding, dose rate at operator’s workplace, and the dose rate at the border of exclusion zone are best controlled by portable dosimeters like AT1121 and </a:t>
            </a:r>
            <a:r>
              <a:rPr lang="en-US" altLang="ru-RU" sz="1579" dirty="0" err="1">
                <a:solidFill>
                  <a:schemeClr val="tx1">
                    <a:lumMod val="65000"/>
                    <a:lumOff val="35000"/>
                  </a:schemeClr>
                </a:solidFill>
              </a:rPr>
              <a:t>Victoreen</a:t>
            </a:r>
            <a:r>
              <a:rPr lang="en-US" altLang="ru-RU" sz="1579" dirty="0">
                <a:solidFill>
                  <a:schemeClr val="tx1">
                    <a:lumMod val="65000"/>
                    <a:lumOff val="35000"/>
                  </a:schemeClr>
                </a:solidFill>
              </a:rPr>
              <a:t> 451P-DE-SI-RYR</a:t>
            </a:r>
          </a:p>
          <a:p>
            <a:endParaRPr lang="en-US" altLang="ru-RU" sz="1579" dirty="0">
              <a:solidFill>
                <a:schemeClr val="tx1">
                  <a:lumMod val="65000"/>
                  <a:lumOff val="35000"/>
                </a:schemeClr>
              </a:solidFill>
            </a:endParaRPr>
          </a:p>
          <a:p>
            <a:r>
              <a:rPr lang="en-US" altLang="ru-RU" sz="1579" dirty="0">
                <a:solidFill>
                  <a:schemeClr val="tx1">
                    <a:lumMod val="65000"/>
                    <a:lumOff val="35000"/>
                  </a:schemeClr>
                </a:solidFill>
              </a:rPr>
              <a:t>Dose to humans per inspection can be controlled by using an ionizing chamber (10 L volume) and electrometer like </a:t>
            </a:r>
            <a:r>
              <a:rPr lang="en-US" altLang="ru-RU" sz="1579" dirty="0" err="1">
                <a:solidFill>
                  <a:schemeClr val="tx1">
                    <a:lumMod val="65000"/>
                    <a:lumOff val="35000"/>
                  </a:schemeClr>
                </a:solidFill>
              </a:rPr>
              <a:t>Unidos</a:t>
            </a:r>
            <a:r>
              <a:rPr lang="en-US" altLang="ru-RU" sz="1579" dirty="0">
                <a:solidFill>
                  <a:schemeClr val="tx1">
                    <a:lumMod val="65000"/>
                    <a:lumOff val="35000"/>
                  </a:schemeClr>
                </a:solidFill>
              </a:rPr>
              <a:t> E.</a:t>
            </a:r>
          </a:p>
          <a:p>
            <a:endParaRPr lang="en-US" altLang="ru-RU" sz="1579" dirty="0">
              <a:solidFill>
                <a:schemeClr val="tx1">
                  <a:lumMod val="65000"/>
                  <a:lumOff val="35000"/>
                </a:schemeClr>
              </a:solidFill>
            </a:endParaRPr>
          </a:p>
          <a:p>
            <a:r>
              <a:rPr lang="en-US" altLang="ru-RU" sz="1579" dirty="0">
                <a:solidFill>
                  <a:schemeClr val="tx1">
                    <a:lumMod val="65000"/>
                    <a:lumOff val="35000"/>
                  </a:schemeClr>
                </a:solidFill>
              </a:rPr>
              <a:t>Other instruments with similar parameters can also be used</a:t>
            </a:r>
            <a:endParaRPr lang="ru-RU" altLang="ru-RU" sz="1579" dirty="0">
              <a:solidFill>
                <a:schemeClr val="tx1">
                  <a:lumMod val="65000"/>
                  <a:lumOff val="35000"/>
                </a:schemeClr>
              </a:solidFill>
            </a:endParaRPr>
          </a:p>
        </p:txBody>
      </p:sp>
      <p:pic>
        <p:nvPicPr>
          <p:cNvPr id="18432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02038" y="2004502"/>
            <a:ext cx="1705400" cy="357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25" name="Picture 5" descr="Дозиметр"/>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34058" y="2983191"/>
            <a:ext cx="1641360" cy="108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26" name="Picture 6" descr="Victoreen"/>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102128" y="2934467"/>
            <a:ext cx="1768047" cy="1122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27"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786107" y="1996149"/>
            <a:ext cx="2368069" cy="48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8" name="Text Box 8"/>
          <p:cNvSpPr txBox="1">
            <a:spLocks noChangeArrowheads="1"/>
          </p:cNvSpPr>
          <p:nvPr/>
        </p:nvSpPr>
        <p:spPr bwMode="auto">
          <a:xfrm>
            <a:off x="6144747" y="2534915"/>
            <a:ext cx="884024" cy="281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defTabSz="801929">
              <a:lnSpc>
                <a:spcPct val="100000"/>
              </a:lnSpc>
              <a:buClrTx/>
              <a:buSzTx/>
              <a:buNone/>
            </a:pPr>
            <a:r>
              <a:rPr lang="ru-RU" altLang="ru-RU" sz="1228" dirty="0">
                <a:solidFill>
                  <a:prstClr val="black">
                    <a:lumMod val="65000"/>
                    <a:lumOff val="35000"/>
                  </a:prstClr>
                </a:solidFill>
              </a:rPr>
              <a:t>AT112</a:t>
            </a:r>
            <a:r>
              <a:rPr lang="en-US" altLang="ru-RU" sz="1228" dirty="0">
                <a:solidFill>
                  <a:prstClr val="black">
                    <a:lumMod val="65000"/>
                    <a:lumOff val="35000"/>
                  </a:prstClr>
                </a:solidFill>
              </a:rPr>
              <a:t>1</a:t>
            </a:r>
            <a:endParaRPr lang="ru-RU" altLang="ru-RU" sz="1228" dirty="0">
              <a:solidFill>
                <a:prstClr val="black">
                  <a:lumMod val="65000"/>
                  <a:lumOff val="35000"/>
                </a:prstClr>
              </a:solidFill>
            </a:endParaRPr>
          </a:p>
        </p:txBody>
      </p:sp>
      <p:sp>
        <p:nvSpPr>
          <p:cNvPr id="184329" name="Text Box 9"/>
          <p:cNvSpPr txBox="1">
            <a:spLocks noChangeArrowheads="1"/>
          </p:cNvSpPr>
          <p:nvPr/>
        </p:nvSpPr>
        <p:spPr bwMode="auto">
          <a:xfrm>
            <a:off x="7628792" y="2509856"/>
            <a:ext cx="2716111" cy="281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defTabSz="801929">
              <a:lnSpc>
                <a:spcPct val="100000"/>
              </a:lnSpc>
              <a:buClrTx/>
              <a:buSzTx/>
              <a:buNone/>
            </a:pPr>
            <a:r>
              <a:rPr lang="en-US" altLang="ru-RU" sz="1228" dirty="0" err="1">
                <a:solidFill>
                  <a:prstClr val="black">
                    <a:lumMod val="65000"/>
                    <a:lumOff val="35000"/>
                  </a:prstClr>
                </a:solidFill>
              </a:rPr>
              <a:t>Victoreen</a:t>
            </a:r>
            <a:r>
              <a:rPr lang="en-US" altLang="ru-RU" sz="1228" dirty="0">
                <a:solidFill>
                  <a:prstClr val="black">
                    <a:lumMod val="65000"/>
                    <a:lumOff val="35000"/>
                  </a:prstClr>
                </a:solidFill>
              </a:rPr>
              <a:t> 451P-DE-SI-RYR</a:t>
            </a:r>
            <a:endParaRPr lang="ru-RU" altLang="ru-RU" sz="1228" dirty="0">
              <a:solidFill>
                <a:prstClr val="black">
                  <a:lumMod val="65000"/>
                  <a:lumOff val="35000"/>
                </a:prstClr>
              </a:solidFill>
            </a:endParaRPr>
          </a:p>
        </p:txBody>
      </p:sp>
      <p:pic>
        <p:nvPicPr>
          <p:cNvPr id="184330" name="Picture 10" descr="UNIDOS "/>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196795" y="4972594"/>
            <a:ext cx="1484046" cy="1009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31" name="Picture 11"/>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734058" y="4972594"/>
            <a:ext cx="1911094" cy="1019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32" name="Picture 1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902082" y="4194374"/>
            <a:ext cx="2021421" cy="39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33" name="Text Box 13"/>
          <p:cNvSpPr txBox="1">
            <a:spLocks noChangeArrowheads="1"/>
          </p:cNvSpPr>
          <p:nvPr/>
        </p:nvSpPr>
        <p:spPr bwMode="auto">
          <a:xfrm>
            <a:off x="7344792" y="4618983"/>
            <a:ext cx="1105377" cy="281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50000"/>
              </a:spcBef>
              <a:buClr>
                <a:schemeClr val="hlink"/>
              </a:buClr>
              <a:buSzPct val="9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25000"/>
              </a:spcBef>
              <a:buClr>
                <a:schemeClr val="folHlink"/>
              </a:buClr>
              <a:buChar char="–"/>
              <a:defRPr sz="2000">
                <a:solidFill>
                  <a:schemeClr val="tx1"/>
                </a:solidFill>
                <a:latin typeface="Arial" panose="020B0604020202020204" pitchFamily="34" charset="0"/>
              </a:defRPr>
            </a:lvl2pPr>
            <a:lvl3pPr marL="11430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ct val="25000"/>
              </a:spcBef>
              <a:buClr>
                <a:schemeClr val="folHlink"/>
              </a:buClr>
              <a:buChar char="–"/>
              <a:defRPr>
                <a:solidFill>
                  <a:schemeClr val="tx1"/>
                </a:solidFill>
                <a:latin typeface="Arial" panose="020B0604020202020204" pitchFamily="34" charset="0"/>
              </a:defRPr>
            </a:lvl4pPr>
            <a:lvl5pPr marL="2057400" indent="-228600">
              <a:lnSpc>
                <a:spcPct val="90000"/>
              </a:lnSpc>
              <a:spcBef>
                <a:spcPct val="25000"/>
              </a:spcBef>
              <a:buClr>
                <a:schemeClr val="folHlink"/>
              </a:buClr>
              <a:buSzPct val="90000"/>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chemeClr val="folHlink"/>
              </a:buClr>
              <a:buSzPct val="90000"/>
              <a:buFont typeface="Wingdings" panose="05000000000000000000" pitchFamily="2" charset="2"/>
              <a:buChar char="§"/>
              <a:defRPr>
                <a:solidFill>
                  <a:schemeClr val="tx1"/>
                </a:solidFill>
                <a:latin typeface="Arial" panose="020B0604020202020204" pitchFamily="34" charset="0"/>
              </a:defRPr>
            </a:lvl9pPr>
          </a:lstStyle>
          <a:p>
            <a:pPr algn="ctr" defTabSz="801929">
              <a:lnSpc>
                <a:spcPct val="100000"/>
              </a:lnSpc>
              <a:buClrTx/>
              <a:buSzTx/>
              <a:buNone/>
            </a:pPr>
            <a:r>
              <a:rPr lang="en-US" altLang="ru-RU" sz="1228" dirty="0" err="1">
                <a:solidFill>
                  <a:prstClr val="black">
                    <a:lumMod val="65000"/>
                    <a:lumOff val="35000"/>
                  </a:prstClr>
                </a:solidFill>
              </a:rPr>
              <a:t>Unidos</a:t>
            </a:r>
            <a:r>
              <a:rPr lang="en-US" altLang="ru-RU" sz="1228" dirty="0">
                <a:solidFill>
                  <a:prstClr val="black">
                    <a:lumMod val="65000"/>
                    <a:lumOff val="35000"/>
                  </a:prstClr>
                </a:solidFill>
              </a:rPr>
              <a:t> E</a:t>
            </a:r>
            <a:endParaRPr lang="ru-RU" altLang="ru-RU" sz="1228" dirty="0">
              <a:solidFill>
                <a:prstClr val="black">
                  <a:lumMod val="65000"/>
                  <a:lumOff val="35000"/>
                </a:prstClr>
              </a:solidFill>
            </a:endParaRPr>
          </a:p>
        </p:txBody>
      </p:sp>
      <p:sp>
        <p:nvSpPr>
          <p:cNvPr id="14" name="Прямоугольник 13"/>
          <p:cNvSpPr/>
          <p:nvPr/>
        </p:nvSpPr>
        <p:spPr>
          <a:xfrm>
            <a:off x="555735" y="7073855"/>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15" name="TextBox 14"/>
          <p:cNvSpPr txBox="1"/>
          <p:nvPr/>
        </p:nvSpPr>
        <p:spPr>
          <a:xfrm>
            <a:off x="9143814" y="6428762"/>
            <a:ext cx="1107217" cy="335348"/>
          </a:xfrm>
          <a:prstGeom prst="rect">
            <a:avLst/>
          </a:prstGeom>
          <a:noFill/>
        </p:spPr>
        <p:txBody>
          <a:bodyPr wrap="square" rtlCol="0">
            <a:spAutoFit/>
          </a:bodyPr>
          <a:lstStyle/>
          <a:p>
            <a:pPr algn="r" defTabSz="801929"/>
            <a:r>
              <a:rPr lang="ru-RU" sz="1579" dirty="0">
                <a:solidFill>
                  <a:prstClr val="white"/>
                </a:solidFill>
                <a:latin typeface="Geometria" pitchFamily="34" charset="-52"/>
                <a:ea typeface="Geometria" pitchFamily="34" charset="-52"/>
              </a:rPr>
              <a:t>2016</a:t>
            </a:r>
          </a:p>
        </p:txBody>
      </p:sp>
      <p:sp>
        <p:nvSpPr>
          <p:cNvPr id="16" name="Прямоугольник 15"/>
          <p:cNvSpPr/>
          <p:nvPr/>
        </p:nvSpPr>
        <p:spPr>
          <a:xfrm>
            <a:off x="555735" y="150472"/>
            <a:ext cx="4925516" cy="335348"/>
          </a:xfrm>
          <a:prstGeom prst="rect">
            <a:avLst/>
          </a:prstGeom>
        </p:spPr>
        <p:txBody>
          <a:bodyPr wrap="square">
            <a:spAutoFit/>
          </a:bodyPr>
          <a:lstStyle/>
          <a:p>
            <a:pPr defTabSz="801929"/>
            <a:r>
              <a:rPr lang="en-US" sz="1579" dirty="0">
                <a:solidFill>
                  <a:prstClr val="white"/>
                </a:solidFill>
                <a:latin typeface="Geometria-Bold" panose="020B0703020204020204" pitchFamily="34" charset="-52"/>
              </a:rPr>
              <a:t>X-RAY SECURITY SCREENING SYSTEMS</a:t>
            </a:r>
          </a:p>
        </p:txBody>
      </p:sp>
      <p:graphicFrame>
        <p:nvGraphicFramePr>
          <p:cNvPr id="17" name="Объект 16"/>
          <p:cNvGraphicFramePr>
            <a:graphicFrameLocks noChangeAspect="1"/>
          </p:cNvGraphicFramePr>
          <p:nvPr>
            <p:extLst/>
          </p:nvPr>
        </p:nvGraphicFramePr>
        <p:xfrm>
          <a:off x="8259747" y="805252"/>
          <a:ext cx="1894429" cy="536755"/>
        </p:xfrm>
        <a:graphic>
          <a:graphicData uri="http://schemas.openxmlformats.org/presentationml/2006/ole">
            <p:oleObj spid="_x0000_s9223" name="CorelDRAW" r:id="rId10" imgW="2569320" imgH="729000" progId="">
              <p:embed/>
            </p:oleObj>
          </a:graphicData>
        </a:graphic>
      </p:graphicFrame>
      <p:sp>
        <p:nvSpPr>
          <p:cNvPr id="18" name="TextBox 17"/>
          <p:cNvSpPr txBox="1"/>
          <p:nvPr/>
        </p:nvSpPr>
        <p:spPr>
          <a:xfrm>
            <a:off x="511601" y="1468554"/>
            <a:ext cx="5052166" cy="497187"/>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en-US" altLang="ru-RU" sz="2631" dirty="0">
                <a:solidFill>
                  <a:srgbClr val="1A458A"/>
                </a:solidFill>
                <a:latin typeface="Calibri"/>
                <a:ea typeface="Geometria" pitchFamily="34" charset="-52"/>
              </a:rPr>
              <a:t>RECOMMENDED INSTRUMENTS </a:t>
            </a:r>
            <a:endParaRPr lang="ru-RU" sz="2631" dirty="0">
              <a:solidFill>
                <a:prstClr val="white">
                  <a:lumMod val="50000"/>
                </a:prstClr>
              </a:solidFill>
              <a:latin typeface="Calibri"/>
              <a:ea typeface="Geometria" pitchFamily="34" charset="-52"/>
            </a:endParaRPr>
          </a:p>
        </p:txBody>
      </p:sp>
    </p:spTree>
    <p:extLst>
      <p:ext uri="{BB962C8B-B14F-4D97-AF65-F5344CB8AC3E}">
        <p14:creationId xmlns="" xmlns:p14="http://schemas.microsoft.com/office/powerpoint/2010/main" val="439730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34</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2" name="Прямоугольник 11"/>
          <p:cNvSpPr/>
          <p:nvPr/>
        </p:nvSpPr>
        <p:spPr>
          <a:xfrm>
            <a:off x="738187" y="223327"/>
            <a:ext cx="7524751" cy="461665"/>
          </a:xfrm>
          <a:prstGeom prst="rect">
            <a:avLst/>
          </a:prstGeom>
        </p:spPr>
        <p:txBody>
          <a:bodyPr wrap="square">
            <a:spAutoFit/>
          </a:bodyPr>
          <a:lstStyle/>
          <a:p>
            <a:r>
              <a:rPr lang="en-US" sz="2400" b="1" dirty="0">
                <a:solidFill>
                  <a:schemeClr val="bg1"/>
                </a:solidFill>
              </a:rPr>
              <a:t>EASYDATA2</a:t>
            </a:r>
          </a:p>
        </p:txBody>
      </p:sp>
      <p:sp>
        <p:nvSpPr>
          <p:cNvPr id="19" name="TextBox 18"/>
          <p:cNvSpPr txBox="1"/>
          <p:nvPr/>
        </p:nvSpPr>
        <p:spPr>
          <a:xfrm>
            <a:off x="738187" y="1182513"/>
            <a:ext cx="9457803" cy="461665"/>
          </a:xfrm>
          <a:prstGeom prst="rect">
            <a:avLst/>
          </a:prstGeom>
          <a:noFill/>
        </p:spPr>
        <p:txBody>
          <a:bodyPr wrap="square" rtlCol="0">
            <a:spAutoFit/>
          </a:bodyPr>
          <a:lstStyle/>
          <a:p>
            <a:pPr algn="just"/>
            <a:r>
              <a:rPr lang="en-US" sz="2400" b="1" dirty="0">
                <a:solidFill>
                  <a:srgbClr val="005A9F"/>
                </a:solidFill>
              </a:rPr>
              <a:t>NEW FEATURES</a:t>
            </a:r>
            <a:endParaRPr lang="ru-RU" sz="2400" dirty="0">
              <a:solidFill>
                <a:srgbClr val="005A9F"/>
              </a:solidFill>
            </a:endParaRPr>
          </a:p>
        </p:txBody>
      </p:sp>
      <p:sp>
        <p:nvSpPr>
          <p:cNvPr id="15" name="TextBox 14"/>
          <p:cNvSpPr txBox="1"/>
          <p:nvPr/>
        </p:nvSpPr>
        <p:spPr>
          <a:xfrm>
            <a:off x="1396720" y="1759110"/>
            <a:ext cx="8797612" cy="461665"/>
          </a:xfrm>
          <a:prstGeom prst="rect">
            <a:avLst/>
          </a:prstGeom>
          <a:noFill/>
        </p:spPr>
        <p:txBody>
          <a:bodyPr wrap="square" rtlCol="0">
            <a:spAutoFit/>
          </a:bodyPr>
          <a:lstStyle/>
          <a:p>
            <a:pPr algn="just"/>
            <a:r>
              <a:rPr lang="en-US" sz="2400" b="1" dirty="0">
                <a:solidFill>
                  <a:srgbClr val="00B050"/>
                </a:solidFill>
              </a:rPr>
              <a:t>NEW INTERFACE</a:t>
            </a:r>
            <a:endParaRPr lang="ru-RU" sz="2400" b="1" dirty="0">
              <a:solidFill>
                <a:srgbClr val="00B050"/>
              </a:solidFill>
            </a:endParaRPr>
          </a:p>
        </p:txBody>
      </p:sp>
      <p:sp>
        <p:nvSpPr>
          <p:cNvPr id="23" name="TextBox 22"/>
          <p:cNvSpPr txBox="1"/>
          <p:nvPr/>
        </p:nvSpPr>
        <p:spPr>
          <a:xfrm>
            <a:off x="755650" y="2304950"/>
            <a:ext cx="9955284" cy="369332"/>
          </a:xfrm>
          <a:prstGeom prst="rect">
            <a:avLst/>
          </a:prstGeom>
          <a:noFill/>
        </p:spPr>
        <p:txBody>
          <a:bodyPr wrap="square" rtlCol="0">
            <a:spAutoFit/>
          </a:bodyPr>
          <a:lstStyle/>
          <a:p>
            <a:pPr algn="just"/>
            <a:r>
              <a:rPr lang="en-US" b="1" dirty="0">
                <a:solidFill>
                  <a:srgbClr val="005A9F"/>
                </a:solidFill>
              </a:rPr>
              <a:t>Separate fields of the person being registered added</a:t>
            </a:r>
            <a:endParaRPr lang="ru-RU" b="1" dirty="0">
              <a:solidFill>
                <a:srgbClr val="005A9F"/>
              </a:solidFill>
            </a:endParaRPr>
          </a:p>
        </p:txBody>
      </p:sp>
      <p:sp>
        <p:nvSpPr>
          <p:cNvPr id="3" name="Фигура, имеющая форму буквы L 2"/>
          <p:cNvSpPr/>
          <p:nvPr/>
        </p:nvSpPr>
        <p:spPr>
          <a:xfrm rot="19022766">
            <a:off x="854573" y="1839882"/>
            <a:ext cx="359664" cy="331596"/>
          </a:xfrm>
          <a:prstGeom prst="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p:nvPr/>
        </p:nvPicPr>
        <p:blipFill>
          <a:blip r:embed="rId5" cstate="print"/>
          <a:stretch>
            <a:fillRect/>
          </a:stretch>
        </p:blipFill>
        <p:spPr>
          <a:xfrm>
            <a:off x="846138" y="3471885"/>
            <a:ext cx="4730273" cy="3101305"/>
          </a:xfrm>
          <a:prstGeom prst="rect">
            <a:avLst/>
          </a:prstGeom>
        </p:spPr>
      </p:pic>
      <p:pic>
        <p:nvPicPr>
          <p:cNvPr id="17" name="Рисунок 16"/>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571927" y="3471885"/>
            <a:ext cx="4634865" cy="3101305"/>
          </a:xfrm>
          <a:prstGeom prst="rect">
            <a:avLst/>
          </a:prstGeom>
          <a:noFill/>
          <a:ln>
            <a:noFill/>
          </a:ln>
        </p:spPr>
      </p:pic>
      <p:sp>
        <p:nvSpPr>
          <p:cNvPr id="4" name="Прямоугольник 3"/>
          <p:cNvSpPr/>
          <p:nvPr/>
        </p:nvSpPr>
        <p:spPr>
          <a:xfrm>
            <a:off x="755650" y="2548555"/>
            <a:ext cx="2645276" cy="923330"/>
          </a:xfrm>
          <a:prstGeom prst="rect">
            <a:avLst/>
          </a:prstGeom>
        </p:spPr>
        <p:txBody>
          <a:bodyPr wrap="none">
            <a:spAutoFit/>
          </a:bodyPr>
          <a:lstStyle/>
          <a:p>
            <a:pPr marL="285750" indent="-285750">
              <a:buFont typeface="Arial" panose="020B0604020202020204" pitchFamily="34" charset="0"/>
              <a:buChar char="•"/>
            </a:pPr>
            <a:r>
              <a:rPr lang="en-US" dirty="0"/>
              <a:t>name, </a:t>
            </a:r>
          </a:p>
          <a:p>
            <a:pPr marL="285750" indent="-285750">
              <a:buFont typeface="Arial" panose="020B0604020202020204" pitchFamily="34" charset="0"/>
              <a:buChar char="•"/>
            </a:pPr>
            <a:r>
              <a:rPr lang="en-US" dirty="0"/>
              <a:t>surname, </a:t>
            </a:r>
          </a:p>
          <a:p>
            <a:pPr marL="285750" indent="-285750">
              <a:buFont typeface="Arial" panose="020B0604020202020204" pitchFamily="34" charset="0"/>
              <a:buChar char="•"/>
            </a:pPr>
            <a:r>
              <a:rPr lang="en-US" dirty="0"/>
              <a:t>passport number or ID </a:t>
            </a:r>
            <a:endParaRPr lang="ru-RU" dirty="0"/>
          </a:p>
        </p:txBody>
      </p:sp>
    </p:spTree>
    <p:extLst>
      <p:ext uri="{BB962C8B-B14F-4D97-AF65-F5344CB8AC3E}">
        <p14:creationId xmlns="" xmlns:p14="http://schemas.microsoft.com/office/powerpoint/2010/main" val="3511884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35</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2" name="Прямоугольник 11"/>
          <p:cNvSpPr/>
          <p:nvPr/>
        </p:nvSpPr>
        <p:spPr>
          <a:xfrm>
            <a:off x="738187" y="223327"/>
            <a:ext cx="7524751" cy="461665"/>
          </a:xfrm>
          <a:prstGeom prst="rect">
            <a:avLst/>
          </a:prstGeom>
        </p:spPr>
        <p:txBody>
          <a:bodyPr wrap="square">
            <a:spAutoFit/>
          </a:bodyPr>
          <a:lstStyle/>
          <a:p>
            <a:r>
              <a:rPr lang="en-US" sz="2400" b="1" dirty="0">
                <a:solidFill>
                  <a:schemeClr val="bg1"/>
                </a:solidFill>
              </a:rPr>
              <a:t>EASYDATA2</a:t>
            </a:r>
          </a:p>
        </p:txBody>
      </p:sp>
      <p:sp>
        <p:nvSpPr>
          <p:cNvPr id="23" name="TextBox 22"/>
          <p:cNvSpPr txBox="1"/>
          <p:nvPr/>
        </p:nvSpPr>
        <p:spPr>
          <a:xfrm>
            <a:off x="745602" y="1601324"/>
            <a:ext cx="9450388" cy="369332"/>
          </a:xfrm>
          <a:prstGeom prst="rect">
            <a:avLst/>
          </a:prstGeom>
          <a:noFill/>
        </p:spPr>
        <p:txBody>
          <a:bodyPr wrap="square" rtlCol="0">
            <a:spAutoFit/>
          </a:bodyPr>
          <a:lstStyle/>
          <a:p>
            <a:pPr algn="just"/>
            <a:r>
              <a:rPr lang="en-US" b="1" dirty="0">
                <a:solidFill>
                  <a:srgbClr val="005A9F"/>
                </a:solidFill>
              </a:rPr>
              <a:t>Added color indication for more visual representation of search results in the accounts database</a:t>
            </a:r>
            <a:endParaRPr lang="ru-RU" b="1" dirty="0">
              <a:solidFill>
                <a:srgbClr val="005A9F"/>
              </a:solidFill>
            </a:endParaRPr>
          </a:p>
        </p:txBody>
      </p:sp>
      <p:pic>
        <p:nvPicPr>
          <p:cNvPr id="14" name="Рисунок 13"/>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46138" y="2152722"/>
            <a:ext cx="3024294" cy="1980562"/>
          </a:xfrm>
          <a:prstGeom prst="rect">
            <a:avLst/>
          </a:prstGeom>
          <a:noFill/>
          <a:ln>
            <a:noFill/>
          </a:ln>
        </p:spPr>
      </p:pic>
      <p:pic>
        <p:nvPicPr>
          <p:cNvPr id="15" name="Рисунок 14"/>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933514" y="2152722"/>
            <a:ext cx="3115356" cy="1980562"/>
          </a:xfrm>
          <a:prstGeom prst="rect">
            <a:avLst/>
          </a:prstGeom>
          <a:noFill/>
          <a:ln>
            <a:noFill/>
          </a:ln>
        </p:spPr>
      </p:pic>
      <p:pic>
        <p:nvPicPr>
          <p:cNvPr id="16" name="Рисунок 15"/>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114240" y="2152722"/>
            <a:ext cx="3080045" cy="1980562"/>
          </a:xfrm>
          <a:prstGeom prst="rect">
            <a:avLst/>
          </a:prstGeom>
          <a:noFill/>
          <a:ln>
            <a:noFill/>
          </a:ln>
        </p:spPr>
      </p:pic>
      <p:sp>
        <p:nvSpPr>
          <p:cNvPr id="4" name="Прямоугольник 3"/>
          <p:cNvSpPr/>
          <p:nvPr/>
        </p:nvSpPr>
        <p:spPr>
          <a:xfrm>
            <a:off x="798031" y="4133284"/>
            <a:ext cx="3070113" cy="1477328"/>
          </a:xfrm>
          <a:prstGeom prst="rect">
            <a:avLst/>
          </a:prstGeom>
        </p:spPr>
        <p:txBody>
          <a:bodyPr wrap="square">
            <a:spAutoFit/>
          </a:bodyPr>
          <a:lstStyle/>
          <a:p>
            <a:r>
              <a:rPr lang="en-US" b="1" dirty="0">
                <a:solidFill>
                  <a:srgbClr val="00B050"/>
                </a:solidFill>
              </a:rPr>
              <a:t>GREEN</a:t>
            </a:r>
            <a:r>
              <a:rPr lang="ru-RU" dirty="0"/>
              <a:t>: a </a:t>
            </a:r>
            <a:r>
              <a:rPr lang="ru-RU" dirty="0" err="1"/>
              <a:t>single</a:t>
            </a:r>
            <a:r>
              <a:rPr lang="ru-RU" dirty="0"/>
              <a:t> </a:t>
            </a:r>
            <a:r>
              <a:rPr lang="ru-RU" dirty="0" err="1"/>
              <a:t>person</a:t>
            </a:r>
            <a:r>
              <a:rPr lang="ru-RU" dirty="0"/>
              <a:t> </a:t>
            </a:r>
            <a:r>
              <a:rPr lang="ru-RU" dirty="0" err="1"/>
              <a:t>with</a:t>
            </a:r>
            <a:r>
              <a:rPr lang="ru-RU" dirty="0"/>
              <a:t> </a:t>
            </a:r>
            <a:r>
              <a:rPr lang="ru-RU" dirty="0" err="1"/>
              <a:t>this</a:t>
            </a:r>
            <a:r>
              <a:rPr lang="ru-RU" dirty="0"/>
              <a:t> </a:t>
            </a:r>
            <a:r>
              <a:rPr lang="ru-RU" dirty="0" err="1"/>
              <a:t>parameter</a:t>
            </a:r>
            <a:r>
              <a:rPr lang="ru-RU" dirty="0"/>
              <a:t> </a:t>
            </a:r>
            <a:r>
              <a:rPr lang="ru-RU" dirty="0" err="1"/>
              <a:t>value</a:t>
            </a:r>
            <a:r>
              <a:rPr lang="ru-RU" dirty="0"/>
              <a:t> </a:t>
            </a:r>
            <a:r>
              <a:rPr lang="ru-RU" dirty="0" err="1"/>
              <a:t>is</a:t>
            </a:r>
            <a:r>
              <a:rPr lang="ru-RU" dirty="0"/>
              <a:t> </a:t>
            </a:r>
            <a:r>
              <a:rPr lang="ru-RU" dirty="0" err="1"/>
              <a:t>found</a:t>
            </a:r>
            <a:r>
              <a:rPr lang="ru-RU" dirty="0"/>
              <a:t> </a:t>
            </a:r>
            <a:r>
              <a:rPr lang="ru-RU" dirty="0" err="1"/>
              <a:t>in</a:t>
            </a:r>
            <a:r>
              <a:rPr lang="ru-RU" dirty="0"/>
              <a:t> the </a:t>
            </a:r>
            <a:r>
              <a:rPr lang="ru-RU" dirty="0" err="1"/>
              <a:t>database</a:t>
            </a:r>
            <a:r>
              <a:rPr lang="ru-RU" dirty="0"/>
              <a:t>, </a:t>
            </a:r>
            <a:r>
              <a:rPr lang="ru-RU" dirty="0" err="1"/>
              <a:t>only</a:t>
            </a:r>
            <a:r>
              <a:rPr lang="ru-RU" dirty="0"/>
              <a:t> </a:t>
            </a:r>
            <a:r>
              <a:rPr lang="ru-RU" dirty="0" err="1"/>
              <a:t>one</a:t>
            </a:r>
            <a:r>
              <a:rPr lang="ru-RU" dirty="0"/>
              <a:t> </a:t>
            </a:r>
            <a:r>
              <a:rPr lang="ru-RU" dirty="0" err="1"/>
              <a:t>person</a:t>
            </a:r>
            <a:r>
              <a:rPr lang="ru-RU" dirty="0"/>
              <a:t> </a:t>
            </a:r>
            <a:r>
              <a:rPr lang="ru-RU" dirty="0" err="1"/>
              <a:t>will</a:t>
            </a:r>
            <a:r>
              <a:rPr lang="ru-RU" dirty="0"/>
              <a:t> </a:t>
            </a:r>
            <a:r>
              <a:rPr lang="ru-RU" dirty="0" err="1"/>
              <a:t>be</a:t>
            </a:r>
            <a:r>
              <a:rPr lang="ru-RU" dirty="0"/>
              <a:t> </a:t>
            </a:r>
            <a:r>
              <a:rPr lang="ru-RU" dirty="0" err="1"/>
              <a:t>displayed</a:t>
            </a:r>
            <a:r>
              <a:rPr lang="ru-RU" dirty="0"/>
              <a:t> </a:t>
            </a:r>
            <a:r>
              <a:rPr lang="ru-RU" dirty="0" err="1"/>
              <a:t>in</a:t>
            </a:r>
            <a:r>
              <a:rPr lang="ru-RU" dirty="0"/>
              <a:t> the </a:t>
            </a:r>
            <a:r>
              <a:rPr lang="ru-RU" dirty="0" err="1"/>
              <a:t>drop-down</a:t>
            </a:r>
            <a:r>
              <a:rPr lang="ru-RU" dirty="0"/>
              <a:t> </a:t>
            </a:r>
            <a:r>
              <a:rPr lang="ru-RU" dirty="0" err="1"/>
              <a:t>list</a:t>
            </a:r>
            <a:r>
              <a:rPr lang="ru-RU" dirty="0"/>
              <a:t>.</a:t>
            </a:r>
          </a:p>
        </p:txBody>
      </p:sp>
      <p:sp>
        <p:nvSpPr>
          <p:cNvPr id="5" name="Прямоугольник 4"/>
          <p:cNvSpPr/>
          <p:nvPr/>
        </p:nvSpPr>
        <p:spPr>
          <a:xfrm>
            <a:off x="3916251" y="4112921"/>
            <a:ext cx="3132619" cy="1477328"/>
          </a:xfrm>
          <a:prstGeom prst="rect">
            <a:avLst/>
          </a:prstGeom>
        </p:spPr>
        <p:txBody>
          <a:bodyPr wrap="square">
            <a:spAutoFit/>
          </a:bodyPr>
          <a:lstStyle/>
          <a:p>
            <a:r>
              <a:rPr lang="en-US" b="1" dirty="0">
                <a:solidFill>
                  <a:schemeClr val="accent4"/>
                </a:solidFill>
              </a:rPr>
              <a:t>YELLOW</a:t>
            </a:r>
            <a:r>
              <a:rPr lang="ru-RU" dirty="0"/>
              <a:t>: </a:t>
            </a:r>
            <a:r>
              <a:rPr lang="ru-RU" dirty="0" err="1"/>
              <a:t>several</a:t>
            </a:r>
            <a:r>
              <a:rPr lang="ru-RU" dirty="0"/>
              <a:t> </a:t>
            </a:r>
            <a:r>
              <a:rPr lang="ru-RU" dirty="0" err="1"/>
              <a:t>persons</a:t>
            </a:r>
            <a:r>
              <a:rPr lang="ru-RU" dirty="0"/>
              <a:t> </a:t>
            </a:r>
            <a:r>
              <a:rPr lang="ru-RU" dirty="0" err="1"/>
              <a:t>with</a:t>
            </a:r>
            <a:r>
              <a:rPr lang="ru-RU" dirty="0"/>
              <a:t> </a:t>
            </a:r>
            <a:r>
              <a:rPr lang="ru-RU" dirty="0" err="1"/>
              <a:t>this</a:t>
            </a:r>
            <a:r>
              <a:rPr lang="ru-RU" dirty="0"/>
              <a:t> </a:t>
            </a:r>
            <a:r>
              <a:rPr lang="ru-RU" dirty="0" err="1"/>
              <a:t>parameter</a:t>
            </a:r>
            <a:r>
              <a:rPr lang="ru-RU" dirty="0"/>
              <a:t> </a:t>
            </a:r>
            <a:r>
              <a:rPr lang="ru-RU" dirty="0" err="1"/>
              <a:t>value</a:t>
            </a:r>
            <a:r>
              <a:rPr lang="ru-RU" dirty="0"/>
              <a:t> </a:t>
            </a:r>
            <a:r>
              <a:rPr lang="ru-RU" dirty="0" err="1"/>
              <a:t>were</a:t>
            </a:r>
            <a:r>
              <a:rPr lang="ru-RU" dirty="0"/>
              <a:t> </a:t>
            </a:r>
            <a:r>
              <a:rPr lang="ru-RU" dirty="0" err="1"/>
              <a:t>found</a:t>
            </a:r>
            <a:r>
              <a:rPr lang="ru-RU" dirty="0"/>
              <a:t> </a:t>
            </a:r>
            <a:r>
              <a:rPr lang="ru-RU" dirty="0" err="1"/>
              <a:t>in</a:t>
            </a:r>
            <a:r>
              <a:rPr lang="ru-RU" dirty="0"/>
              <a:t> the </a:t>
            </a:r>
            <a:r>
              <a:rPr lang="ru-RU" dirty="0" err="1"/>
              <a:t>database</a:t>
            </a:r>
            <a:r>
              <a:rPr lang="ru-RU" dirty="0"/>
              <a:t>, the </a:t>
            </a:r>
            <a:r>
              <a:rPr lang="ru-RU" dirty="0" err="1"/>
              <a:t>data</a:t>
            </a:r>
            <a:r>
              <a:rPr lang="ru-RU" dirty="0"/>
              <a:t> of </a:t>
            </a:r>
            <a:r>
              <a:rPr lang="ru-RU" dirty="0" err="1"/>
              <a:t>several</a:t>
            </a:r>
            <a:r>
              <a:rPr lang="ru-RU" dirty="0"/>
              <a:t> </a:t>
            </a:r>
            <a:r>
              <a:rPr lang="ru-RU" dirty="0" err="1"/>
              <a:t>persons</a:t>
            </a:r>
            <a:r>
              <a:rPr lang="ru-RU" dirty="0"/>
              <a:t> </a:t>
            </a:r>
            <a:r>
              <a:rPr lang="ru-RU" dirty="0" err="1"/>
              <a:t>will</a:t>
            </a:r>
            <a:r>
              <a:rPr lang="ru-RU" dirty="0"/>
              <a:t> </a:t>
            </a:r>
            <a:r>
              <a:rPr lang="ru-RU" dirty="0" err="1"/>
              <a:t>be</a:t>
            </a:r>
            <a:r>
              <a:rPr lang="ru-RU" dirty="0"/>
              <a:t> </a:t>
            </a:r>
            <a:r>
              <a:rPr lang="ru-RU" dirty="0" err="1"/>
              <a:t>displayed</a:t>
            </a:r>
            <a:r>
              <a:rPr lang="ru-RU" dirty="0"/>
              <a:t> </a:t>
            </a:r>
            <a:r>
              <a:rPr lang="ru-RU" dirty="0" err="1"/>
              <a:t>in</a:t>
            </a:r>
            <a:r>
              <a:rPr lang="ru-RU" dirty="0"/>
              <a:t> the </a:t>
            </a:r>
            <a:r>
              <a:rPr lang="ru-RU" dirty="0" err="1"/>
              <a:t>drop-down</a:t>
            </a:r>
            <a:r>
              <a:rPr lang="ru-RU" dirty="0"/>
              <a:t> </a:t>
            </a:r>
            <a:r>
              <a:rPr lang="ru-RU" dirty="0" err="1"/>
              <a:t>list</a:t>
            </a:r>
            <a:r>
              <a:rPr lang="ru-RU" dirty="0"/>
              <a:t>.</a:t>
            </a:r>
          </a:p>
        </p:txBody>
      </p:sp>
      <p:sp>
        <p:nvSpPr>
          <p:cNvPr id="6" name="Прямоугольник 5"/>
          <p:cNvSpPr/>
          <p:nvPr/>
        </p:nvSpPr>
        <p:spPr>
          <a:xfrm>
            <a:off x="7048870" y="4112921"/>
            <a:ext cx="3145415" cy="646331"/>
          </a:xfrm>
          <a:prstGeom prst="rect">
            <a:avLst/>
          </a:prstGeom>
        </p:spPr>
        <p:txBody>
          <a:bodyPr wrap="square">
            <a:spAutoFit/>
          </a:bodyPr>
          <a:lstStyle/>
          <a:p>
            <a:r>
              <a:rPr lang="en-US" b="1" dirty="0">
                <a:solidFill>
                  <a:srgbClr val="FF0000"/>
                </a:solidFill>
              </a:rPr>
              <a:t>RED</a:t>
            </a:r>
            <a:r>
              <a:rPr lang="ru-RU" dirty="0"/>
              <a:t>: </a:t>
            </a:r>
            <a:r>
              <a:rPr lang="ru-RU" dirty="0" err="1"/>
              <a:t>no</a:t>
            </a:r>
            <a:r>
              <a:rPr lang="ru-RU" dirty="0"/>
              <a:t> </a:t>
            </a:r>
            <a:r>
              <a:rPr lang="ru-RU" dirty="0" err="1"/>
              <a:t>matches</a:t>
            </a:r>
            <a:r>
              <a:rPr lang="ru-RU" dirty="0"/>
              <a:t> </a:t>
            </a:r>
            <a:r>
              <a:rPr lang="ru-RU" dirty="0" err="1"/>
              <a:t>found</a:t>
            </a:r>
            <a:r>
              <a:rPr lang="ru-RU" dirty="0"/>
              <a:t>, </a:t>
            </a:r>
            <a:r>
              <a:rPr lang="ru-RU" dirty="0" err="1"/>
              <a:t>no</a:t>
            </a:r>
            <a:r>
              <a:rPr lang="ru-RU" dirty="0"/>
              <a:t> </a:t>
            </a:r>
            <a:r>
              <a:rPr lang="ru-RU" dirty="0" err="1"/>
              <a:t>options</a:t>
            </a:r>
            <a:r>
              <a:rPr lang="ru-RU" dirty="0"/>
              <a:t> </a:t>
            </a:r>
            <a:r>
              <a:rPr lang="ru-RU" dirty="0" err="1"/>
              <a:t>in</a:t>
            </a:r>
            <a:r>
              <a:rPr lang="ru-RU" dirty="0"/>
              <a:t> the </a:t>
            </a:r>
            <a:r>
              <a:rPr lang="ru-RU" dirty="0" err="1"/>
              <a:t>drop-down</a:t>
            </a:r>
            <a:r>
              <a:rPr lang="ru-RU" dirty="0"/>
              <a:t> </a:t>
            </a:r>
            <a:r>
              <a:rPr lang="ru-RU" dirty="0" err="1"/>
              <a:t>list</a:t>
            </a:r>
            <a:r>
              <a:rPr lang="ru-RU" dirty="0"/>
              <a:t>.</a:t>
            </a:r>
          </a:p>
        </p:txBody>
      </p:sp>
    </p:spTree>
    <p:extLst>
      <p:ext uri="{BB962C8B-B14F-4D97-AF65-F5344CB8AC3E}">
        <p14:creationId xmlns="" xmlns:p14="http://schemas.microsoft.com/office/powerpoint/2010/main" val="1633986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pic>
        <p:nvPicPr>
          <p:cNvPr id="22" name="Рисунок 2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36</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9" name="TextBox 8"/>
          <p:cNvSpPr txBox="1"/>
          <p:nvPr/>
        </p:nvSpPr>
        <p:spPr>
          <a:xfrm>
            <a:off x="738188" y="1076979"/>
            <a:ext cx="9467850" cy="461665"/>
          </a:xfrm>
          <a:prstGeom prst="rect">
            <a:avLst/>
          </a:prstGeom>
          <a:noFill/>
        </p:spPr>
        <p:txBody>
          <a:bodyPr wrap="square" rtlCol="0">
            <a:spAutoFit/>
          </a:bodyPr>
          <a:lstStyle/>
          <a:p>
            <a:r>
              <a:rPr lang="en-US" sz="2400" b="1" dirty="0"/>
              <a:t>Dose Limiting Rules</a:t>
            </a:r>
            <a:endParaRPr lang="ru-RU" sz="2400" b="1" dirty="0"/>
          </a:p>
        </p:txBody>
      </p:sp>
      <p:sp>
        <p:nvSpPr>
          <p:cNvPr id="12" name="Прямоугольник 11"/>
          <p:cNvSpPr/>
          <p:nvPr/>
        </p:nvSpPr>
        <p:spPr>
          <a:xfrm>
            <a:off x="738187" y="223327"/>
            <a:ext cx="7524751" cy="461665"/>
          </a:xfrm>
          <a:prstGeom prst="rect">
            <a:avLst/>
          </a:prstGeom>
        </p:spPr>
        <p:txBody>
          <a:bodyPr wrap="square">
            <a:spAutoFit/>
          </a:bodyPr>
          <a:lstStyle/>
          <a:p>
            <a:r>
              <a:rPr lang="en-US" sz="2400" b="1" dirty="0">
                <a:solidFill>
                  <a:schemeClr val="bg1"/>
                </a:solidFill>
              </a:rPr>
              <a:t>EASYDATA2</a:t>
            </a:r>
          </a:p>
        </p:txBody>
      </p:sp>
      <p:sp>
        <p:nvSpPr>
          <p:cNvPr id="23" name="Прямоугольник 22"/>
          <p:cNvSpPr/>
          <p:nvPr/>
        </p:nvSpPr>
        <p:spPr>
          <a:xfrm>
            <a:off x="738187" y="1595234"/>
            <a:ext cx="6096000" cy="369332"/>
          </a:xfrm>
          <a:prstGeom prst="rect">
            <a:avLst/>
          </a:prstGeom>
        </p:spPr>
        <p:txBody>
          <a:bodyPr>
            <a:spAutoFit/>
          </a:bodyPr>
          <a:lstStyle/>
          <a:p>
            <a:r>
              <a:rPr lang="en-US" dirty="0">
                <a:solidFill>
                  <a:srgbClr val="005A9F"/>
                </a:solidFill>
              </a:rPr>
              <a:t>SCAN RESTRICTION WHEN ANNUAL LIMIT IS REACHED</a:t>
            </a:r>
          </a:p>
        </p:txBody>
      </p:sp>
      <p:sp>
        <p:nvSpPr>
          <p:cNvPr id="24" name="TextBox 23"/>
          <p:cNvSpPr txBox="1"/>
          <p:nvPr/>
        </p:nvSpPr>
        <p:spPr>
          <a:xfrm>
            <a:off x="738187" y="2198508"/>
            <a:ext cx="7524751" cy="5078313"/>
          </a:xfrm>
          <a:prstGeom prst="rect">
            <a:avLst/>
          </a:prstGeom>
          <a:noFill/>
        </p:spPr>
        <p:txBody>
          <a:bodyPr wrap="square" rtlCol="0">
            <a:spAutoFit/>
          </a:bodyPr>
          <a:lstStyle/>
          <a:p>
            <a:pPr marL="342900" indent="-342900">
              <a:buAutoNum type="arabicPeriod"/>
            </a:pPr>
            <a:r>
              <a:rPr lang="en-US" dirty="0"/>
              <a:t>Calculation of accumulated dose is based on the centralized database, which keeps dose per each scan of each individual;</a:t>
            </a:r>
            <a:endParaRPr lang="ru-RU" dirty="0"/>
          </a:p>
          <a:p>
            <a:pPr marL="342900" indent="-342900">
              <a:buAutoNum type="arabicPeriod"/>
            </a:pPr>
            <a:endParaRPr lang="en-US" dirty="0"/>
          </a:p>
          <a:p>
            <a:pPr marL="342900" indent="-342900">
              <a:buAutoNum type="arabicPeriod"/>
            </a:pPr>
            <a:r>
              <a:rPr lang="en-US" b="1" dirty="0">
                <a:solidFill>
                  <a:srgbClr val="005A9F"/>
                </a:solidFill>
              </a:rPr>
              <a:t>Current accumulated dose</a:t>
            </a:r>
            <a:r>
              <a:rPr lang="ru-RU" dirty="0"/>
              <a:t> </a:t>
            </a:r>
            <a:r>
              <a:rPr lang="en-US" dirty="0"/>
              <a:t>is a sum of doses per each scan of individual during the past 365 days ending the current date;</a:t>
            </a:r>
            <a:endParaRPr lang="ru-RU" dirty="0"/>
          </a:p>
          <a:p>
            <a:pPr marL="342900" indent="-342900">
              <a:buAutoNum type="arabicPeriod"/>
            </a:pPr>
            <a:endParaRPr lang="ru-RU" dirty="0"/>
          </a:p>
          <a:p>
            <a:pPr marL="342900" indent="-342900">
              <a:buAutoNum type="arabicPeriod"/>
            </a:pPr>
            <a:r>
              <a:rPr lang="en-US" dirty="0"/>
              <a:t>Scanning is not permitted as soon as current accumulated dose reaches </a:t>
            </a:r>
            <a:r>
              <a:rPr lang="en-US" sz="2400" b="1" dirty="0">
                <a:solidFill>
                  <a:srgbClr val="005A9F"/>
                </a:solidFill>
              </a:rPr>
              <a:t>250 </a:t>
            </a:r>
            <a:r>
              <a:rPr lang="en-US" sz="2400" b="1" dirty="0" err="1">
                <a:solidFill>
                  <a:srgbClr val="005A9F"/>
                </a:solidFill>
              </a:rPr>
              <a:t>microSv</a:t>
            </a:r>
            <a:endParaRPr lang="en-US" sz="2400" b="1" dirty="0">
              <a:solidFill>
                <a:srgbClr val="005A9F"/>
              </a:solidFill>
            </a:endParaRPr>
          </a:p>
          <a:p>
            <a:pPr marL="342900" indent="-342900">
              <a:buAutoNum type="arabicPeriod"/>
            </a:pPr>
            <a:endParaRPr lang="en-US" dirty="0"/>
          </a:p>
          <a:p>
            <a:pPr marL="342900" indent="-342900">
              <a:buAutoNum type="arabicPeriod"/>
            </a:pPr>
            <a:r>
              <a:rPr lang="en-US" dirty="0"/>
              <a:t>Scanning can be performed as soon as current accumulated dose becomes less than </a:t>
            </a:r>
            <a:r>
              <a:rPr lang="en-US" sz="2400" b="1" dirty="0">
                <a:solidFill>
                  <a:srgbClr val="005A9F"/>
                </a:solidFill>
              </a:rPr>
              <a:t>250 </a:t>
            </a:r>
            <a:r>
              <a:rPr lang="en-US" sz="2400" b="1" dirty="0" err="1">
                <a:solidFill>
                  <a:srgbClr val="005A9F"/>
                </a:solidFill>
              </a:rPr>
              <a:t>microSv</a:t>
            </a:r>
            <a:endParaRPr lang="en-US" dirty="0"/>
          </a:p>
          <a:p>
            <a:pPr marL="342900" indent="-342900">
              <a:buAutoNum type="arabicPeriod"/>
            </a:pPr>
            <a:endParaRPr lang="en-US" dirty="0"/>
          </a:p>
          <a:p>
            <a:pPr marL="342900" indent="-342900">
              <a:buAutoNum type="arabicPeriod"/>
            </a:pPr>
            <a:r>
              <a:rPr lang="en-US" dirty="0"/>
              <a:t>Mock scan is available to prevent awareness of </a:t>
            </a:r>
            <a:r>
              <a:rPr lang="en-US" sz="2400" b="1" dirty="0">
                <a:solidFill>
                  <a:srgbClr val="005A9F"/>
                </a:solidFill>
              </a:rPr>
              <a:t>250 </a:t>
            </a:r>
            <a:r>
              <a:rPr lang="en-US" sz="2400" b="1" dirty="0" err="1">
                <a:solidFill>
                  <a:srgbClr val="005A9F"/>
                </a:solidFill>
              </a:rPr>
              <a:t>microSv</a:t>
            </a:r>
            <a:r>
              <a:rPr lang="en-US" sz="2400" b="1" dirty="0">
                <a:solidFill>
                  <a:srgbClr val="005A9F"/>
                </a:solidFill>
              </a:rPr>
              <a:t> </a:t>
            </a:r>
            <a:r>
              <a:rPr lang="en-US" dirty="0"/>
              <a:t>limit reaching.</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sp>
        <p:nvSpPr>
          <p:cNvPr id="3" name="Прямоугольник 2"/>
          <p:cNvSpPr/>
          <p:nvPr/>
        </p:nvSpPr>
        <p:spPr>
          <a:xfrm>
            <a:off x="8262938" y="1584325"/>
            <a:ext cx="1943100" cy="1440219"/>
          </a:xfrm>
          <a:prstGeom prst="rect">
            <a:avLst/>
          </a:prstGeom>
          <a:solidFill>
            <a:srgbClr val="67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dirty="0"/>
          </a:p>
        </p:txBody>
      </p:sp>
      <p:sp>
        <p:nvSpPr>
          <p:cNvPr id="25" name="TextBox 24"/>
          <p:cNvSpPr txBox="1"/>
          <p:nvPr/>
        </p:nvSpPr>
        <p:spPr>
          <a:xfrm>
            <a:off x="8389789" y="1663757"/>
            <a:ext cx="1720420" cy="1200329"/>
          </a:xfrm>
          <a:prstGeom prst="rect">
            <a:avLst/>
          </a:prstGeom>
          <a:noFill/>
        </p:spPr>
        <p:txBody>
          <a:bodyPr wrap="square" rtlCol="0">
            <a:spAutoFit/>
          </a:bodyPr>
          <a:lstStyle/>
          <a:p>
            <a:pPr algn="ctr"/>
            <a:r>
              <a:rPr lang="en-US" sz="2400" b="1" dirty="0">
                <a:solidFill>
                  <a:schemeClr val="bg1"/>
                </a:solidFill>
              </a:rPr>
              <a:t>ANNUAL </a:t>
            </a:r>
          </a:p>
          <a:p>
            <a:pPr algn="ctr"/>
            <a:r>
              <a:rPr lang="en-US" sz="2400" b="1" dirty="0">
                <a:solidFill>
                  <a:schemeClr val="bg1"/>
                </a:solidFill>
              </a:rPr>
              <a:t>INDIVIDUALLIMIT</a:t>
            </a:r>
            <a:endParaRPr lang="ru-RU" sz="2400" b="1" dirty="0">
              <a:solidFill>
                <a:schemeClr val="bg1"/>
              </a:solidFill>
            </a:endParaRPr>
          </a:p>
        </p:txBody>
      </p:sp>
      <p:sp>
        <p:nvSpPr>
          <p:cNvPr id="28" name="Прямоугольник 27"/>
          <p:cNvSpPr/>
          <p:nvPr/>
        </p:nvSpPr>
        <p:spPr>
          <a:xfrm>
            <a:off x="8262938" y="3310950"/>
            <a:ext cx="1943100" cy="14298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dirty="0"/>
          </a:p>
        </p:txBody>
      </p:sp>
      <p:sp>
        <p:nvSpPr>
          <p:cNvPr id="26" name="TextBox 25"/>
          <p:cNvSpPr txBox="1"/>
          <p:nvPr/>
        </p:nvSpPr>
        <p:spPr>
          <a:xfrm>
            <a:off x="8485618" y="3491479"/>
            <a:ext cx="1528762" cy="1077218"/>
          </a:xfrm>
          <a:prstGeom prst="rect">
            <a:avLst/>
          </a:prstGeom>
          <a:noFill/>
        </p:spPr>
        <p:txBody>
          <a:bodyPr wrap="square" rtlCol="0">
            <a:spAutoFit/>
          </a:bodyPr>
          <a:lstStyle/>
          <a:p>
            <a:pPr algn="ctr"/>
            <a:r>
              <a:rPr lang="en-US" sz="3200" b="1" dirty="0">
                <a:solidFill>
                  <a:schemeClr val="bg1"/>
                </a:solidFill>
              </a:rPr>
              <a:t>250</a:t>
            </a:r>
          </a:p>
          <a:p>
            <a:pPr algn="ctr"/>
            <a:r>
              <a:rPr lang="en-US" sz="3200" b="1" dirty="0" err="1">
                <a:solidFill>
                  <a:schemeClr val="bg1"/>
                </a:solidFill>
              </a:rPr>
              <a:t>microSv</a:t>
            </a:r>
            <a:endParaRPr lang="ru-RU" sz="3200" b="1" dirty="0">
              <a:solidFill>
                <a:schemeClr val="bg1"/>
              </a:solidFill>
            </a:endParaRPr>
          </a:p>
        </p:txBody>
      </p:sp>
      <p:cxnSp>
        <p:nvCxnSpPr>
          <p:cNvPr id="6" name="Прямая со стрелкой 5"/>
          <p:cNvCxnSpPr>
            <a:endCxn id="29" idx="0"/>
          </p:cNvCxnSpPr>
          <p:nvPr/>
        </p:nvCxnSpPr>
        <p:spPr>
          <a:xfrm>
            <a:off x="9249999" y="4740786"/>
            <a:ext cx="0" cy="37060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9" name="Прямоугольник 28"/>
          <p:cNvSpPr/>
          <p:nvPr/>
        </p:nvSpPr>
        <p:spPr>
          <a:xfrm>
            <a:off x="8278449" y="5111394"/>
            <a:ext cx="1943100" cy="14402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dirty="0"/>
          </a:p>
        </p:txBody>
      </p:sp>
      <p:sp>
        <p:nvSpPr>
          <p:cNvPr id="30" name="TextBox 29"/>
          <p:cNvSpPr txBox="1"/>
          <p:nvPr/>
        </p:nvSpPr>
        <p:spPr>
          <a:xfrm>
            <a:off x="8389789" y="5198207"/>
            <a:ext cx="1720420" cy="1200329"/>
          </a:xfrm>
          <a:prstGeom prst="rect">
            <a:avLst/>
          </a:prstGeom>
          <a:noFill/>
        </p:spPr>
        <p:txBody>
          <a:bodyPr wrap="square" rtlCol="0">
            <a:spAutoFit/>
          </a:bodyPr>
          <a:lstStyle/>
          <a:p>
            <a:pPr algn="ctr"/>
            <a:r>
              <a:rPr lang="en-US" sz="2400" b="1" dirty="0">
                <a:solidFill>
                  <a:schemeClr val="bg1"/>
                </a:solidFill>
              </a:rPr>
              <a:t>MOCK SCAN</a:t>
            </a:r>
          </a:p>
          <a:p>
            <a:pPr algn="ctr"/>
            <a:r>
              <a:rPr lang="en-US" sz="2400" b="1" dirty="0">
                <a:solidFill>
                  <a:schemeClr val="bg1"/>
                </a:solidFill>
              </a:rPr>
              <a:t>ENABLED</a:t>
            </a:r>
            <a:endParaRPr lang="ru-RU" sz="2400" b="1" dirty="0">
              <a:solidFill>
                <a:schemeClr val="bg1"/>
              </a:solidFill>
            </a:endParaRPr>
          </a:p>
        </p:txBody>
      </p:sp>
      <p:cxnSp>
        <p:nvCxnSpPr>
          <p:cNvPr id="34" name="Прямая со стрелкой 33"/>
          <p:cNvCxnSpPr>
            <a:stCxn id="3" idx="2"/>
          </p:cNvCxnSpPr>
          <p:nvPr/>
        </p:nvCxnSpPr>
        <p:spPr>
          <a:xfrm>
            <a:off x="9234488" y="3024544"/>
            <a:ext cx="0" cy="28640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 xmlns:p14="http://schemas.microsoft.com/office/powerpoint/2010/main" val="115244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72765"/>
            <a:ext cx="10691813" cy="6149456"/>
          </a:xfrm>
          <a:prstGeom prst="rect">
            <a:avLst/>
          </a:prstGeom>
        </p:spPr>
      </p:pic>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 y="621"/>
            <a:ext cx="10692047" cy="7559053"/>
          </a:xfrm>
          <a:prstGeom prst="rect">
            <a:avLst/>
          </a:prstGeom>
        </p:spPr>
      </p:pic>
      <p:sp>
        <p:nvSpPr>
          <p:cNvPr id="13" name="Нижний колонтитул 5"/>
          <p:cNvSpPr>
            <a:spLocks noGrp="1"/>
          </p:cNvSpPr>
          <p:nvPr>
            <p:ph type="ftr" sz="quarter" idx="11"/>
          </p:nvPr>
        </p:nvSpPr>
        <p:spPr>
          <a:xfrm>
            <a:off x="755650" y="7165034"/>
            <a:ext cx="2551390" cy="124767"/>
          </a:xfrm>
        </p:spPr>
        <p:txBody>
          <a:bodyPr/>
          <a:lstStyle/>
          <a:p>
            <a:pPr algn="l" defTabSz="584200"/>
            <a:r>
              <a:rPr lang="en-US" sz="1500" dirty="0">
                <a:solidFill>
                  <a:schemeClr val="bg1"/>
                </a:solidFill>
              </a:rPr>
              <a:t>www.adanisystems.us</a:t>
            </a:r>
            <a:endParaRPr lang="ru-RU" sz="1500" dirty="0">
              <a:solidFill>
                <a:schemeClr val="bg1"/>
              </a:solidFill>
            </a:endParaRPr>
          </a:p>
        </p:txBody>
      </p:sp>
      <p:sp>
        <p:nvSpPr>
          <p:cNvPr id="20" name="Номер слайда 8"/>
          <p:cNvSpPr>
            <a:spLocks noGrp="1"/>
          </p:cNvSpPr>
          <p:nvPr>
            <p:ph type="sldNum" sz="quarter" idx="12"/>
          </p:nvPr>
        </p:nvSpPr>
        <p:spPr>
          <a:xfrm>
            <a:off x="9701633" y="7170081"/>
            <a:ext cx="625495" cy="132139"/>
          </a:xfrm>
        </p:spPr>
        <p:txBody>
          <a:bodyPr/>
          <a:lstStyle/>
          <a:p>
            <a:fld id="{866F8125-2B8C-4F83-ABD7-300BB1D4C6B4}" type="slidenum">
              <a:rPr lang="ru-RU" sz="1500" smtClean="0">
                <a:solidFill>
                  <a:schemeClr val="bg1"/>
                </a:solidFill>
              </a:rPr>
              <a:pPr/>
              <a:t>37</a:t>
            </a:fld>
            <a:endParaRPr lang="ru-RU" sz="1500" dirty="0">
              <a:solidFill>
                <a:schemeClr val="bg1"/>
              </a:solidFill>
            </a:endParaRPr>
          </a:p>
        </p:txBody>
      </p:sp>
      <p:sp>
        <p:nvSpPr>
          <p:cNvPr id="21" name="Дата 2"/>
          <p:cNvSpPr>
            <a:spLocks noGrp="1"/>
          </p:cNvSpPr>
          <p:nvPr>
            <p:ph type="dt" sz="half" idx="10"/>
          </p:nvPr>
        </p:nvSpPr>
        <p:spPr>
          <a:xfrm>
            <a:off x="5578856" y="7179675"/>
            <a:ext cx="1125401" cy="122545"/>
          </a:xfrm>
        </p:spPr>
        <p:txBody>
          <a:bodyPr/>
          <a:lstStyle/>
          <a:p>
            <a:pPr algn="r"/>
            <a:fld id="{2CEF2ADE-9296-4FEB-BD33-25B33F9F4892}" type="datetime1">
              <a:rPr lang="ru-RU" sz="1500" smtClean="0">
                <a:solidFill>
                  <a:schemeClr val="bg1"/>
                </a:solidFill>
                <a:latin typeface="+mj-lt"/>
              </a:rPr>
              <a:pPr algn="r"/>
              <a:t>09.11.2018</a:t>
            </a:fld>
            <a:endParaRPr lang="ru-RU" sz="1500" dirty="0">
              <a:solidFill>
                <a:schemeClr val="bg1"/>
              </a:solidFill>
              <a:latin typeface="+mj-lt"/>
            </a:endParaRPr>
          </a:p>
        </p:txBody>
      </p:sp>
      <p:sp>
        <p:nvSpPr>
          <p:cNvPr id="18" name="Прямоугольник 17"/>
          <p:cNvSpPr/>
          <p:nvPr/>
        </p:nvSpPr>
        <p:spPr>
          <a:xfrm>
            <a:off x="738187" y="223327"/>
            <a:ext cx="7524751" cy="461665"/>
          </a:xfrm>
          <a:prstGeom prst="rect">
            <a:avLst/>
          </a:prstGeom>
        </p:spPr>
        <p:txBody>
          <a:bodyPr wrap="square">
            <a:spAutoFit/>
          </a:bodyPr>
          <a:lstStyle/>
          <a:p>
            <a:r>
              <a:rPr lang="en-US" sz="2400" b="1" dirty="0">
                <a:solidFill>
                  <a:schemeClr val="bg1"/>
                </a:solidFill>
              </a:rPr>
              <a:t>EASYDATA2</a:t>
            </a:r>
          </a:p>
        </p:txBody>
      </p:sp>
      <p:sp>
        <p:nvSpPr>
          <p:cNvPr id="4" name="TextBox 3"/>
          <p:cNvSpPr txBox="1"/>
          <p:nvPr/>
        </p:nvSpPr>
        <p:spPr>
          <a:xfrm>
            <a:off x="738188" y="1127125"/>
            <a:ext cx="4606926" cy="461665"/>
          </a:xfrm>
          <a:prstGeom prst="rect">
            <a:avLst/>
          </a:prstGeom>
          <a:noFill/>
        </p:spPr>
        <p:txBody>
          <a:bodyPr wrap="square" rtlCol="0">
            <a:spAutoFit/>
          </a:bodyPr>
          <a:lstStyle/>
          <a:p>
            <a:r>
              <a:rPr lang="en-US" sz="2400" b="1" dirty="0">
                <a:solidFill>
                  <a:srgbClr val="005A9F"/>
                </a:solidFill>
              </a:rPr>
              <a:t>MOCK SCAN</a:t>
            </a:r>
            <a:endParaRPr lang="ru-RU" sz="2400" b="1" dirty="0">
              <a:solidFill>
                <a:srgbClr val="005A9F"/>
              </a:solidFill>
            </a:endParaRPr>
          </a:p>
        </p:txBody>
      </p:sp>
      <p:sp>
        <p:nvSpPr>
          <p:cNvPr id="16" name="TextBox 15"/>
          <p:cNvSpPr txBox="1"/>
          <p:nvPr/>
        </p:nvSpPr>
        <p:spPr>
          <a:xfrm>
            <a:off x="755650" y="1587291"/>
            <a:ext cx="4589464" cy="2862322"/>
          </a:xfrm>
          <a:prstGeom prst="rect">
            <a:avLst/>
          </a:prstGeom>
          <a:noFill/>
        </p:spPr>
        <p:txBody>
          <a:bodyPr wrap="square" rtlCol="0">
            <a:spAutoFit/>
          </a:bodyPr>
          <a:lstStyle/>
          <a:p>
            <a:pPr algn="just"/>
            <a:r>
              <a:rPr lang="en-US" b="1" dirty="0"/>
              <a:t>MOCK SCANNING </a:t>
            </a:r>
            <a:r>
              <a:rPr lang="en-US" dirty="0"/>
              <a:t>is an imitation of the scanning process without the use of X-rays. </a:t>
            </a:r>
            <a:endParaRPr lang="ru-RU" dirty="0"/>
          </a:p>
          <a:p>
            <a:pPr algn="just"/>
            <a:endParaRPr lang="ru-RU" dirty="0"/>
          </a:p>
          <a:p>
            <a:pPr algn="just"/>
            <a:r>
              <a:rPr lang="en-US" dirty="0"/>
              <a:t>Thus all the scanner parts (platform, signal lights, curtains) except of the x-ray generator  function as they should while productive scanning. If mock scan takes place, the actual image is not captured, but replaced with the last actual image belonging to scanned person from appropriate database account.</a:t>
            </a:r>
            <a:endParaRPr lang="ru-RU" dirty="0"/>
          </a:p>
        </p:txBody>
      </p:sp>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029325" y="1587291"/>
            <a:ext cx="2794099" cy="4967287"/>
          </a:xfrm>
          <a:prstGeom prst="rect">
            <a:avLst/>
          </a:prstGeom>
        </p:spPr>
      </p:pic>
      <p:pic>
        <p:nvPicPr>
          <p:cNvPr id="8" name="Рисунок 7"/>
          <p:cNvPicPr>
            <a:picLocks noChangeAspect="1"/>
          </p:cNvPicPr>
          <p:nvPr/>
        </p:nvPicPr>
        <p:blipFill>
          <a:blip r:embed="rId6" cstate="print"/>
          <a:stretch>
            <a:fillRect/>
          </a:stretch>
        </p:blipFill>
        <p:spPr>
          <a:xfrm>
            <a:off x="3498298" y="4709189"/>
            <a:ext cx="1759503" cy="1429836"/>
          </a:xfrm>
          <a:prstGeom prst="rect">
            <a:avLst/>
          </a:prstGeom>
        </p:spPr>
      </p:pic>
      <p:sp>
        <p:nvSpPr>
          <p:cNvPr id="17" name="Прямоугольник 16"/>
          <p:cNvSpPr/>
          <p:nvPr/>
        </p:nvSpPr>
        <p:spPr>
          <a:xfrm>
            <a:off x="755650" y="4709189"/>
            <a:ext cx="1943100" cy="14298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dirty="0"/>
          </a:p>
        </p:txBody>
      </p:sp>
      <p:sp>
        <p:nvSpPr>
          <p:cNvPr id="19" name="TextBox 18"/>
          <p:cNvSpPr txBox="1"/>
          <p:nvPr/>
        </p:nvSpPr>
        <p:spPr>
          <a:xfrm>
            <a:off x="978330" y="4889718"/>
            <a:ext cx="1528762" cy="1077218"/>
          </a:xfrm>
          <a:prstGeom prst="rect">
            <a:avLst/>
          </a:prstGeom>
          <a:noFill/>
        </p:spPr>
        <p:txBody>
          <a:bodyPr wrap="square" rtlCol="0">
            <a:spAutoFit/>
          </a:bodyPr>
          <a:lstStyle/>
          <a:p>
            <a:pPr algn="ctr"/>
            <a:r>
              <a:rPr lang="en-US" sz="3200" b="1" dirty="0">
                <a:solidFill>
                  <a:schemeClr val="bg1"/>
                </a:solidFill>
              </a:rPr>
              <a:t>250</a:t>
            </a:r>
          </a:p>
          <a:p>
            <a:pPr algn="ctr"/>
            <a:r>
              <a:rPr lang="en-US" sz="3200" b="1" dirty="0" err="1">
                <a:solidFill>
                  <a:schemeClr val="bg1"/>
                </a:solidFill>
              </a:rPr>
              <a:t>microSv</a:t>
            </a:r>
            <a:endParaRPr lang="ru-RU" sz="3200" b="1" dirty="0">
              <a:solidFill>
                <a:schemeClr val="bg1"/>
              </a:solidFill>
            </a:endParaRPr>
          </a:p>
        </p:txBody>
      </p:sp>
      <p:cxnSp>
        <p:nvCxnSpPr>
          <p:cNvPr id="22" name="Прямая со стрелкой 21"/>
          <p:cNvCxnSpPr/>
          <p:nvPr/>
        </p:nvCxnSpPr>
        <p:spPr>
          <a:xfrm>
            <a:off x="2698750" y="5424107"/>
            <a:ext cx="688179" cy="0"/>
          </a:xfrm>
          <a:prstGeom prst="straightConnector1">
            <a:avLst/>
          </a:prstGeom>
          <a:ln w="53975">
            <a:tailEnd type="triangle"/>
          </a:ln>
        </p:spPr>
        <p:style>
          <a:lnRef idx="3">
            <a:schemeClr val="accent5"/>
          </a:lnRef>
          <a:fillRef idx="0">
            <a:schemeClr val="accent5"/>
          </a:fillRef>
          <a:effectRef idx="2">
            <a:schemeClr val="accent5"/>
          </a:effectRef>
          <a:fontRef idx="minor">
            <a:schemeClr val="tx1"/>
          </a:fontRef>
        </p:style>
      </p:cxnSp>
      <p:sp>
        <p:nvSpPr>
          <p:cNvPr id="23" name="Прямоугольник 22"/>
          <p:cNvSpPr/>
          <p:nvPr/>
        </p:nvSpPr>
        <p:spPr>
          <a:xfrm>
            <a:off x="8105775" y="2981325"/>
            <a:ext cx="819150" cy="561975"/>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3396797" y="4621416"/>
            <a:ext cx="1965778" cy="1658734"/>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p:cNvCxnSpPr>
            <a:stCxn id="24" idx="3"/>
          </p:cNvCxnSpPr>
          <p:nvPr/>
        </p:nvCxnSpPr>
        <p:spPr>
          <a:xfrm flipV="1">
            <a:off x="5362575" y="3327400"/>
            <a:ext cx="2743200" cy="2123383"/>
          </a:xfrm>
          <a:prstGeom prst="line">
            <a:avLst/>
          </a:prstGeom>
          <a:ln w="22225" cap="rnd">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64008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555735" y="6408460"/>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10" name="TextBox 9"/>
          <p:cNvSpPr txBox="1"/>
          <p:nvPr/>
        </p:nvSpPr>
        <p:spPr>
          <a:xfrm>
            <a:off x="9143814" y="6428762"/>
            <a:ext cx="1107217" cy="335348"/>
          </a:xfrm>
          <a:prstGeom prst="rect">
            <a:avLst/>
          </a:prstGeom>
          <a:noFill/>
        </p:spPr>
        <p:txBody>
          <a:bodyPr wrap="square" rtlCol="0">
            <a:spAutoFit/>
          </a:bodyPr>
          <a:lstStyle/>
          <a:p>
            <a:pPr algn="r" defTabSz="801929"/>
            <a:r>
              <a:rPr lang="ru-RU" sz="1579" dirty="0">
                <a:solidFill>
                  <a:prstClr val="white"/>
                </a:solidFill>
                <a:latin typeface="Geometria" pitchFamily="34" charset="-52"/>
                <a:ea typeface="Geometria" pitchFamily="34" charset="-52"/>
              </a:rPr>
              <a:t>2016</a:t>
            </a:r>
          </a:p>
        </p:txBody>
      </p:sp>
      <p:sp>
        <p:nvSpPr>
          <p:cNvPr id="11" name="Прямоугольник 10"/>
          <p:cNvSpPr/>
          <p:nvPr/>
        </p:nvSpPr>
        <p:spPr>
          <a:xfrm>
            <a:off x="555735" y="871769"/>
            <a:ext cx="4925516" cy="335348"/>
          </a:xfrm>
          <a:prstGeom prst="rect">
            <a:avLst/>
          </a:prstGeom>
        </p:spPr>
        <p:txBody>
          <a:bodyPr wrap="square">
            <a:spAutoFit/>
          </a:bodyPr>
          <a:lstStyle/>
          <a:p>
            <a:pPr defTabSz="801929"/>
            <a:r>
              <a:rPr lang="en-US" sz="1579" dirty="0">
                <a:solidFill>
                  <a:prstClr val="white"/>
                </a:solidFill>
                <a:latin typeface="Geometria-Bold" panose="020B0703020204020204" pitchFamily="34" charset="-52"/>
              </a:rPr>
              <a:t>X-RAY SECURITY SCREENING SYSTEMS</a:t>
            </a:r>
          </a:p>
        </p:txBody>
      </p:sp>
      <p:sp>
        <p:nvSpPr>
          <p:cNvPr id="13" name="TextBox 12"/>
          <p:cNvSpPr txBox="1"/>
          <p:nvPr/>
        </p:nvSpPr>
        <p:spPr>
          <a:xfrm>
            <a:off x="-466618" y="2873079"/>
            <a:ext cx="5052166" cy="632161"/>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801929"/>
            <a:r>
              <a:rPr lang="en-US" altLang="ru-RU" sz="3508" dirty="0">
                <a:solidFill>
                  <a:srgbClr val="1A458A"/>
                </a:solidFill>
                <a:latin typeface="Geometria-Bold" panose="020B0703020204020204" pitchFamily="34" charset="-52"/>
                <a:ea typeface="Geometria" pitchFamily="34" charset="-52"/>
              </a:rPr>
              <a:t>THANK YOU!</a:t>
            </a:r>
            <a:endParaRPr lang="ru-RU" sz="3508" dirty="0">
              <a:solidFill>
                <a:prstClr val="white">
                  <a:lumMod val="50000"/>
                </a:prstClr>
              </a:solidFill>
              <a:latin typeface="Geometria-Bold" panose="020B0703020204020204" pitchFamily="34" charset="-52"/>
              <a:ea typeface="Geometria" pitchFamily="34" charset="-52"/>
            </a:endParaRPr>
          </a:p>
        </p:txBody>
      </p:sp>
      <p:graphicFrame>
        <p:nvGraphicFramePr>
          <p:cNvPr id="14" name="Объект 13"/>
          <p:cNvGraphicFramePr>
            <a:graphicFrameLocks noChangeAspect="1"/>
          </p:cNvGraphicFramePr>
          <p:nvPr>
            <p:extLst/>
          </p:nvPr>
        </p:nvGraphicFramePr>
        <p:xfrm>
          <a:off x="8259747" y="805252"/>
          <a:ext cx="1894429" cy="536755"/>
        </p:xfrm>
        <a:graphic>
          <a:graphicData uri="http://schemas.openxmlformats.org/presentationml/2006/ole">
            <p:oleObj spid="_x0000_s10247" name="CorelDRAW" r:id="rId5" imgW="2569320" imgH="729000" progId="">
              <p:embed/>
            </p:oleObj>
          </a:graphicData>
        </a:graphic>
      </p:graphicFrame>
    </p:spTree>
    <p:extLst>
      <p:ext uri="{BB962C8B-B14F-4D97-AF65-F5344CB8AC3E}">
        <p14:creationId xmlns="" xmlns:p14="http://schemas.microsoft.com/office/powerpoint/2010/main" val="1490583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gainesvillescene.com/wp-content/uploads/2015/09/worldculturestx_1336776296_60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82436" y="2603482"/>
            <a:ext cx="4794430" cy="325549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Рисунок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45682" y="3081916"/>
            <a:ext cx="2424100" cy="2316377"/>
          </a:xfrm>
          <a:prstGeom prst="rect">
            <a:avLst/>
          </a:prstGeom>
        </p:spPr>
      </p:pic>
      <p:sp>
        <p:nvSpPr>
          <p:cNvPr id="86" name="Прямоугольник 85"/>
          <p:cNvSpPr/>
          <p:nvPr/>
        </p:nvSpPr>
        <p:spPr>
          <a:xfrm>
            <a:off x="3868439" y="3152036"/>
            <a:ext cx="1790618" cy="632224"/>
          </a:xfrm>
          <a:prstGeom prst="rect">
            <a:avLst/>
          </a:prstGeom>
        </p:spPr>
        <p:txBody>
          <a:bodyPr wrap="none">
            <a:spAutoFit/>
          </a:bodyPr>
          <a:lstStyle/>
          <a:p>
            <a:pPr defTabSz="801929"/>
            <a:r>
              <a:rPr lang="en-US" sz="1754" dirty="0">
                <a:solidFill>
                  <a:prstClr val="black">
                    <a:lumMod val="65000"/>
                    <a:lumOff val="35000"/>
                  </a:prstClr>
                </a:solidFill>
                <a:latin typeface="Calibri"/>
              </a:rPr>
              <a:t>Heathrow Airport</a:t>
            </a:r>
          </a:p>
          <a:p>
            <a:pPr defTabSz="801929"/>
            <a:endParaRPr lang="ru-RU" sz="1754" dirty="0">
              <a:solidFill>
                <a:prstClr val="black">
                  <a:lumMod val="65000"/>
                  <a:lumOff val="35000"/>
                </a:prstClr>
              </a:solidFill>
              <a:latin typeface="Calibri"/>
            </a:endParaRPr>
          </a:p>
        </p:txBody>
      </p:sp>
      <p:sp>
        <p:nvSpPr>
          <p:cNvPr id="87" name="Прямоугольник 86"/>
          <p:cNvSpPr/>
          <p:nvPr/>
        </p:nvSpPr>
        <p:spPr>
          <a:xfrm>
            <a:off x="3868439" y="2820149"/>
            <a:ext cx="530466" cy="362279"/>
          </a:xfrm>
          <a:prstGeom prst="rect">
            <a:avLst/>
          </a:prstGeom>
        </p:spPr>
        <p:txBody>
          <a:bodyPr wrap="none">
            <a:spAutoFit/>
          </a:bodyPr>
          <a:lstStyle/>
          <a:p>
            <a:pPr defTabSz="801929"/>
            <a:r>
              <a:rPr lang="en-US" sz="1754" dirty="0">
                <a:solidFill>
                  <a:prstClr val="black">
                    <a:lumMod val="65000"/>
                    <a:lumOff val="35000"/>
                  </a:prstClr>
                </a:solidFill>
                <a:latin typeface="Calibri"/>
              </a:rPr>
              <a:t>KSA</a:t>
            </a:r>
            <a:endParaRPr lang="ru-RU" sz="1754" dirty="0">
              <a:solidFill>
                <a:prstClr val="black">
                  <a:lumMod val="65000"/>
                  <a:lumOff val="35000"/>
                </a:prstClr>
              </a:solidFill>
              <a:latin typeface="Calibri"/>
            </a:endParaRPr>
          </a:p>
        </p:txBody>
      </p:sp>
      <p:sp>
        <p:nvSpPr>
          <p:cNvPr id="88" name="Прямоугольник 87"/>
          <p:cNvSpPr/>
          <p:nvPr/>
        </p:nvSpPr>
        <p:spPr>
          <a:xfrm>
            <a:off x="3868439" y="3483923"/>
            <a:ext cx="1439818" cy="362279"/>
          </a:xfrm>
          <a:prstGeom prst="rect">
            <a:avLst/>
          </a:prstGeom>
        </p:spPr>
        <p:txBody>
          <a:bodyPr wrap="none">
            <a:spAutoFit/>
          </a:bodyPr>
          <a:lstStyle/>
          <a:p>
            <a:pPr defTabSz="801929"/>
            <a:r>
              <a:rPr lang="en-US" sz="1754" dirty="0">
                <a:solidFill>
                  <a:prstClr val="black">
                    <a:lumMod val="65000"/>
                    <a:lumOff val="35000"/>
                  </a:prstClr>
                </a:solidFill>
                <a:latin typeface="Calibri"/>
              </a:rPr>
              <a:t>Minsk Airport</a:t>
            </a:r>
            <a:endParaRPr lang="ru-RU" sz="1754" dirty="0">
              <a:solidFill>
                <a:prstClr val="black">
                  <a:lumMod val="65000"/>
                  <a:lumOff val="35000"/>
                </a:prstClr>
              </a:solidFill>
              <a:latin typeface="Calibri"/>
            </a:endParaRPr>
          </a:p>
        </p:txBody>
      </p:sp>
      <p:sp>
        <p:nvSpPr>
          <p:cNvPr id="89" name="Прямоугольник 88"/>
          <p:cNvSpPr/>
          <p:nvPr/>
        </p:nvSpPr>
        <p:spPr>
          <a:xfrm>
            <a:off x="3868440" y="3815811"/>
            <a:ext cx="1585883" cy="362279"/>
          </a:xfrm>
          <a:prstGeom prst="rect">
            <a:avLst/>
          </a:prstGeom>
        </p:spPr>
        <p:txBody>
          <a:bodyPr wrap="none">
            <a:spAutoFit/>
          </a:bodyPr>
          <a:lstStyle/>
          <a:p>
            <a:pPr defTabSz="801929"/>
            <a:r>
              <a:rPr lang="en-US" sz="1754" dirty="0">
                <a:solidFill>
                  <a:prstClr val="black">
                    <a:lumMod val="65000"/>
                    <a:lumOff val="35000"/>
                  </a:prstClr>
                </a:solidFill>
                <a:latin typeface="Calibri"/>
              </a:rPr>
              <a:t>Bahrain Airport</a:t>
            </a:r>
            <a:endParaRPr lang="ru-RU" sz="1754" dirty="0">
              <a:solidFill>
                <a:prstClr val="black">
                  <a:lumMod val="65000"/>
                  <a:lumOff val="35000"/>
                </a:prstClr>
              </a:solidFill>
              <a:latin typeface="Calibri"/>
            </a:endParaRPr>
          </a:p>
        </p:txBody>
      </p:sp>
      <p:sp>
        <p:nvSpPr>
          <p:cNvPr id="90" name="Прямоугольник 89"/>
          <p:cNvSpPr/>
          <p:nvPr/>
        </p:nvSpPr>
        <p:spPr>
          <a:xfrm>
            <a:off x="3868439" y="4147698"/>
            <a:ext cx="1293944" cy="362279"/>
          </a:xfrm>
          <a:prstGeom prst="rect">
            <a:avLst/>
          </a:prstGeom>
        </p:spPr>
        <p:txBody>
          <a:bodyPr wrap="none">
            <a:spAutoFit/>
          </a:bodyPr>
          <a:lstStyle/>
          <a:p>
            <a:pPr defTabSz="801929"/>
            <a:r>
              <a:rPr lang="en-US" sz="1754" dirty="0">
                <a:solidFill>
                  <a:prstClr val="black">
                    <a:lumMod val="65000"/>
                    <a:lumOff val="35000"/>
                  </a:prstClr>
                </a:solidFill>
                <a:latin typeface="Calibri"/>
              </a:rPr>
              <a:t>Oslo Airport</a:t>
            </a:r>
            <a:endParaRPr lang="ru-RU" sz="1754" dirty="0">
              <a:solidFill>
                <a:prstClr val="black">
                  <a:lumMod val="65000"/>
                  <a:lumOff val="35000"/>
                </a:prstClr>
              </a:solidFill>
              <a:latin typeface="Calibri"/>
            </a:endParaRPr>
          </a:p>
        </p:txBody>
      </p:sp>
      <p:sp>
        <p:nvSpPr>
          <p:cNvPr id="91" name="Прямоугольник 90"/>
          <p:cNvSpPr/>
          <p:nvPr/>
        </p:nvSpPr>
        <p:spPr>
          <a:xfrm>
            <a:off x="3868439" y="4479585"/>
            <a:ext cx="1554785" cy="362279"/>
          </a:xfrm>
          <a:prstGeom prst="rect">
            <a:avLst/>
          </a:prstGeom>
        </p:spPr>
        <p:txBody>
          <a:bodyPr wrap="none">
            <a:spAutoFit/>
          </a:bodyPr>
          <a:lstStyle/>
          <a:p>
            <a:pPr defTabSz="801929"/>
            <a:r>
              <a:rPr lang="en-US" sz="1754" dirty="0">
                <a:solidFill>
                  <a:prstClr val="black">
                    <a:lumMod val="65000"/>
                    <a:lumOff val="35000"/>
                  </a:prstClr>
                </a:solidFill>
                <a:latin typeface="Calibri"/>
              </a:rPr>
              <a:t>Nairobi Airport</a:t>
            </a:r>
            <a:endParaRPr lang="ru-RU" sz="1754" dirty="0">
              <a:solidFill>
                <a:prstClr val="black">
                  <a:lumMod val="65000"/>
                  <a:lumOff val="35000"/>
                </a:prstClr>
              </a:solidFill>
              <a:latin typeface="Calibri"/>
            </a:endParaRPr>
          </a:p>
        </p:txBody>
      </p:sp>
      <p:sp>
        <p:nvSpPr>
          <p:cNvPr id="92" name="Прямоугольник 91"/>
          <p:cNvSpPr/>
          <p:nvPr/>
        </p:nvSpPr>
        <p:spPr>
          <a:xfrm>
            <a:off x="3868439" y="4811473"/>
            <a:ext cx="1821332" cy="362279"/>
          </a:xfrm>
          <a:prstGeom prst="rect">
            <a:avLst/>
          </a:prstGeom>
        </p:spPr>
        <p:txBody>
          <a:bodyPr wrap="none">
            <a:spAutoFit/>
          </a:bodyPr>
          <a:lstStyle/>
          <a:p>
            <a:pPr defTabSz="801929"/>
            <a:r>
              <a:rPr lang="en-US" sz="1754" dirty="0">
                <a:solidFill>
                  <a:prstClr val="black">
                    <a:lumMod val="65000"/>
                    <a:lumOff val="35000"/>
                  </a:prstClr>
                </a:solidFill>
                <a:latin typeface="Calibri"/>
              </a:rPr>
              <a:t>Islamabad Airport</a:t>
            </a:r>
            <a:endParaRPr lang="ru-RU" sz="1754" dirty="0">
              <a:solidFill>
                <a:prstClr val="black">
                  <a:lumMod val="65000"/>
                  <a:lumOff val="35000"/>
                </a:prstClr>
              </a:solidFill>
              <a:latin typeface="Calibri"/>
            </a:endParaRPr>
          </a:p>
        </p:txBody>
      </p:sp>
      <p:sp>
        <p:nvSpPr>
          <p:cNvPr id="93" name="Прямоугольник 92"/>
          <p:cNvSpPr/>
          <p:nvPr/>
        </p:nvSpPr>
        <p:spPr>
          <a:xfrm>
            <a:off x="3868440" y="5143360"/>
            <a:ext cx="2028119" cy="362279"/>
          </a:xfrm>
          <a:prstGeom prst="rect">
            <a:avLst/>
          </a:prstGeom>
        </p:spPr>
        <p:txBody>
          <a:bodyPr wrap="none">
            <a:spAutoFit/>
          </a:bodyPr>
          <a:lstStyle/>
          <a:p>
            <a:pPr defTabSz="801929"/>
            <a:r>
              <a:rPr lang="en-US" sz="1754" dirty="0">
                <a:solidFill>
                  <a:prstClr val="black">
                    <a:lumMod val="65000"/>
                    <a:lumOff val="35000"/>
                  </a:prstClr>
                </a:solidFill>
                <a:latin typeface="Calibri"/>
              </a:rPr>
              <a:t>19 airports in Russia</a:t>
            </a:r>
            <a:endParaRPr lang="ru-RU" sz="1754" dirty="0">
              <a:solidFill>
                <a:prstClr val="black">
                  <a:lumMod val="65000"/>
                  <a:lumOff val="35000"/>
                </a:prstClr>
              </a:solidFill>
              <a:latin typeface="Calibri"/>
            </a:endParaRPr>
          </a:p>
        </p:txBody>
      </p:sp>
      <p:sp>
        <p:nvSpPr>
          <p:cNvPr id="94" name="Равнобедренный треугольник 93"/>
          <p:cNvSpPr/>
          <p:nvPr/>
        </p:nvSpPr>
        <p:spPr>
          <a:xfrm rot="16200000">
            <a:off x="3640384" y="3241661"/>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95" name="Равнобедренный треугольник 94"/>
          <p:cNvSpPr/>
          <p:nvPr/>
        </p:nvSpPr>
        <p:spPr>
          <a:xfrm rot="16200000">
            <a:off x="3640384" y="2907245"/>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96" name="Равнобедренный треугольник 95"/>
          <p:cNvSpPr/>
          <p:nvPr/>
        </p:nvSpPr>
        <p:spPr>
          <a:xfrm rot="16200000">
            <a:off x="3640384" y="3576076"/>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97" name="Равнобедренный треугольник 96"/>
          <p:cNvSpPr/>
          <p:nvPr/>
        </p:nvSpPr>
        <p:spPr>
          <a:xfrm rot="16200000">
            <a:off x="3640384" y="3910492"/>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98" name="Равнобедренный треугольник 97"/>
          <p:cNvSpPr/>
          <p:nvPr/>
        </p:nvSpPr>
        <p:spPr>
          <a:xfrm rot="16200000">
            <a:off x="3640384" y="4244907"/>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99" name="Равнобедренный треугольник 98"/>
          <p:cNvSpPr/>
          <p:nvPr/>
        </p:nvSpPr>
        <p:spPr>
          <a:xfrm rot="16200000">
            <a:off x="3640384" y="4579323"/>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100" name="Равнобедренный треугольник 99"/>
          <p:cNvSpPr/>
          <p:nvPr/>
        </p:nvSpPr>
        <p:spPr>
          <a:xfrm rot="16200000">
            <a:off x="3640384" y="4913738"/>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101" name="Равнобедренный треугольник 100"/>
          <p:cNvSpPr/>
          <p:nvPr/>
        </p:nvSpPr>
        <p:spPr>
          <a:xfrm rot="16200000">
            <a:off x="3640384" y="5248154"/>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102" name="Прямоугольник 101"/>
          <p:cNvSpPr/>
          <p:nvPr/>
        </p:nvSpPr>
        <p:spPr>
          <a:xfrm>
            <a:off x="3868439" y="5475247"/>
            <a:ext cx="1984839" cy="362279"/>
          </a:xfrm>
          <a:prstGeom prst="rect">
            <a:avLst/>
          </a:prstGeom>
        </p:spPr>
        <p:txBody>
          <a:bodyPr wrap="none">
            <a:spAutoFit/>
          </a:bodyPr>
          <a:lstStyle/>
          <a:p>
            <a:pPr defTabSz="801929"/>
            <a:r>
              <a:rPr lang="en-US" sz="1754" dirty="0">
                <a:solidFill>
                  <a:prstClr val="black">
                    <a:lumMod val="65000"/>
                    <a:lumOff val="35000"/>
                  </a:prstClr>
                </a:solidFill>
                <a:latin typeface="Calibri"/>
              </a:rPr>
              <a:t>4 seaports in Russia</a:t>
            </a:r>
            <a:endParaRPr lang="ru-RU" sz="1754" dirty="0">
              <a:solidFill>
                <a:prstClr val="black">
                  <a:lumMod val="65000"/>
                  <a:lumOff val="35000"/>
                </a:prstClr>
              </a:solidFill>
              <a:latin typeface="Calibri"/>
            </a:endParaRPr>
          </a:p>
        </p:txBody>
      </p:sp>
      <p:sp>
        <p:nvSpPr>
          <p:cNvPr id="103" name="Равнобедренный треугольник 102"/>
          <p:cNvSpPr/>
          <p:nvPr/>
        </p:nvSpPr>
        <p:spPr>
          <a:xfrm rot="16200000">
            <a:off x="3640384" y="5582569"/>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104" name="Прямоугольник 103"/>
          <p:cNvSpPr/>
          <p:nvPr/>
        </p:nvSpPr>
        <p:spPr>
          <a:xfrm>
            <a:off x="3868439" y="5807133"/>
            <a:ext cx="2320443" cy="362279"/>
          </a:xfrm>
          <a:prstGeom prst="rect">
            <a:avLst/>
          </a:prstGeom>
        </p:spPr>
        <p:txBody>
          <a:bodyPr wrap="none">
            <a:spAutoFit/>
          </a:bodyPr>
          <a:lstStyle/>
          <a:p>
            <a:pPr defTabSz="801929"/>
            <a:r>
              <a:rPr lang="en-US" sz="1754" dirty="0">
                <a:solidFill>
                  <a:prstClr val="black">
                    <a:lumMod val="65000"/>
                    <a:lumOff val="35000"/>
                  </a:prstClr>
                </a:solidFill>
                <a:latin typeface="Calibri"/>
              </a:rPr>
              <a:t>500 installations in USA</a:t>
            </a:r>
            <a:endParaRPr lang="ru-RU" sz="1754" dirty="0">
              <a:solidFill>
                <a:prstClr val="black">
                  <a:lumMod val="65000"/>
                  <a:lumOff val="35000"/>
                </a:prstClr>
              </a:solidFill>
              <a:latin typeface="Calibri"/>
            </a:endParaRPr>
          </a:p>
        </p:txBody>
      </p:sp>
      <p:sp>
        <p:nvSpPr>
          <p:cNvPr id="105" name="Равнобедренный треугольник 104"/>
          <p:cNvSpPr/>
          <p:nvPr/>
        </p:nvSpPr>
        <p:spPr>
          <a:xfrm rot="16200000">
            <a:off x="3640384" y="5916987"/>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39" name="Прямоугольник 38"/>
          <p:cNvSpPr/>
          <p:nvPr/>
        </p:nvSpPr>
        <p:spPr>
          <a:xfrm>
            <a:off x="3868439" y="2488262"/>
            <a:ext cx="564450" cy="362279"/>
          </a:xfrm>
          <a:prstGeom prst="rect">
            <a:avLst/>
          </a:prstGeom>
        </p:spPr>
        <p:txBody>
          <a:bodyPr wrap="none">
            <a:spAutoFit/>
          </a:bodyPr>
          <a:lstStyle/>
          <a:p>
            <a:pPr defTabSz="801929"/>
            <a:r>
              <a:rPr lang="en-US" sz="1754" dirty="0">
                <a:solidFill>
                  <a:prstClr val="black">
                    <a:lumMod val="65000"/>
                    <a:lumOff val="35000"/>
                  </a:prstClr>
                </a:solidFill>
                <a:latin typeface="Calibri"/>
              </a:rPr>
              <a:t>UAE</a:t>
            </a:r>
            <a:endParaRPr lang="ru-RU" sz="1754" dirty="0">
              <a:solidFill>
                <a:prstClr val="black">
                  <a:lumMod val="65000"/>
                  <a:lumOff val="35000"/>
                </a:prstClr>
              </a:solidFill>
              <a:latin typeface="Calibri"/>
            </a:endParaRPr>
          </a:p>
        </p:txBody>
      </p:sp>
      <p:sp>
        <p:nvSpPr>
          <p:cNvPr id="40" name="Равнобедренный треугольник 39"/>
          <p:cNvSpPr/>
          <p:nvPr/>
        </p:nvSpPr>
        <p:spPr>
          <a:xfrm rot="16200000">
            <a:off x="3640384" y="2572829"/>
            <a:ext cx="198316" cy="170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ru-RU" sz="1579" dirty="0">
              <a:solidFill>
                <a:prstClr val="white"/>
              </a:solidFill>
              <a:latin typeface="Calibri"/>
            </a:endParaRPr>
          </a:p>
        </p:txBody>
      </p:sp>
      <p:sp>
        <p:nvSpPr>
          <p:cNvPr id="41" name="TextBox 40"/>
          <p:cNvSpPr txBox="1"/>
          <p:nvPr/>
        </p:nvSpPr>
        <p:spPr>
          <a:xfrm>
            <a:off x="351440" y="1302260"/>
            <a:ext cx="5680024" cy="497187"/>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en-US" sz="2631" dirty="0">
                <a:solidFill>
                  <a:srgbClr val="1A458A"/>
                </a:solidFill>
                <a:latin typeface="Calibri"/>
                <a:ea typeface="Geometria" pitchFamily="34" charset="-52"/>
              </a:rPr>
              <a:t> REFERENCES </a:t>
            </a:r>
            <a:endParaRPr lang="ru-RU" sz="2631" dirty="0">
              <a:solidFill>
                <a:srgbClr val="1A458A"/>
              </a:solidFill>
              <a:latin typeface="Calibri"/>
              <a:ea typeface="Geometria" pitchFamily="34" charset="-52"/>
            </a:endParaRPr>
          </a:p>
        </p:txBody>
      </p:sp>
      <p:sp>
        <p:nvSpPr>
          <p:cNvPr id="3" name="Прямоугольник 2"/>
          <p:cNvSpPr/>
          <p:nvPr/>
        </p:nvSpPr>
        <p:spPr>
          <a:xfrm>
            <a:off x="645682" y="5398292"/>
            <a:ext cx="2424600" cy="687043"/>
          </a:xfrm>
          <a:prstGeom prst="rect">
            <a:avLst/>
          </a:prstGeom>
          <a:solidFill>
            <a:srgbClr val="1A4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r>
              <a:rPr lang="pt-PT" sz="1579" dirty="0">
                <a:solidFill>
                  <a:prstClr val="white"/>
                </a:solidFill>
                <a:latin typeface="Calibri"/>
              </a:rPr>
              <a:t>CATOCA </a:t>
            </a:r>
            <a:r>
              <a:rPr lang="en-US" sz="1579" dirty="0">
                <a:solidFill>
                  <a:prstClr val="white"/>
                </a:solidFill>
                <a:latin typeface="Calibri"/>
              </a:rPr>
              <a:t>diamond mine</a:t>
            </a:r>
          </a:p>
          <a:p>
            <a:pPr algn="ctr" defTabSz="801929"/>
            <a:r>
              <a:rPr lang="en-US" sz="1579" dirty="0">
                <a:solidFill>
                  <a:prstClr val="white"/>
                </a:solidFill>
                <a:latin typeface="Calibri"/>
              </a:rPr>
              <a:t>(ANGOLA), 1999</a:t>
            </a:r>
            <a:endParaRPr lang="ru-RU" sz="1579" dirty="0">
              <a:solidFill>
                <a:prstClr val="white"/>
              </a:solidFill>
              <a:latin typeface="Calibri"/>
            </a:endParaRPr>
          </a:p>
        </p:txBody>
      </p:sp>
      <p:sp>
        <p:nvSpPr>
          <p:cNvPr id="48" name="Прямоугольник 47"/>
          <p:cNvSpPr/>
          <p:nvPr/>
        </p:nvSpPr>
        <p:spPr>
          <a:xfrm>
            <a:off x="497708" y="1722149"/>
            <a:ext cx="7201429" cy="593117"/>
          </a:xfrm>
          <a:prstGeom prst="rect">
            <a:avLst/>
          </a:prstGeom>
          <a:solidFill>
            <a:srgbClr val="1A4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r>
              <a:rPr lang="en-US" dirty="0">
                <a:solidFill>
                  <a:prstClr val="white"/>
                </a:solidFill>
                <a:latin typeface="Calibri"/>
              </a:rPr>
              <a:t>Over 2100 CONPASS INSTALLATIONS in 58 countries of the world including:</a:t>
            </a:r>
            <a:endParaRPr lang="ru-RU" dirty="0">
              <a:solidFill>
                <a:prstClr val="white"/>
              </a:solidFill>
              <a:latin typeface="Calibri"/>
            </a:endParaRPr>
          </a:p>
        </p:txBody>
      </p:sp>
      <p:sp>
        <p:nvSpPr>
          <p:cNvPr id="49" name="Прямоугольник 48"/>
          <p:cNvSpPr/>
          <p:nvPr/>
        </p:nvSpPr>
        <p:spPr>
          <a:xfrm>
            <a:off x="555735" y="6408460"/>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
        <p:nvSpPr>
          <p:cNvPr id="50" name="TextBox 49"/>
          <p:cNvSpPr txBox="1"/>
          <p:nvPr/>
        </p:nvSpPr>
        <p:spPr>
          <a:xfrm>
            <a:off x="9143814" y="6428762"/>
            <a:ext cx="1107217" cy="335348"/>
          </a:xfrm>
          <a:prstGeom prst="rect">
            <a:avLst/>
          </a:prstGeom>
          <a:noFill/>
        </p:spPr>
        <p:txBody>
          <a:bodyPr wrap="square" rtlCol="0">
            <a:spAutoFit/>
          </a:bodyPr>
          <a:lstStyle/>
          <a:p>
            <a:pPr algn="r" defTabSz="801929"/>
            <a:r>
              <a:rPr lang="ru-RU" sz="1579" dirty="0">
                <a:solidFill>
                  <a:prstClr val="white"/>
                </a:solidFill>
                <a:latin typeface="Geometria" pitchFamily="34" charset="-52"/>
                <a:ea typeface="Geometria" pitchFamily="34" charset="-52"/>
              </a:rPr>
              <a:t>2016</a:t>
            </a:r>
          </a:p>
        </p:txBody>
      </p:sp>
      <p:sp>
        <p:nvSpPr>
          <p:cNvPr id="51" name="Прямоугольник 50"/>
          <p:cNvSpPr/>
          <p:nvPr/>
        </p:nvSpPr>
        <p:spPr>
          <a:xfrm>
            <a:off x="497708" y="178832"/>
            <a:ext cx="4925516" cy="400110"/>
          </a:xfrm>
          <a:prstGeom prst="rect">
            <a:avLst/>
          </a:prstGeom>
        </p:spPr>
        <p:txBody>
          <a:bodyPr wrap="square">
            <a:spAutoFit/>
          </a:bodyPr>
          <a:lstStyle/>
          <a:p>
            <a:pPr defTabSz="801929"/>
            <a:r>
              <a:rPr lang="en-US" sz="2000" dirty="0">
                <a:solidFill>
                  <a:prstClr val="white"/>
                </a:solidFill>
                <a:latin typeface="Geometria-Bold" panose="020B0703020204020204" pitchFamily="34" charset="-52"/>
              </a:rPr>
              <a:t>X-RAY SECURITY SCREENING SYSTEMS</a:t>
            </a:r>
          </a:p>
        </p:txBody>
      </p:sp>
      <p:graphicFrame>
        <p:nvGraphicFramePr>
          <p:cNvPr id="52" name="Объект 51"/>
          <p:cNvGraphicFramePr>
            <a:graphicFrameLocks noChangeAspect="1"/>
          </p:cNvGraphicFramePr>
          <p:nvPr>
            <p:extLst/>
          </p:nvPr>
        </p:nvGraphicFramePr>
        <p:xfrm>
          <a:off x="8259747" y="805252"/>
          <a:ext cx="1894429" cy="536755"/>
        </p:xfrm>
        <a:graphic>
          <a:graphicData uri="http://schemas.openxmlformats.org/presentationml/2006/ole">
            <p:oleObj spid="_x0000_s1032" name="CorelDRAW" r:id="rId5" imgW="2569320" imgH="729000" progId="">
              <p:embed/>
            </p:oleObj>
          </a:graphicData>
        </a:graphic>
      </p:graphicFrame>
      <p:sp>
        <p:nvSpPr>
          <p:cNvPr id="5" name="Прямоугольник 4"/>
          <p:cNvSpPr/>
          <p:nvPr/>
        </p:nvSpPr>
        <p:spPr>
          <a:xfrm>
            <a:off x="641788" y="2728451"/>
            <a:ext cx="2427995" cy="335348"/>
          </a:xfrm>
          <a:prstGeom prst="rect">
            <a:avLst/>
          </a:prstGeom>
        </p:spPr>
        <p:txBody>
          <a:bodyPr wrap="square">
            <a:spAutoFit/>
          </a:bodyPr>
          <a:lstStyle/>
          <a:p>
            <a:pPr algn="ctr" defTabSz="801929"/>
            <a:r>
              <a:rPr lang="pt-PT" sz="1579" b="1" dirty="0">
                <a:solidFill>
                  <a:prstClr val="black">
                    <a:lumMod val="65000"/>
                    <a:lumOff val="35000"/>
                  </a:prstClr>
                </a:solidFill>
                <a:latin typeface="Calibri"/>
              </a:rPr>
              <a:t>1-st CONPASS</a:t>
            </a:r>
            <a:endParaRPr lang="ru-RU" sz="1579" b="1" dirty="0">
              <a:solidFill>
                <a:prstClr val="black">
                  <a:lumMod val="65000"/>
                  <a:lumOff val="35000"/>
                </a:prstClr>
              </a:solidFill>
              <a:latin typeface="Calibri"/>
            </a:endParaRPr>
          </a:p>
        </p:txBody>
      </p:sp>
    </p:spTree>
    <p:extLst>
      <p:ext uri="{BB962C8B-B14F-4D97-AF65-F5344CB8AC3E}">
        <p14:creationId xmlns="" xmlns:p14="http://schemas.microsoft.com/office/powerpoint/2010/main" val="198878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3" name="Freeform 13"/>
          <p:cNvSpPr>
            <a:spLocks/>
          </p:cNvSpPr>
          <p:nvPr/>
        </p:nvSpPr>
        <p:spPr bwMode="auto">
          <a:xfrm rot="5400000" flipH="1" flipV="1">
            <a:off x="1609978" y="694629"/>
            <a:ext cx="323150" cy="1003211"/>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solidFill>
            <a:srgbClr val="E8378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11" name="TextBox 10"/>
          <p:cNvSpPr txBox="1"/>
          <p:nvPr/>
        </p:nvSpPr>
        <p:spPr>
          <a:xfrm>
            <a:off x="297127" y="1591520"/>
            <a:ext cx="4786126" cy="4971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pt-PT" sz="2631" dirty="0">
                <a:solidFill>
                  <a:srgbClr val="E8378B"/>
                </a:solidFill>
                <a:latin typeface="Calibri"/>
                <a:ea typeface="Geometria" pitchFamily="34" charset="-52"/>
              </a:rPr>
              <a:t>MEDICAL X-RAY SYSTEMS</a:t>
            </a:r>
            <a:endParaRPr lang="ru-RU" sz="2631" dirty="0">
              <a:solidFill>
                <a:srgbClr val="E8378B"/>
              </a:solidFill>
              <a:latin typeface="Calibri"/>
              <a:ea typeface="Geometria" pitchFamily="34" charset="-52"/>
            </a:endParaRPr>
          </a:p>
        </p:txBody>
      </p:sp>
      <p:sp>
        <p:nvSpPr>
          <p:cNvPr id="33" name="TextBox 32"/>
          <p:cNvSpPr txBox="1"/>
          <p:nvPr/>
        </p:nvSpPr>
        <p:spPr>
          <a:xfrm>
            <a:off x="316926" y="1968228"/>
            <a:ext cx="6972011" cy="362279"/>
          </a:xfrm>
          <a:prstGeom prst="rect">
            <a:avLst/>
          </a:prstGeom>
          <a:solidFill>
            <a:schemeClr val="bg1">
              <a:alpha val="40000"/>
            </a:schemeClr>
          </a:solidFill>
        </p:spPr>
        <p:txBody>
          <a:bodyPr wrap="square" rtlCol="0">
            <a:spAutoFit/>
          </a:bodyPr>
          <a:lstStyle/>
          <a:p>
            <a:pPr defTabSz="801929"/>
            <a:r>
              <a:rPr lang="en-US" sz="1754" dirty="0">
                <a:solidFill>
                  <a:prstClr val="black"/>
                </a:solidFill>
                <a:latin typeface="Calibri"/>
                <a:ea typeface="Geometria" pitchFamily="34" charset="-52"/>
              </a:rPr>
              <a:t>FULL-FIELD DIGITAL MAMMOGRAPHY SYSTEM</a:t>
            </a:r>
            <a:endParaRPr lang="ru-RU" sz="1754" dirty="0">
              <a:solidFill>
                <a:prstClr val="black"/>
              </a:solidFill>
              <a:latin typeface="Calibri"/>
              <a:ea typeface="Geometria" pitchFamily="34" charset="-52"/>
            </a:endParaRPr>
          </a:p>
        </p:txBody>
      </p:sp>
      <p:pic>
        <p:nvPicPr>
          <p:cNvPr id="34" name="Рисунок 3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3405" y="2319106"/>
            <a:ext cx="2396296" cy="3860806"/>
          </a:xfrm>
          <a:prstGeom prst="rect">
            <a:avLst/>
          </a:prstGeom>
          <a:ln>
            <a:noFill/>
          </a:ln>
          <a:effectLst/>
        </p:spPr>
      </p:pic>
      <p:pic>
        <p:nvPicPr>
          <p:cNvPr id="35" name="Рисунок 3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99875" y="2842490"/>
            <a:ext cx="2653156" cy="2610011"/>
          </a:xfrm>
          <a:prstGeom prst="rect">
            <a:avLst/>
          </a:prstGeom>
          <a:ln>
            <a:noFill/>
          </a:ln>
          <a:effectLst/>
        </p:spPr>
      </p:pic>
      <p:pic>
        <p:nvPicPr>
          <p:cNvPr id="4" name="Рисунок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396618" y="2202165"/>
            <a:ext cx="3797721" cy="2559620"/>
          </a:xfrm>
          <a:prstGeom prst="rect">
            <a:avLst/>
          </a:prstGeom>
          <a:effectLst>
            <a:outerShdw blurRad="50800" dist="38100" dir="2700000" algn="tl" rotWithShape="0">
              <a:prstClr val="black">
                <a:alpha val="40000"/>
              </a:prstClr>
            </a:outerShdw>
          </a:effectLst>
          <a:scene3d>
            <a:camera prst="perspectiveLeft"/>
            <a:lightRig rig="threePt" dir="t"/>
          </a:scene3d>
        </p:spPr>
      </p:pic>
      <p:sp>
        <p:nvSpPr>
          <p:cNvPr id="41" name="Прямоугольник 40"/>
          <p:cNvSpPr/>
          <p:nvPr/>
        </p:nvSpPr>
        <p:spPr>
          <a:xfrm>
            <a:off x="6858252" y="5748968"/>
            <a:ext cx="3157031" cy="535783"/>
          </a:xfrm>
          <a:prstGeom prst="rect">
            <a:avLst/>
          </a:prstGeom>
          <a:solidFill>
            <a:srgbClr val="E83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1929"/>
            <a:r>
              <a:rPr lang="en-US" sz="2193" dirty="0">
                <a:solidFill>
                  <a:prstClr val="white"/>
                </a:solidFill>
                <a:latin typeface="Calibri"/>
              </a:rPr>
              <a:t>MAMMOSCAN</a:t>
            </a:r>
            <a:endParaRPr lang="ru-RU" sz="2193" dirty="0">
              <a:solidFill>
                <a:prstClr val="white"/>
              </a:solidFill>
              <a:latin typeface="Calibri"/>
            </a:endParaRPr>
          </a:p>
        </p:txBody>
      </p:sp>
      <p:grpSp>
        <p:nvGrpSpPr>
          <p:cNvPr id="46" name="Группа 45"/>
          <p:cNvGrpSpPr/>
          <p:nvPr/>
        </p:nvGrpSpPr>
        <p:grpSpPr>
          <a:xfrm rot="5400000" flipH="1" flipV="1">
            <a:off x="2105151" y="-792502"/>
            <a:ext cx="323150" cy="3977474"/>
            <a:chOff x="250825" y="250825"/>
            <a:chExt cx="319088" cy="3927476"/>
          </a:xfrm>
        </p:grpSpPr>
        <p:sp>
          <p:nvSpPr>
            <p:cNvPr id="47" name="Freeform 12"/>
            <p:cNvSpPr>
              <a:spLocks/>
            </p:cNvSpPr>
            <p:nvPr/>
          </p:nvSpPr>
          <p:spPr bwMode="auto">
            <a:xfrm>
              <a:off x="250825" y="250825"/>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noFill/>
            <a:ln w="9525">
              <a:solidFill>
                <a:srgbClr val="E8378B"/>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48" name="Freeform 13"/>
            <p:cNvSpPr>
              <a:spLocks/>
            </p:cNvSpPr>
            <p:nvPr/>
          </p:nvSpPr>
          <p:spPr bwMode="auto">
            <a:xfrm>
              <a:off x="250825" y="1230313"/>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solidFill>
              <a:srgbClr val="E8378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49" name="Freeform 14"/>
            <p:cNvSpPr>
              <a:spLocks/>
            </p:cNvSpPr>
            <p:nvPr/>
          </p:nvSpPr>
          <p:spPr bwMode="auto">
            <a:xfrm>
              <a:off x="250825" y="2209800"/>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noFill/>
            <a:ln w="9525">
              <a:solidFill>
                <a:srgbClr val="E8378B"/>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50" name="Freeform 15"/>
            <p:cNvSpPr>
              <a:spLocks/>
            </p:cNvSpPr>
            <p:nvPr/>
          </p:nvSpPr>
          <p:spPr bwMode="auto">
            <a:xfrm>
              <a:off x="250825" y="3189288"/>
              <a:ext cx="319088" cy="989013"/>
            </a:xfrm>
            <a:custGeom>
              <a:avLst/>
              <a:gdLst>
                <a:gd name="T0" fmla="*/ 602 w 602"/>
                <a:gd name="T1" fmla="*/ 1528 h 1870"/>
                <a:gd name="T2" fmla="*/ 3 w 602"/>
                <a:gd name="T3" fmla="*/ 1870 h 1870"/>
                <a:gd name="T4" fmla="*/ 0 w 602"/>
                <a:gd name="T5" fmla="*/ 117 h 1870"/>
                <a:gd name="T6" fmla="*/ 205 w 602"/>
                <a:gd name="T7" fmla="*/ 0 h 1870"/>
                <a:gd name="T8" fmla="*/ 602 w 602"/>
                <a:gd name="T9" fmla="*/ 0 h 1870"/>
                <a:gd name="T10" fmla="*/ 602 w 602"/>
                <a:gd name="T11" fmla="*/ 1528 h 1870"/>
              </a:gdLst>
              <a:ahLst/>
              <a:cxnLst>
                <a:cxn ang="0">
                  <a:pos x="T0" y="T1"/>
                </a:cxn>
                <a:cxn ang="0">
                  <a:pos x="T2" y="T3"/>
                </a:cxn>
                <a:cxn ang="0">
                  <a:pos x="T4" y="T5"/>
                </a:cxn>
                <a:cxn ang="0">
                  <a:pos x="T6" y="T7"/>
                </a:cxn>
                <a:cxn ang="0">
                  <a:pos x="T8" y="T9"/>
                </a:cxn>
                <a:cxn ang="0">
                  <a:pos x="T10" y="T11"/>
                </a:cxn>
              </a:cxnLst>
              <a:rect l="0" t="0" r="r" b="b"/>
              <a:pathLst>
                <a:path w="602" h="1870">
                  <a:moveTo>
                    <a:pt x="602" y="1528"/>
                  </a:moveTo>
                  <a:lnTo>
                    <a:pt x="3" y="1870"/>
                  </a:lnTo>
                  <a:lnTo>
                    <a:pt x="0" y="117"/>
                  </a:lnTo>
                  <a:lnTo>
                    <a:pt x="205" y="0"/>
                  </a:lnTo>
                  <a:lnTo>
                    <a:pt x="602" y="0"/>
                  </a:lnTo>
                  <a:lnTo>
                    <a:pt x="602" y="1528"/>
                  </a:lnTo>
                  <a:close/>
                </a:path>
              </a:pathLst>
            </a:custGeom>
            <a:noFill/>
            <a:ln w="9525">
              <a:solidFill>
                <a:srgbClr val="E8378B"/>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grpSp>
      <p:sp>
        <p:nvSpPr>
          <p:cNvPr id="51" name="Прямоугольник 50"/>
          <p:cNvSpPr/>
          <p:nvPr/>
        </p:nvSpPr>
        <p:spPr>
          <a:xfrm>
            <a:off x="407792" y="6954701"/>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Tree>
    <p:extLst>
      <p:ext uri="{BB962C8B-B14F-4D97-AF65-F5344CB8AC3E}">
        <p14:creationId xmlns="" xmlns:p14="http://schemas.microsoft.com/office/powerpoint/2010/main" val="1425466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4" name="Freeform 14"/>
          <p:cNvSpPr>
            <a:spLocks/>
          </p:cNvSpPr>
          <p:nvPr/>
        </p:nvSpPr>
        <p:spPr bwMode="auto">
          <a:xfrm rot="5400000" flipH="1" flipV="1">
            <a:off x="2601934" y="694629"/>
            <a:ext cx="323150" cy="1003211"/>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solidFill>
            <a:srgbClr val="78B833"/>
          </a:solidFill>
          <a:ln w="9525">
            <a:solidFill>
              <a:srgbClr val="FEFEFE"/>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11" name="TextBox 10"/>
          <p:cNvSpPr txBox="1"/>
          <p:nvPr/>
        </p:nvSpPr>
        <p:spPr>
          <a:xfrm>
            <a:off x="297127" y="1591520"/>
            <a:ext cx="6304700" cy="4971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en-US" sz="2631" dirty="0">
                <a:solidFill>
                  <a:srgbClr val="78B833"/>
                </a:solidFill>
                <a:latin typeface="Calibri"/>
                <a:ea typeface="Geometria" pitchFamily="34" charset="-52"/>
              </a:rPr>
              <a:t>ADANI ANALYTICAL INSTRUMENTS</a:t>
            </a:r>
            <a:endParaRPr lang="ru-RU" sz="2631" dirty="0">
              <a:solidFill>
                <a:srgbClr val="78B833"/>
              </a:solidFill>
              <a:latin typeface="Calibri"/>
              <a:ea typeface="Geometria" pitchFamily="34" charset="-52"/>
            </a:endParaRPr>
          </a:p>
        </p:txBody>
      </p:sp>
      <p:sp>
        <p:nvSpPr>
          <p:cNvPr id="28" name="TextBox 27"/>
          <p:cNvSpPr txBox="1"/>
          <p:nvPr/>
        </p:nvSpPr>
        <p:spPr>
          <a:xfrm>
            <a:off x="316926" y="1968228"/>
            <a:ext cx="6972011" cy="632224"/>
          </a:xfrm>
          <a:prstGeom prst="rect">
            <a:avLst/>
          </a:prstGeom>
          <a:solidFill>
            <a:schemeClr val="bg1">
              <a:alpha val="40000"/>
            </a:schemeClr>
          </a:solidFill>
        </p:spPr>
        <p:txBody>
          <a:bodyPr wrap="square" rtlCol="0">
            <a:spAutoFit/>
          </a:bodyPr>
          <a:lstStyle/>
          <a:p>
            <a:pPr defTabSz="801929">
              <a:defRPr/>
            </a:pPr>
            <a:r>
              <a:rPr lang="en-US" sz="1754" dirty="0">
                <a:solidFill>
                  <a:prstClr val="black"/>
                </a:solidFill>
                <a:latin typeface="Calibri"/>
                <a:cs typeface="Arial" pitchFamily="34" charset="0"/>
              </a:rPr>
              <a:t>BENCH TOP EPR  SPECTROMETER FOR SCIENTIFIC RESEACH, EDUCATION AND INDUSTRIAL APPLICATION</a:t>
            </a:r>
            <a:endParaRPr lang="ru-RU" sz="1754" dirty="0">
              <a:solidFill>
                <a:prstClr val="black"/>
              </a:solidFill>
              <a:latin typeface="Calibri"/>
              <a:cs typeface="Arial" pitchFamily="34" charset="0"/>
            </a:endParaRPr>
          </a:p>
        </p:txBody>
      </p:sp>
      <p:pic>
        <p:nvPicPr>
          <p:cNvPr id="29" name="Рисунок 2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0359" y="2542565"/>
            <a:ext cx="4371094" cy="3743893"/>
          </a:xfrm>
          <a:prstGeom prst="rect">
            <a:avLst/>
          </a:prstGeom>
        </p:spPr>
      </p:pic>
      <p:pic>
        <p:nvPicPr>
          <p:cNvPr id="30" name="Рисунок 29"/>
          <p:cNvPicPr>
            <a:picLocks noChangeAspect="1"/>
          </p:cNvPicPr>
          <p:nvPr/>
        </p:nvPicPr>
        <p:blipFill rotWithShape="1">
          <a:blip r:embed="rId5" cstate="print">
            <a:extLst>
              <a:ext uri="{28A0092B-C50C-407E-A947-70E740481C1C}">
                <a14:useLocalDpi xmlns="" xmlns:a14="http://schemas.microsoft.com/office/drawing/2010/main" val="0"/>
              </a:ext>
            </a:extLst>
          </a:blip>
          <a:srcRect l="14316" r="33530" b="17172"/>
          <a:stretch/>
        </p:blipFill>
        <p:spPr>
          <a:xfrm>
            <a:off x="4540688" y="2197400"/>
            <a:ext cx="4292448" cy="3457346"/>
          </a:xfrm>
          <a:prstGeom prst="rect">
            <a:avLst/>
          </a:prstGeom>
        </p:spPr>
      </p:pic>
      <p:sp>
        <p:nvSpPr>
          <p:cNvPr id="34" name="Прямоугольник 33"/>
          <p:cNvSpPr/>
          <p:nvPr/>
        </p:nvSpPr>
        <p:spPr>
          <a:xfrm>
            <a:off x="6858252" y="5748968"/>
            <a:ext cx="3157031" cy="535783"/>
          </a:xfrm>
          <a:prstGeom prst="rect">
            <a:avLst/>
          </a:prstGeom>
          <a:solidFill>
            <a:srgbClr val="78B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1929"/>
            <a:r>
              <a:rPr lang="en-US" sz="2193" dirty="0">
                <a:solidFill>
                  <a:prstClr val="white"/>
                </a:solidFill>
                <a:latin typeface="Calibri"/>
              </a:rPr>
              <a:t>ADANI CMS 8400</a:t>
            </a:r>
            <a:endParaRPr lang="ru-RU" sz="2193" dirty="0">
              <a:solidFill>
                <a:prstClr val="white"/>
              </a:solidFill>
              <a:latin typeface="Calibri"/>
            </a:endParaRPr>
          </a:p>
        </p:txBody>
      </p:sp>
      <p:grpSp>
        <p:nvGrpSpPr>
          <p:cNvPr id="41" name="Группа 40"/>
          <p:cNvGrpSpPr/>
          <p:nvPr/>
        </p:nvGrpSpPr>
        <p:grpSpPr>
          <a:xfrm rot="5400000" flipH="1" flipV="1">
            <a:off x="2105151" y="-792502"/>
            <a:ext cx="323150" cy="3977474"/>
            <a:chOff x="250825" y="250825"/>
            <a:chExt cx="319088" cy="3927476"/>
          </a:xfrm>
        </p:grpSpPr>
        <p:sp>
          <p:nvSpPr>
            <p:cNvPr id="42" name="Freeform 12"/>
            <p:cNvSpPr>
              <a:spLocks/>
            </p:cNvSpPr>
            <p:nvPr/>
          </p:nvSpPr>
          <p:spPr bwMode="auto">
            <a:xfrm>
              <a:off x="250825" y="250825"/>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noFill/>
            <a:ln w="9525">
              <a:solidFill>
                <a:srgbClr val="78B833"/>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43" name="Freeform 13"/>
            <p:cNvSpPr>
              <a:spLocks/>
            </p:cNvSpPr>
            <p:nvPr/>
          </p:nvSpPr>
          <p:spPr bwMode="auto">
            <a:xfrm>
              <a:off x="250825" y="1230313"/>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noFill/>
            <a:ln w="9525">
              <a:solidFill>
                <a:srgbClr val="78B833"/>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44" name="Freeform 14"/>
            <p:cNvSpPr>
              <a:spLocks/>
            </p:cNvSpPr>
            <p:nvPr/>
          </p:nvSpPr>
          <p:spPr bwMode="auto">
            <a:xfrm>
              <a:off x="250825" y="2209800"/>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solidFill>
              <a:srgbClr val="78B8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45" name="Freeform 15"/>
            <p:cNvSpPr>
              <a:spLocks/>
            </p:cNvSpPr>
            <p:nvPr/>
          </p:nvSpPr>
          <p:spPr bwMode="auto">
            <a:xfrm>
              <a:off x="250825" y="3189288"/>
              <a:ext cx="319088" cy="989013"/>
            </a:xfrm>
            <a:custGeom>
              <a:avLst/>
              <a:gdLst>
                <a:gd name="T0" fmla="*/ 602 w 602"/>
                <a:gd name="T1" fmla="*/ 1528 h 1870"/>
                <a:gd name="T2" fmla="*/ 3 w 602"/>
                <a:gd name="T3" fmla="*/ 1870 h 1870"/>
                <a:gd name="T4" fmla="*/ 0 w 602"/>
                <a:gd name="T5" fmla="*/ 117 h 1870"/>
                <a:gd name="T6" fmla="*/ 205 w 602"/>
                <a:gd name="T7" fmla="*/ 0 h 1870"/>
                <a:gd name="T8" fmla="*/ 602 w 602"/>
                <a:gd name="T9" fmla="*/ 0 h 1870"/>
                <a:gd name="T10" fmla="*/ 602 w 602"/>
                <a:gd name="T11" fmla="*/ 1528 h 1870"/>
              </a:gdLst>
              <a:ahLst/>
              <a:cxnLst>
                <a:cxn ang="0">
                  <a:pos x="T0" y="T1"/>
                </a:cxn>
                <a:cxn ang="0">
                  <a:pos x="T2" y="T3"/>
                </a:cxn>
                <a:cxn ang="0">
                  <a:pos x="T4" y="T5"/>
                </a:cxn>
                <a:cxn ang="0">
                  <a:pos x="T6" y="T7"/>
                </a:cxn>
                <a:cxn ang="0">
                  <a:pos x="T8" y="T9"/>
                </a:cxn>
                <a:cxn ang="0">
                  <a:pos x="T10" y="T11"/>
                </a:cxn>
              </a:cxnLst>
              <a:rect l="0" t="0" r="r" b="b"/>
              <a:pathLst>
                <a:path w="602" h="1870">
                  <a:moveTo>
                    <a:pt x="602" y="1528"/>
                  </a:moveTo>
                  <a:lnTo>
                    <a:pt x="3" y="1870"/>
                  </a:lnTo>
                  <a:lnTo>
                    <a:pt x="0" y="117"/>
                  </a:lnTo>
                  <a:lnTo>
                    <a:pt x="205" y="0"/>
                  </a:lnTo>
                  <a:lnTo>
                    <a:pt x="602" y="0"/>
                  </a:lnTo>
                  <a:lnTo>
                    <a:pt x="602" y="1528"/>
                  </a:lnTo>
                  <a:close/>
                </a:path>
              </a:pathLst>
            </a:custGeom>
            <a:noFill/>
            <a:ln w="9525">
              <a:solidFill>
                <a:srgbClr val="78B833"/>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grpSp>
      <p:sp>
        <p:nvSpPr>
          <p:cNvPr id="46" name="Прямоугольник 45"/>
          <p:cNvSpPr/>
          <p:nvPr/>
        </p:nvSpPr>
        <p:spPr>
          <a:xfrm>
            <a:off x="380359" y="6931983"/>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Tree>
    <p:extLst>
      <p:ext uri="{BB962C8B-B14F-4D97-AF65-F5344CB8AC3E}">
        <p14:creationId xmlns="" xmlns:p14="http://schemas.microsoft.com/office/powerpoint/2010/main" val="2686528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4" name="Freeform 14"/>
          <p:cNvSpPr>
            <a:spLocks/>
          </p:cNvSpPr>
          <p:nvPr/>
        </p:nvSpPr>
        <p:spPr bwMode="auto">
          <a:xfrm rot="5400000" flipH="1" flipV="1">
            <a:off x="2601934" y="694629"/>
            <a:ext cx="323150" cy="1003211"/>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solidFill>
            <a:srgbClr val="78B8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11" name="TextBox 10"/>
          <p:cNvSpPr txBox="1"/>
          <p:nvPr/>
        </p:nvSpPr>
        <p:spPr>
          <a:xfrm>
            <a:off x="297127" y="1591520"/>
            <a:ext cx="6304700" cy="4971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801929"/>
            <a:r>
              <a:rPr lang="en-US" sz="2631" dirty="0">
                <a:solidFill>
                  <a:srgbClr val="78B833"/>
                </a:solidFill>
                <a:latin typeface="Calibri"/>
                <a:ea typeface="Geometria" pitchFamily="34" charset="-52"/>
              </a:rPr>
              <a:t>ADANI ANALYTICAL INSTRUMENTS</a:t>
            </a:r>
            <a:endParaRPr lang="ru-RU" sz="2631" dirty="0">
              <a:solidFill>
                <a:srgbClr val="78B833"/>
              </a:solidFill>
              <a:latin typeface="Calibri"/>
              <a:ea typeface="Geometria" pitchFamily="34" charset="-52"/>
            </a:endParaRPr>
          </a:p>
        </p:txBody>
      </p:sp>
      <p:sp>
        <p:nvSpPr>
          <p:cNvPr id="28" name="TextBox 27"/>
          <p:cNvSpPr txBox="1"/>
          <p:nvPr/>
        </p:nvSpPr>
        <p:spPr>
          <a:xfrm>
            <a:off x="316926" y="1968228"/>
            <a:ext cx="6972011" cy="632224"/>
          </a:xfrm>
          <a:prstGeom prst="rect">
            <a:avLst/>
          </a:prstGeom>
          <a:solidFill>
            <a:schemeClr val="bg1">
              <a:alpha val="40000"/>
            </a:schemeClr>
          </a:solidFill>
        </p:spPr>
        <p:txBody>
          <a:bodyPr wrap="square" rtlCol="0">
            <a:spAutoFit/>
          </a:bodyPr>
          <a:lstStyle/>
          <a:p>
            <a:pPr defTabSz="801929">
              <a:defRPr/>
            </a:pPr>
            <a:r>
              <a:rPr lang="en-US" sz="1754" dirty="0">
                <a:solidFill>
                  <a:prstClr val="black"/>
                </a:solidFill>
                <a:latin typeface="Calibri"/>
                <a:cs typeface="Arial" pitchFamily="34" charset="0"/>
              </a:rPr>
              <a:t>BENCH TOP GAMMA-RAY SPECTROMETER FOR RADIOLOGICAL </a:t>
            </a:r>
          </a:p>
          <a:p>
            <a:pPr defTabSz="801929">
              <a:defRPr/>
            </a:pPr>
            <a:r>
              <a:rPr lang="en-US" sz="1754" dirty="0">
                <a:solidFill>
                  <a:prstClr val="black"/>
                </a:solidFill>
                <a:latin typeface="Calibri"/>
                <a:cs typeface="Arial" pitchFamily="34" charset="0"/>
              </a:rPr>
              <a:t>FOOD SCREENING</a:t>
            </a:r>
            <a:endParaRPr lang="ru-RU" sz="1754" dirty="0">
              <a:solidFill>
                <a:prstClr val="black"/>
              </a:solidFill>
              <a:latin typeface="Calibri"/>
              <a:cs typeface="Arial" pitchFamily="34" charset="0"/>
            </a:endParaRPr>
          </a:p>
        </p:txBody>
      </p:sp>
      <p:pic>
        <p:nvPicPr>
          <p:cNvPr id="31" name="Рисунок 3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45374" y="4204241"/>
            <a:ext cx="3026623" cy="683301"/>
          </a:xfrm>
          <a:prstGeom prst="rect">
            <a:avLst/>
          </a:prstGeom>
        </p:spPr>
      </p:pic>
      <p:pic>
        <p:nvPicPr>
          <p:cNvPr id="32" name="Рисунок 3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26" y="2323147"/>
            <a:ext cx="4327775" cy="3961604"/>
          </a:xfrm>
          <a:prstGeom prst="rect">
            <a:avLst/>
          </a:prstGeom>
          <a:ln>
            <a:noFill/>
          </a:ln>
        </p:spPr>
      </p:pic>
      <p:sp>
        <p:nvSpPr>
          <p:cNvPr id="40" name="Прямоугольник 39"/>
          <p:cNvSpPr/>
          <p:nvPr/>
        </p:nvSpPr>
        <p:spPr>
          <a:xfrm>
            <a:off x="6858252" y="5748968"/>
            <a:ext cx="3157031" cy="535783"/>
          </a:xfrm>
          <a:prstGeom prst="rect">
            <a:avLst/>
          </a:prstGeom>
          <a:solidFill>
            <a:srgbClr val="78B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1929"/>
            <a:r>
              <a:rPr lang="en-US" sz="2193" dirty="0">
                <a:solidFill>
                  <a:prstClr val="white"/>
                </a:solidFill>
                <a:latin typeface="Calibri"/>
              </a:rPr>
              <a:t>ADANI RUG 91-2</a:t>
            </a:r>
            <a:endParaRPr lang="ru-RU" sz="2193" dirty="0">
              <a:solidFill>
                <a:prstClr val="white"/>
              </a:solidFill>
              <a:latin typeface="Calibri"/>
            </a:endParaRPr>
          </a:p>
        </p:txBody>
      </p:sp>
      <p:grpSp>
        <p:nvGrpSpPr>
          <p:cNvPr id="41" name="Группа 40"/>
          <p:cNvGrpSpPr/>
          <p:nvPr/>
        </p:nvGrpSpPr>
        <p:grpSpPr>
          <a:xfrm rot="5400000" flipH="1" flipV="1">
            <a:off x="2105151" y="-792502"/>
            <a:ext cx="323150" cy="3977474"/>
            <a:chOff x="250825" y="250825"/>
            <a:chExt cx="319088" cy="3927476"/>
          </a:xfrm>
        </p:grpSpPr>
        <p:sp>
          <p:nvSpPr>
            <p:cNvPr id="42" name="Freeform 12"/>
            <p:cNvSpPr>
              <a:spLocks/>
            </p:cNvSpPr>
            <p:nvPr/>
          </p:nvSpPr>
          <p:spPr bwMode="auto">
            <a:xfrm>
              <a:off x="250825" y="250825"/>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noFill/>
            <a:ln w="9525">
              <a:solidFill>
                <a:srgbClr val="78B833"/>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43" name="Freeform 13"/>
            <p:cNvSpPr>
              <a:spLocks/>
            </p:cNvSpPr>
            <p:nvPr/>
          </p:nvSpPr>
          <p:spPr bwMode="auto">
            <a:xfrm>
              <a:off x="250825" y="1230313"/>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noFill/>
            <a:ln w="9525">
              <a:solidFill>
                <a:srgbClr val="78B833"/>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44" name="Freeform 14"/>
            <p:cNvSpPr>
              <a:spLocks/>
            </p:cNvSpPr>
            <p:nvPr/>
          </p:nvSpPr>
          <p:spPr bwMode="auto">
            <a:xfrm>
              <a:off x="250825" y="2209800"/>
              <a:ext cx="319088" cy="990600"/>
            </a:xfrm>
            <a:custGeom>
              <a:avLst/>
              <a:gdLst>
                <a:gd name="T0" fmla="*/ 602 w 602"/>
                <a:gd name="T1" fmla="*/ 1528 h 1871"/>
                <a:gd name="T2" fmla="*/ 3 w 602"/>
                <a:gd name="T3" fmla="*/ 1871 h 1871"/>
                <a:gd name="T4" fmla="*/ 0 w 602"/>
                <a:gd name="T5" fmla="*/ 117 h 1871"/>
                <a:gd name="T6" fmla="*/ 205 w 602"/>
                <a:gd name="T7" fmla="*/ 0 h 1871"/>
                <a:gd name="T8" fmla="*/ 602 w 602"/>
                <a:gd name="T9" fmla="*/ 0 h 1871"/>
                <a:gd name="T10" fmla="*/ 602 w 602"/>
                <a:gd name="T11" fmla="*/ 1528 h 1871"/>
              </a:gdLst>
              <a:ahLst/>
              <a:cxnLst>
                <a:cxn ang="0">
                  <a:pos x="T0" y="T1"/>
                </a:cxn>
                <a:cxn ang="0">
                  <a:pos x="T2" y="T3"/>
                </a:cxn>
                <a:cxn ang="0">
                  <a:pos x="T4" y="T5"/>
                </a:cxn>
                <a:cxn ang="0">
                  <a:pos x="T6" y="T7"/>
                </a:cxn>
                <a:cxn ang="0">
                  <a:pos x="T8" y="T9"/>
                </a:cxn>
                <a:cxn ang="0">
                  <a:pos x="T10" y="T11"/>
                </a:cxn>
              </a:cxnLst>
              <a:rect l="0" t="0" r="r" b="b"/>
              <a:pathLst>
                <a:path w="602" h="1871">
                  <a:moveTo>
                    <a:pt x="602" y="1528"/>
                  </a:moveTo>
                  <a:lnTo>
                    <a:pt x="3" y="1871"/>
                  </a:lnTo>
                  <a:lnTo>
                    <a:pt x="0" y="117"/>
                  </a:lnTo>
                  <a:lnTo>
                    <a:pt x="205" y="0"/>
                  </a:lnTo>
                  <a:lnTo>
                    <a:pt x="602" y="0"/>
                  </a:lnTo>
                  <a:lnTo>
                    <a:pt x="602" y="1528"/>
                  </a:lnTo>
                  <a:close/>
                </a:path>
              </a:pathLst>
            </a:custGeom>
            <a:solidFill>
              <a:srgbClr val="78B8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sp>
          <p:nvSpPr>
            <p:cNvPr id="45" name="Freeform 15"/>
            <p:cNvSpPr>
              <a:spLocks/>
            </p:cNvSpPr>
            <p:nvPr/>
          </p:nvSpPr>
          <p:spPr bwMode="auto">
            <a:xfrm>
              <a:off x="250825" y="3189288"/>
              <a:ext cx="319088" cy="989013"/>
            </a:xfrm>
            <a:custGeom>
              <a:avLst/>
              <a:gdLst>
                <a:gd name="T0" fmla="*/ 602 w 602"/>
                <a:gd name="T1" fmla="*/ 1528 h 1870"/>
                <a:gd name="T2" fmla="*/ 3 w 602"/>
                <a:gd name="T3" fmla="*/ 1870 h 1870"/>
                <a:gd name="T4" fmla="*/ 0 w 602"/>
                <a:gd name="T5" fmla="*/ 117 h 1870"/>
                <a:gd name="T6" fmla="*/ 205 w 602"/>
                <a:gd name="T7" fmla="*/ 0 h 1870"/>
                <a:gd name="T8" fmla="*/ 602 w 602"/>
                <a:gd name="T9" fmla="*/ 0 h 1870"/>
                <a:gd name="T10" fmla="*/ 602 w 602"/>
                <a:gd name="T11" fmla="*/ 1528 h 1870"/>
              </a:gdLst>
              <a:ahLst/>
              <a:cxnLst>
                <a:cxn ang="0">
                  <a:pos x="T0" y="T1"/>
                </a:cxn>
                <a:cxn ang="0">
                  <a:pos x="T2" y="T3"/>
                </a:cxn>
                <a:cxn ang="0">
                  <a:pos x="T4" y="T5"/>
                </a:cxn>
                <a:cxn ang="0">
                  <a:pos x="T6" y="T7"/>
                </a:cxn>
                <a:cxn ang="0">
                  <a:pos x="T8" y="T9"/>
                </a:cxn>
                <a:cxn ang="0">
                  <a:pos x="T10" y="T11"/>
                </a:cxn>
              </a:cxnLst>
              <a:rect l="0" t="0" r="r" b="b"/>
              <a:pathLst>
                <a:path w="602" h="1870">
                  <a:moveTo>
                    <a:pt x="602" y="1528"/>
                  </a:moveTo>
                  <a:lnTo>
                    <a:pt x="3" y="1870"/>
                  </a:lnTo>
                  <a:lnTo>
                    <a:pt x="0" y="117"/>
                  </a:lnTo>
                  <a:lnTo>
                    <a:pt x="205" y="0"/>
                  </a:lnTo>
                  <a:lnTo>
                    <a:pt x="602" y="0"/>
                  </a:lnTo>
                  <a:lnTo>
                    <a:pt x="602" y="1528"/>
                  </a:lnTo>
                  <a:close/>
                </a:path>
              </a:pathLst>
            </a:custGeom>
            <a:noFill/>
            <a:ln w="9525">
              <a:solidFill>
                <a:srgbClr val="78B833"/>
              </a:solidFill>
              <a:round/>
              <a:headEnd/>
              <a:tailEnd/>
            </a:ln>
            <a:extLst/>
          </p:spPr>
          <p:txBody>
            <a:bodyPr vert="horz" wrap="square" lIns="80189" tIns="40094" rIns="80189" bIns="40094" numCol="1" anchor="t" anchorCtr="0" compatLnSpc="1">
              <a:prstTxWarp prst="textNoShape">
                <a:avLst/>
              </a:prstTxWarp>
            </a:bodyPr>
            <a:lstStyle/>
            <a:p>
              <a:pPr defTabSz="801929"/>
              <a:endParaRPr lang="ru-RU" sz="1579">
                <a:solidFill>
                  <a:prstClr val="black"/>
                </a:solidFill>
                <a:latin typeface="Calibri"/>
              </a:endParaRPr>
            </a:p>
          </p:txBody>
        </p:sp>
      </p:grpSp>
      <p:sp>
        <p:nvSpPr>
          <p:cNvPr id="46" name="Прямоугольник 45"/>
          <p:cNvSpPr/>
          <p:nvPr/>
        </p:nvSpPr>
        <p:spPr>
          <a:xfrm>
            <a:off x="475945" y="6954701"/>
            <a:ext cx="2162195" cy="335348"/>
          </a:xfrm>
          <a:prstGeom prst="rect">
            <a:avLst/>
          </a:prstGeom>
        </p:spPr>
        <p:txBody>
          <a:bodyPr wrap="none">
            <a:spAutoFit/>
          </a:bodyPr>
          <a:lstStyle/>
          <a:p>
            <a:pPr defTabSz="801929"/>
            <a:r>
              <a:rPr lang="ru-RU" sz="1579" dirty="0">
                <a:solidFill>
                  <a:prstClr val="white"/>
                </a:solidFill>
                <a:latin typeface="Calibri"/>
              </a:rPr>
              <a:t>www.adanisystems.com</a:t>
            </a:r>
          </a:p>
        </p:txBody>
      </p:sp>
    </p:spTree>
    <p:extLst>
      <p:ext uri="{BB962C8B-B14F-4D97-AF65-F5344CB8AC3E}">
        <p14:creationId xmlns="" xmlns:p14="http://schemas.microsoft.com/office/powerpoint/2010/main" val="2274562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00606" y="6408004"/>
            <a:ext cx="717629" cy="213300"/>
          </a:xfrm>
        </p:spPr>
        <p:txBody>
          <a:bodyPr/>
          <a:lstStyle/>
          <a:p>
            <a:pPr defTabSz="801929">
              <a:defRPr/>
            </a:pPr>
            <a:fld id="{06C4FA94-6AA5-4630-B485-AA83E4B2F610}" type="slidenum">
              <a:rPr lang="ru-RU" sz="1316">
                <a:solidFill>
                  <a:prstClr val="white"/>
                </a:solidFill>
                <a:latin typeface="Calibri"/>
              </a:rPr>
              <a:pPr defTabSz="801929">
                <a:defRPr/>
              </a:pPr>
              <a:t>8</a:t>
            </a:fld>
            <a:endParaRPr lang="ru-RU" sz="1316" dirty="0">
              <a:solidFill>
                <a:prstClr val="white"/>
              </a:solidFill>
              <a:latin typeface="Calibri"/>
            </a:endParaRPr>
          </a:p>
        </p:txBody>
      </p:sp>
      <p:sp>
        <p:nvSpPr>
          <p:cNvPr id="27" name="Нижний колонтитул 5"/>
          <p:cNvSpPr>
            <a:spLocks noGrp="1"/>
          </p:cNvSpPr>
          <p:nvPr>
            <p:ph type="ftr" sz="quarter" idx="11"/>
          </p:nvPr>
        </p:nvSpPr>
        <p:spPr>
          <a:xfrm>
            <a:off x="501583" y="7183169"/>
            <a:ext cx="2237449" cy="109415"/>
          </a:xfrm>
        </p:spPr>
        <p:txBody>
          <a:bodyPr/>
          <a:lstStyle/>
          <a:p>
            <a:pPr algn="l" defTabSz="512343">
              <a:defRPr/>
            </a:pPr>
            <a:r>
              <a:rPr lang="en-US" sz="1316" dirty="0">
                <a:solidFill>
                  <a:prstClr val="white"/>
                </a:solidFill>
                <a:latin typeface="Calibri"/>
              </a:rPr>
              <a:t>www.adanisystems.us</a:t>
            </a:r>
            <a:endParaRPr lang="ru-RU" sz="1316" dirty="0">
              <a:solidFill>
                <a:prstClr val="white"/>
              </a:solidFill>
              <a:latin typeface="Calibri"/>
            </a:endParaRPr>
          </a:p>
        </p:txBody>
      </p:sp>
      <p:sp>
        <p:nvSpPr>
          <p:cNvPr id="17" name="Прямоугольник 16"/>
          <p:cNvSpPr/>
          <p:nvPr/>
        </p:nvSpPr>
        <p:spPr>
          <a:xfrm>
            <a:off x="501583" y="306506"/>
            <a:ext cx="6940154" cy="335348"/>
          </a:xfrm>
          <a:prstGeom prst="rect">
            <a:avLst/>
          </a:prstGeom>
        </p:spPr>
        <p:txBody>
          <a:bodyPr wrap="square">
            <a:spAutoFit/>
          </a:bodyPr>
          <a:lstStyle/>
          <a:p>
            <a:pPr defTabSz="801929">
              <a:defRPr/>
            </a:pPr>
            <a:r>
              <a:rPr lang="en-US" sz="1579" dirty="0">
                <a:solidFill>
                  <a:prstClr val="white"/>
                </a:solidFill>
                <a:latin typeface="Geometria-Bold" panose="020B0703020204020204" pitchFamily="34" charset="-52"/>
              </a:rPr>
              <a:t>PARCEL, BAGGAGE AND CARGO X-RAY INSPECTION SYSTEMS</a:t>
            </a:r>
          </a:p>
        </p:txBody>
      </p:sp>
      <p:sp>
        <p:nvSpPr>
          <p:cNvPr id="2" name="Прямоугольник 1"/>
          <p:cNvSpPr/>
          <p:nvPr/>
        </p:nvSpPr>
        <p:spPr>
          <a:xfrm>
            <a:off x="-1" y="1438630"/>
            <a:ext cx="10691813" cy="48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929">
              <a:defRPr/>
            </a:pPr>
            <a:endParaRPr lang="ru-RU" sz="1579" dirty="0">
              <a:solidFill>
                <a:prstClr val="black"/>
              </a:solidFill>
              <a:latin typeface="Calibri"/>
            </a:endParaRPr>
          </a:p>
        </p:txBody>
      </p:sp>
      <p:grpSp>
        <p:nvGrpSpPr>
          <p:cNvPr id="21" name="Группа 20"/>
          <p:cNvGrpSpPr/>
          <p:nvPr/>
        </p:nvGrpSpPr>
        <p:grpSpPr>
          <a:xfrm>
            <a:off x="617441" y="4610366"/>
            <a:ext cx="2414528" cy="1467153"/>
            <a:chOff x="1425799" y="1295102"/>
            <a:chExt cx="2568481" cy="1641600"/>
          </a:xfrm>
        </p:grpSpPr>
        <p:pic>
          <p:nvPicPr>
            <p:cNvPr id="22" name="Picture 36"/>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307"/>
            <a:stretch/>
          </p:blipFill>
          <p:spPr bwMode="auto">
            <a:xfrm>
              <a:off x="2956861" y="1295102"/>
              <a:ext cx="1037419" cy="16416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3" name="Picture 3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25799" y="1295738"/>
              <a:ext cx="1492250" cy="1639887"/>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grpSp>
        <p:nvGrpSpPr>
          <p:cNvPr id="25" name="Группа 24"/>
          <p:cNvGrpSpPr/>
          <p:nvPr/>
        </p:nvGrpSpPr>
        <p:grpSpPr>
          <a:xfrm>
            <a:off x="3094925" y="4607803"/>
            <a:ext cx="2184131" cy="1465960"/>
            <a:chOff x="4736558" y="1363507"/>
            <a:chExt cx="2323393" cy="1576800"/>
          </a:xfrm>
        </p:grpSpPr>
        <p:pic>
          <p:nvPicPr>
            <p:cNvPr id="26" name="Picture 4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36558" y="1363507"/>
              <a:ext cx="981075" cy="1576388"/>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8" name="Picture 4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61316" y="1363507"/>
              <a:ext cx="1298635" cy="15768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grpSp>
        <p:nvGrpSpPr>
          <p:cNvPr id="30" name="Группа 29"/>
          <p:cNvGrpSpPr/>
          <p:nvPr/>
        </p:nvGrpSpPr>
        <p:grpSpPr>
          <a:xfrm>
            <a:off x="5350941" y="4610367"/>
            <a:ext cx="2415809" cy="1466189"/>
            <a:chOff x="7777365" y="1393216"/>
            <a:chExt cx="2569844" cy="1584886"/>
          </a:xfrm>
        </p:grpSpPr>
        <p:pic>
          <p:nvPicPr>
            <p:cNvPr id="31" name="Picture 4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777365" y="1403302"/>
              <a:ext cx="671513" cy="15748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2" name="Picture 45"/>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496947" y="1393216"/>
              <a:ext cx="1850262" cy="15732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33" name="Прямоугольник 32"/>
          <p:cNvSpPr/>
          <p:nvPr/>
        </p:nvSpPr>
        <p:spPr>
          <a:xfrm>
            <a:off x="7852845" y="4612872"/>
            <a:ext cx="2291848" cy="147346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a:solidFill>
                <a:prstClr val="white"/>
              </a:solidFill>
              <a:latin typeface="Calibri"/>
            </a:endParaRPr>
          </a:p>
        </p:txBody>
      </p:sp>
      <p:pic>
        <p:nvPicPr>
          <p:cNvPr id="34" name="Picture 38" descr="ТИП"/>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883444" y="4672062"/>
            <a:ext cx="2224799" cy="1384570"/>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pic>
      <p:grpSp>
        <p:nvGrpSpPr>
          <p:cNvPr id="35" name="Группа 34"/>
          <p:cNvGrpSpPr/>
          <p:nvPr/>
        </p:nvGrpSpPr>
        <p:grpSpPr>
          <a:xfrm>
            <a:off x="547018" y="1662810"/>
            <a:ext cx="9771524" cy="2745790"/>
            <a:chOff x="623772" y="1014930"/>
            <a:chExt cx="8631349" cy="2425402"/>
          </a:xfrm>
        </p:grpSpPr>
        <p:sp>
          <p:nvSpPr>
            <p:cNvPr id="14" name="Прямоугольник 13"/>
            <p:cNvSpPr/>
            <p:nvPr/>
          </p:nvSpPr>
          <p:spPr>
            <a:xfrm>
              <a:off x="3503788" y="1014930"/>
              <a:ext cx="1232794" cy="320007"/>
            </a:xfrm>
            <a:prstGeom prst="rect">
              <a:avLst/>
            </a:prstGeom>
            <a:ln>
              <a:noFill/>
            </a:ln>
          </p:spPr>
          <p:txBody>
            <a:bodyPr wrap="square">
              <a:spAutoFit/>
            </a:bodyPr>
            <a:lstStyle/>
            <a:p>
              <a:pPr defTabSz="801929">
                <a:defRPr/>
              </a:pPr>
              <a:r>
                <a:rPr lang="en-US" sz="1754" b="1" dirty="0">
                  <a:solidFill>
                    <a:srgbClr val="1A458A"/>
                  </a:solidFill>
                  <a:latin typeface="Calibri"/>
                </a:rPr>
                <a:t>BV 5030</a:t>
              </a:r>
            </a:p>
          </p:txBody>
        </p:sp>
        <p:sp>
          <p:nvSpPr>
            <p:cNvPr id="15" name="Прямоугольник 14"/>
            <p:cNvSpPr/>
            <p:nvPr/>
          </p:nvSpPr>
          <p:spPr>
            <a:xfrm>
              <a:off x="5588784" y="1016000"/>
              <a:ext cx="1232794" cy="320007"/>
            </a:xfrm>
            <a:prstGeom prst="rect">
              <a:avLst/>
            </a:prstGeom>
            <a:ln>
              <a:noFill/>
            </a:ln>
          </p:spPr>
          <p:txBody>
            <a:bodyPr wrap="square">
              <a:spAutoFit/>
            </a:bodyPr>
            <a:lstStyle/>
            <a:p>
              <a:pPr defTabSz="801929">
                <a:defRPr/>
              </a:pPr>
              <a:r>
                <a:rPr lang="en-US" sz="1754" b="1" dirty="0">
                  <a:solidFill>
                    <a:srgbClr val="1A458A"/>
                  </a:solidFill>
                  <a:latin typeface="Calibri"/>
                </a:rPr>
                <a:t>BV 6045</a:t>
              </a:r>
            </a:p>
          </p:txBody>
        </p:sp>
        <p:sp>
          <p:nvSpPr>
            <p:cNvPr id="16" name="Прямоугольник 15"/>
            <p:cNvSpPr/>
            <p:nvPr/>
          </p:nvSpPr>
          <p:spPr>
            <a:xfrm>
              <a:off x="7644183" y="1016000"/>
              <a:ext cx="1409209" cy="320007"/>
            </a:xfrm>
            <a:prstGeom prst="rect">
              <a:avLst/>
            </a:prstGeom>
            <a:ln>
              <a:noFill/>
            </a:ln>
          </p:spPr>
          <p:txBody>
            <a:bodyPr wrap="square">
              <a:spAutoFit/>
            </a:bodyPr>
            <a:lstStyle/>
            <a:p>
              <a:pPr defTabSz="801929">
                <a:defRPr/>
              </a:pPr>
              <a:r>
                <a:rPr lang="en-US" sz="1754" b="1" dirty="0">
                  <a:solidFill>
                    <a:srgbClr val="1A458A"/>
                  </a:solidFill>
                  <a:latin typeface="Calibri"/>
                </a:rPr>
                <a:t>BV 100100</a:t>
              </a:r>
            </a:p>
          </p:txBody>
        </p:sp>
        <p:pic>
          <p:nvPicPr>
            <p:cNvPr id="18" name="Рисунок 17"/>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flipH="1">
              <a:off x="623772" y="1694207"/>
              <a:ext cx="2061746" cy="1651452"/>
            </a:xfrm>
            <a:prstGeom prst="rect">
              <a:avLst/>
            </a:prstGeom>
          </p:spPr>
        </p:pic>
        <p:sp>
          <p:nvSpPr>
            <p:cNvPr id="19" name="Прямоугольник 18"/>
            <p:cNvSpPr/>
            <p:nvPr/>
          </p:nvSpPr>
          <p:spPr>
            <a:xfrm>
              <a:off x="939582" y="1014930"/>
              <a:ext cx="1386997" cy="296218"/>
            </a:xfrm>
            <a:prstGeom prst="rect">
              <a:avLst/>
            </a:prstGeom>
          </p:spPr>
          <p:txBody>
            <a:bodyPr wrap="square">
              <a:spAutoFit/>
            </a:bodyPr>
            <a:lstStyle/>
            <a:p>
              <a:pPr defTabSz="801929">
                <a:defRPr/>
              </a:pPr>
              <a:r>
                <a:rPr lang="en-US" sz="1579" b="1" dirty="0">
                  <a:solidFill>
                    <a:srgbClr val="1A458A"/>
                  </a:solidFill>
                  <a:latin typeface="Calibri"/>
                </a:rPr>
                <a:t>BV 5030CA</a:t>
              </a:r>
            </a:p>
          </p:txBody>
        </p:sp>
        <p:pic>
          <p:nvPicPr>
            <p:cNvPr id="5" name="Рисунок 4"/>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962766" y="1561474"/>
              <a:ext cx="1903645" cy="1878858"/>
            </a:xfrm>
            <a:prstGeom prst="rect">
              <a:avLst/>
            </a:prstGeom>
          </p:spPr>
        </p:pic>
        <p:pic>
          <p:nvPicPr>
            <p:cNvPr id="7" name="Рисунок 6"/>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5036210" y="1426548"/>
              <a:ext cx="2081863" cy="1984275"/>
            </a:xfrm>
            <a:prstGeom prst="rect">
              <a:avLst/>
            </a:prstGeom>
          </p:spPr>
        </p:pic>
        <p:pic>
          <p:nvPicPr>
            <p:cNvPr id="8" name="Рисунок 7"/>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7163775" y="1719908"/>
              <a:ext cx="2091346" cy="1463942"/>
            </a:xfrm>
            <a:prstGeom prst="rect">
              <a:avLst/>
            </a:prstGeom>
          </p:spPr>
        </p:pic>
      </p:grpSp>
    </p:spTree>
    <p:extLst>
      <p:ext uri="{BB962C8B-B14F-4D97-AF65-F5344CB8AC3E}">
        <p14:creationId xmlns="" xmlns:p14="http://schemas.microsoft.com/office/powerpoint/2010/main" val="370949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00606" y="6408004"/>
            <a:ext cx="717629" cy="213300"/>
          </a:xfrm>
        </p:spPr>
        <p:txBody>
          <a:bodyPr/>
          <a:lstStyle/>
          <a:p>
            <a:pPr defTabSz="801929">
              <a:defRPr/>
            </a:pPr>
            <a:fld id="{06C4FA94-6AA5-4630-B485-AA83E4B2F610}" type="slidenum">
              <a:rPr lang="ru-RU" sz="1316">
                <a:solidFill>
                  <a:prstClr val="white"/>
                </a:solidFill>
                <a:latin typeface="Calibri"/>
              </a:rPr>
              <a:pPr defTabSz="801929">
                <a:defRPr/>
              </a:pPr>
              <a:t>9</a:t>
            </a:fld>
            <a:endParaRPr lang="ru-RU" sz="1316" dirty="0">
              <a:solidFill>
                <a:prstClr val="white"/>
              </a:solidFill>
              <a:latin typeface="Calibri"/>
            </a:endParaRPr>
          </a:p>
        </p:txBody>
      </p:sp>
      <p:sp>
        <p:nvSpPr>
          <p:cNvPr id="27" name="Нижний колонтитул 5"/>
          <p:cNvSpPr>
            <a:spLocks noGrp="1"/>
          </p:cNvSpPr>
          <p:nvPr>
            <p:ph type="ftr" sz="quarter" idx="11"/>
          </p:nvPr>
        </p:nvSpPr>
        <p:spPr>
          <a:xfrm>
            <a:off x="350579" y="7201124"/>
            <a:ext cx="2237449" cy="109415"/>
          </a:xfrm>
        </p:spPr>
        <p:txBody>
          <a:bodyPr/>
          <a:lstStyle/>
          <a:p>
            <a:pPr algn="l" defTabSz="512343">
              <a:defRPr/>
            </a:pPr>
            <a:r>
              <a:rPr lang="en-US" sz="1316" dirty="0">
                <a:solidFill>
                  <a:prstClr val="white"/>
                </a:solidFill>
                <a:latin typeface="Calibri"/>
              </a:rPr>
              <a:t>www.adanisystems.us</a:t>
            </a:r>
            <a:endParaRPr lang="ru-RU" sz="1316" dirty="0">
              <a:solidFill>
                <a:prstClr val="white"/>
              </a:solidFill>
              <a:latin typeface="Calibri"/>
            </a:endParaRPr>
          </a:p>
        </p:txBody>
      </p:sp>
      <p:sp>
        <p:nvSpPr>
          <p:cNvPr id="2" name="Прямоугольник 1"/>
          <p:cNvSpPr/>
          <p:nvPr/>
        </p:nvSpPr>
        <p:spPr>
          <a:xfrm>
            <a:off x="-1" y="1438630"/>
            <a:ext cx="10691813" cy="48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929">
              <a:defRPr/>
            </a:pPr>
            <a:endParaRPr lang="ru-RU" sz="1579" dirty="0">
              <a:solidFill>
                <a:prstClr val="black"/>
              </a:solidFill>
              <a:latin typeface="Calibri"/>
            </a:endParaRPr>
          </a:p>
        </p:txBody>
      </p:sp>
      <p:sp>
        <p:nvSpPr>
          <p:cNvPr id="10" name="TextBox 9"/>
          <p:cNvSpPr txBox="1"/>
          <p:nvPr/>
        </p:nvSpPr>
        <p:spPr>
          <a:xfrm>
            <a:off x="515161" y="1579059"/>
            <a:ext cx="5672117" cy="1388072"/>
          </a:xfrm>
          <a:prstGeom prst="rect">
            <a:avLst/>
          </a:prstGeom>
          <a:solidFill>
            <a:schemeClr val="bg1">
              <a:alpha val="40000"/>
            </a:schemeClr>
          </a:solidFill>
        </p:spPr>
        <p:txBody>
          <a:bodyPr wrap="square" rtlCol="0">
            <a:spAutoFit/>
          </a:bodyPr>
          <a:lstStyle/>
          <a:p>
            <a:pPr algn="just" defTabSz="801929">
              <a:defRPr/>
            </a:pPr>
            <a:r>
              <a:rPr lang="en-US" sz="2105" b="1" dirty="0">
                <a:solidFill>
                  <a:srgbClr val="005A9F"/>
                </a:solidFill>
                <a:latin typeface="Calibri"/>
                <a:ea typeface="Geometria" pitchFamily="34" charset="-52"/>
              </a:rPr>
              <a:t>BV M.A.X. </a:t>
            </a:r>
            <a:r>
              <a:rPr lang="en-US" sz="2105" dirty="0">
                <a:solidFill>
                  <a:prstClr val="black"/>
                </a:solidFill>
                <a:latin typeface="Calibri"/>
                <a:ea typeface="Geometria" pitchFamily="34" charset="-52"/>
              </a:rPr>
              <a:t>is a compact mobile conveyor type X-ray screening system for fast, effective and contact-free inspection of mattresses and inmates' personal property. </a:t>
            </a:r>
            <a:endParaRPr lang="ru-RU" sz="1579" dirty="0">
              <a:solidFill>
                <a:prstClr val="black"/>
              </a:solidFill>
              <a:latin typeface="Calibri"/>
              <a:ea typeface="Geometria" pitchFamily="34" charset="-52"/>
            </a:endParaRPr>
          </a:p>
        </p:txBody>
      </p:sp>
      <p:sp>
        <p:nvSpPr>
          <p:cNvPr id="47" name="Прямоугольник 46"/>
          <p:cNvSpPr/>
          <p:nvPr/>
        </p:nvSpPr>
        <p:spPr>
          <a:xfrm>
            <a:off x="549361" y="249136"/>
            <a:ext cx="6940154" cy="335348"/>
          </a:xfrm>
          <a:prstGeom prst="rect">
            <a:avLst/>
          </a:prstGeom>
        </p:spPr>
        <p:txBody>
          <a:bodyPr wrap="square">
            <a:spAutoFit/>
          </a:bodyPr>
          <a:lstStyle/>
          <a:p>
            <a:pPr defTabSz="801929">
              <a:defRPr/>
            </a:pPr>
            <a:r>
              <a:rPr lang="en-US" sz="1579" dirty="0">
                <a:solidFill>
                  <a:prstClr val="white"/>
                </a:solidFill>
                <a:latin typeface="Geometria-Bold" panose="020B0703020204020204" pitchFamily="34" charset="-52"/>
              </a:rPr>
              <a:t>BV M.A.X.  </a:t>
            </a:r>
          </a:p>
        </p:txBody>
      </p:sp>
      <p:pic>
        <p:nvPicPr>
          <p:cNvPr id="6" name="Рисунок 5"/>
          <p:cNvPicPr>
            <a:picLocks noChangeAspect="1"/>
          </p:cNvPicPr>
          <p:nvPr/>
        </p:nvPicPr>
        <p:blipFill rotWithShape="1">
          <a:blip r:embed="rId3" cstate="print">
            <a:extLst>
              <a:ext uri="{28A0092B-C50C-407E-A947-70E740481C1C}">
                <a14:useLocalDpi xmlns="" xmlns:a14="http://schemas.microsoft.com/office/drawing/2010/main" val="0"/>
              </a:ext>
            </a:extLst>
          </a:blip>
          <a:srcRect b="7294"/>
          <a:stretch/>
        </p:blipFill>
        <p:spPr>
          <a:xfrm>
            <a:off x="6493084" y="1663750"/>
            <a:ext cx="3651609" cy="3081996"/>
          </a:xfrm>
          <a:prstGeom prst="rect">
            <a:avLst/>
          </a:prstGeom>
        </p:spPr>
      </p:pic>
      <p:sp>
        <p:nvSpPr>
          <p:cNvPr id="7" name="Прямоугольник 6"/>
          <p:cNvSpPr/>
          <p:nvPr/>
        </p:nvSpPr>
        <p:spPr>
          <a:xfrm>
            <a:off x="6493084" y="1663749"/>
            <a:ext cx="3651609" cy="30999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ru-RU" sz="1579">
              <a:solidFill>
                <a:prstClr val="white"/>
              </a:solidFill>
              <a:latin typeface="Calibri"/>
            </a:endParaRPr>
          </a:p>
        </p:txBody>
      </p:sp>
      <p:pic>
        <p:nvPicPr>
          <p:cNvPr id="8" name="Рисунок 7"/>
          <p:cNvPicPr>
            <a:picLocks noChangeAspect="1"/>
          </p:cNvPicPr>
          <p:nvPr/>
        </p:nvPicPr>
        <p:blipFill>
          <a:blip r:embed="rId4" cstate="print"/>
          <a:stretch>
            <a:fillRect/>
          </a:stretch>
        </p:blipFill>
        <p:spPr>
          <a:xfrm>
            <a:off x="6493084" y="4763701"/>
            <a:ext cx="3677380" cy="1418380"/>
          </a:xfrm>
          <a:prstGeom prst="rect">
            <a:avLst/>
          </a:prstGeom>
        </p:spPr>
      </p:pic>
      <p:sp>
        <p:nvSpPr>
          <p:cNvPr id="9" name="Прямоугольник 8"/>
          <p:cNvSpPr/>
          <p:nvPr/>
        </p:nvSpPr>
        <p:spPr>
          <a:xfrm>
            <a:off x="609767" y="3022500"/>
            <a:ext cx="5586624" cy="3080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01929">
              <a:defRPr/>
            </a:pPr>
            <a:endParaRPr lang="en-US" sz="2105" dirty="0">
              <a:solidFill>
                <a:prstClr val="white"/>
              </a:solidFill>
              <a:latin typeface="Calibri"/>
              <a:ea typeface="Geometria" pitchFamily="34" charset="-52"/>
            </a:endParaRPr>
          </a:p>
          <a:p>
            <a:pPr algn="just" defTabSz="801929">
              <a:defRPr/>
            </a:pPr>
            <a:endParaRPr lang="en-US" sz="1579" dirty="0">
              <a:solidFill>
                <a:prstClr val="white"/>
              </a:solidFill>
              <a:latin typeface="Calibri"/>
              <a:ea typeface="Geometria" pitchFamily="34" charset="-52"/>
            </a:endParaRPr>
          </a:p>
        </p:txBody>
      </p:sp>
      <p:sp>
        <p:nvSpPr>
          <p:cNvPr id="11" name="Прямоугольник 10"/>
          <p:cNvSpPr/>
          <p:nvPr/>
        </p:nvSpPr>
        <p:spPr>
          <a:xfrm>
            <a:off x="678267" y="3292614"/>
            <a:ext cx="5345906" cy="2522485"/>
          </a:xfrm>
          <a:prstGeom prst="rect">
            <a:avLst/>
          </a:prstGeom>
        </p:spPr>
        <p:txBody>
          <a:bodyPr>
            <a:spAutoFit/>
          </a:bodyPr>
          <a:lstStyle/>
          <a:p>
            <a:pPr algn="just" defTabSz="801929">
              <a:defRPr/>
            </a:pPr>
            <a:r>
              <a:rPr lang="en-US" sz="1579" dirty="0">
                <a:solidFill>
                  <a:prstClr val="white"/>
                </a:solidFill>
                <a:latin typeface="Calibri"/>
                <a:ea typeface="Geometria" pitchFamily="34" charset="-52"/>
              </a:rPr>
              <a:t>Due to the compact design and special wheels the </a:t>
            </a:r>
          </a:p>
          <a:p>
            <a:pPr algn="just" defTabSz="801929">
              <a:defRPr/>
            </a:pPr>
            <a:r>
              <a:rPr lang="en-US" sz="1579" dirty="0">
                <a:solidFill>
                  <a:prstClr val="white"/>
                </a:solidFill>
                <a:latin typeface="Calibri"/>
                <a:ea typeface="Geometria" pitchFamily="34" charset="-52"/>
              </a:rPr>
              <a:t>BV M.A.X. can be easily relocated and deployed wherever security inspection is needed. </a:t>
            </a:r>
          </a:p>
          <a:p>
            <a:pPr algn="just" defTabSz="801929">
              <a:defRPr/>
            </a:pPr>
            <a:endParaRPr lang="en-US" sz="1579" dirty="0">
              <a:solidFill>
                <a:prstClr val="white"/>
              </a:solidFill>
              <a:latin typeface="Calibri"/>
              <a:ea typeface="Geometria" pitchFamily="34" charset="-52"/>
            </a:endParaRPr>
          </a:p>
          <a:p>
            <a:pPr algn="just" defTabSz="801929">
              <a:defRPr/>
            </a:pPr>
            <a:r>
              <a:rPr lang="en-US" sz="1579" dirty="0">
                <a:solidFill>
                  <a:prstClr val="white"/>
                </a:solidFill>
                <a:latin typeface="Calibri"/>
                <a:ea typeface="Geometria" pitchFamily="34" charset="-52"/>
              </a:rPr>
              <a:t>This movable and highly versatile tool is the first system designed specifically to address the problem of contraband hidden in mattresses. It is created to eliminate the need to fold mattresses to fit into conventional X-ray inspection systems. BV M.A.X. has also full baggage scanner functionality able to inspect mail and personal property.</a:t>
            </a:r>
            <a:endParaRPr lang="ru-RU" sz="1579" dirty="0">
              <a:solidFill>
                <a:prstClr val="white"/>
              </a:solidFill>
              <a:latin typeface="Calibri"/>
              <a:ea typeface="Geometria" pitchFamily="34" charset="-52"/>
            </a:endParaRPr>
          </a:p>
        </p:txBody>
      </p:sp>
    </p:spTree>
    <p:extLst>
      <p:ext uri="{BB962C8B-B14F-4D97-AF65-F5344CB8AC3E}">
        <p14:creationId xmlns="" xmlns:p14="http://schemas.microsoft.com/office/powerpoint/2010/main" val="4034496257"/>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B70DF77E1C3A478C519CFE1D8AC84A" ma:contentTypeVersion="23" ma:contentTypeDescription="Create a new document." ma:contentTypeScope="" ma:versionID="6ff24a0432e8b6668fbaa12dd1eaf8a9">
  <xsd:schema xmlns:xsd="http://www.w3.org/2001/XMLSchema" xmlns:xs="http://www.w3.org/2001/XMLSchema" xmlns:p="http://schemas.microsoft.com/office/2006/metadata/properties" xmlns:ns1="http://schemas.microsoft.com/sharepoint/v3" targetNamespace="http://schemas.microsoft.com/office/2006/metadata/properties" ma:root="true" ma:fieldsID="0f1c3a5fe40b69cf375f6490498fc6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136F923-314C-418D-B1B3-728084E1FC11}"/>
</file>

<file path=customXml/itemProps2.xml><?xml version="1.0" encoding="utf-8"?>
<ds:datastoreItem xmlns:ds="http://schemas.openxmlformats.org/officeDocument/2006/customXml" ds:itemID="{63698B50-0E98-43B4-9782-93287FF3A968}"/>
</file>

<file path=customXml/itemProps3.xml><?xml version="1.0" encoding="utf-8"?>
<ds:datastoreItem xmlns:ds="http://schemas.openxmlformats.org/officeDocument/2006/customXml" ds:itemID="{5985C7B4-46A2-48ED-A764-65D0A04F1354}"/>
</file>

<file path=docProps/app.xml><?xml version="1.0" encoding="utf-8"?>
<Properties xmlns="http://schemas.openxmlformats.org/officeDocument/2006/extended-properties" xmlns:vt="http://schemas.openxmlformats.org/officeDocument/2006/docPropsVTypes">
  <Template>Office Theme</Template>
  <TotalTime>6156</TotalTime>
  <Words>1964</Words>
  <Application>Microsoft Office PowerPoint</Application>
  <PresentationFormat>Custom</PresentationFormat>
  <Paragraphs>462</Paragraphs>
  <Slides>38</Slides>
  <Notes>29</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43" baseType="lpstr">
      <vt:lpstr>Тема Office</vt:lpstr>
      <vt:lpstr>1_Тема Office</vt:lpstr>
      <vt:lpstr>2_Тема Office</vt:lpstr>
      <vt:lpstr>3_Тема Office</vt:lpstr>
      <vt:lpstr>CorelDRAW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Антонов Владимир Иванович</dc:creator>
  <cp:lastModifiedBy>sal</cp:lastModifiedBy>
  <cp:revision>1118</cp:revision>
  <dcterms:created xsi:type="dcterms:W3CDTF">2016-04-19T09:14:30Z</dcterms:created>
  <dcterms:modified xsi:type="dcterms:W3CDTF">2018-11-09T14:09:05Z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0x01010071B70DF77E1C3A478C519CFE1D8AC84A</vt:lpwstr>
  </property>
  <property fmtid="{D5CDD505-2E9C-101B-9397-08002B2CF9AE}" pid="4" name="PublishingRollupImage">
    <vt:lpwstr/>
  </property>
  <property fmtid="{D5CDD505-2E9C-101B-9397-08002B2CF9AE}" pid="5" name="PublishingContactEmail">
    <vt:lpwstr/>
  </property>
  <property fmtid="{D5CDD505-2E9C-101B-9397-08002B2CF9AE}" pid="6" name="PublishingContactPicture">
    <vt:lpwstr/>
  </property>
  <property fmtid="{D5CDD505-2E9C-101B-9397-08002B2CF9AE}" pid="7" name="PublishingContactName">
    <vt:lpwstr/>
  </property>
  <property fmtid="{D5CDD505-2E9C-101B-9397-08002B2CF9AE}" pid="8" name="PublishingPageLayout">
    <vt:lpwstr/>
  </property>
  <property fmtid="{D5CDD505-2E9C-101B-9397-08002B2CF9AE}" pid="9" name="Comments">
    <vt:lpwstr/>
  </property>
  <property fmtid="{D5CDD505-2E9C-101B-9397-08002B2CF9AE}" pid="10" name="Audience">
    <vt:lpwstr/>
  </property>
</Properties>
</file>