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9.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diagrams/data1.xml" ContentType="application/vnd.openxmlformats-officedocument.drawingml.diagramData+xml"/>
  <Override PartName="/ppt/slides/slide25.xml" ContentType="application/vnd.openxmlformats-officedocument.presentationml.slide+xml"/>
  <Override PartName="/ppt/diagrams/data2.xml" ContentType="application/vnd.openxmlformats-officedocument.drawingml.diagramData+xml"/>
  <Override PartName="/ppt/slides/slide31.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slideLayouts/slideLayout2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8.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17.xml" ContentType="application/vnd.openxmlformats-officedocument.presentationml.slideLayout+xml"/>
  <Override PartName="/ppt/slideLayouts/slideLayout2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layout2.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2.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customXml/itemProps8.xml" ContentType="application/vnd.openxmlformats-officedocument.customXmlProperties+xml"/>
  <Override PartName="/customXml/itemProps10.xml" ContentType="application/vnd.openxmlformats-officedocument.customXmlProperties+xml"/>
  <Override PartName="/customXml/itemProps9.xml" ContentType="application/vnd.openxmlformats-officedocument.customXmlProperties+xml"/>
  <Override PartName="/customXml/itemProps11.xml" ContentType="application/vnd.openxmlformats-officedocument.customXmlProperties+xml"/>
  <Override PartName="/customXml/itemProps7.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3.xml" ContentType="application/vnd.openxmlformats-officedocument.customXmlProperties+xml"/>
  <Override PartName="/customXml/itemProps17.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4.xml" ContentType="application/vnd.openxmlformats-officedocument.customXmlProperties+xml"/>
  <Override PartName="/customXml/itemProps23.xml" ContentType="application/vnd.openxmlformats-officedocument.customXmlProperties+xml"/>
  <Override PartName="/customXml/itemProps22.xml" ContentType="application/vnd.openxmlformats-officedocument.customXmlProperties+xml"/>
  <Override PartName="/customXml/itemProps21.xml" ContentType="application/vnd.openxmlformats-officedocument.customXmlProperties+xml"/>
  <Override PartName="/customXml/itemProps20.xml" ContentType="application/vnd.openxmlformats-officedocument.customXmlProperties+xml"/>
  <Override PartName="/customXml/itemProps16.xml" ContentType="application/vnd.openxmlformats-officedocument.customXmlProperties+xml"/>
  <Override PartName="/customXml/itemProps15.xml" ContentType="application/vnd.openxmlformats-officedocument.customXmlProperties+xml"/>
  <Override PartName="/customXml/itemProps14.xml" ContentType="application/vnd.openxmlformats-officedocument.customXmlProperties+xml"/>
  <Override PartName="/customXml/itemProps13.xml" ContentType="application/vnd.openxmlformats-officedocument.customXmlProperties+xml"/>
  <Override PartName="/ppt/revisionInfo.xml" ContentType="application/vnd.ms-powerpoint.revisioninfo+xml"/>
  <Override PartName="/customXml/itemProps26.xml" ContentType="application/vnd.openxmlformats-officedocument.customXmlProperties+xml"/>
  <Override PartName="/customXml/itemProps25.xml" ContentType="application/vnd.openxmlformats-officedocument.customXmlProperties+xml"/>
  <Override PartName="/customXml/itemProps27.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25"/>
    <p:sldMasterId id="2147483786" r:id="rId26"/>
  </p:sldMasterIdLst>
  <p:notesMasterIdLst>
    <p:notesMasterId r:id="rId58"/>
  </p:notesMasterIdLst>
  <p:handoutMasterIdLst>
    <p:handoutMasterId r:id="rId59"/>
  </p:handoutMasterIdLst>
  <p:sldIdLst>
    <p:sldId id="347" r:id="rId27"/>
    <p:sldId id="383" r:id="rId28"/>
    <p:sldId id="386" r:id="rId29"/>
    <p:sldId id="385" r:id="rId30"/>
    <p:sldId id="268" r:id="rId31"/>
    <p:sldId id="388" r:id="rId32"/>
    <p:sldId id="348" r:id="rId33"/>
    <p:sldId id="373" r:id="rId34"/>
    <p:sldId id="390" r:id="rId35"/>
    <p:sldId id="366" r:id="rId36"/>
    <p:sldId id="349" r:id="rId37"/>
    <p:sldId id="367" r:id="rId38"/>
    <p:sldId id="399" r:id="rId39"/>
    <p:sldId id="369" r:id="rId40"/>
    <p:sldId id="403" r:id="rId41"/>
    <p:sldId id="404" r:id="rId42"/>
    <p:sldId id="405" r:id="rId43"/>
    <p:sldId id="406" r:id="rId44"/>
    <p:sldId id="407" r:id="rId45"/>
    <p:sldId id="408" r:id="rId46"/>
    <p:sldId id="409" r:id="rId47"/>
    <p:sldId id="410" r:id="rId48"/>
    <p:sldId id="411" r:id="rId49"/>
    <p:sldId id="350" r:id="rId50"/>
    <p:sldId id="351" r:id="rId51"/>
    <p:sldId id="394" r:id="rId52"/>
    <p:sldId id="371" r:id="rId53"/>
    <p:sldId id="377" r:id="rId54"/>
    <p:sldId id="269" r:id="rId55"/>
    <p:sldId id="391" r:id="rId56"/>
    <p:sldId id="412" r:id="rId5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DeCair" initials="SDD" lastIdx="2" clrIdx="0">
    <p:extLst/>
  </p:cmAuthor>
  <p:cmAuthor id="2" name="Ellis, Jerry" initials="EJ"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287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9" autoAdjust="0"/>
    <p:restoredTop sz="48503" autoAdjust="0"/>
  </p:normalViewPr>
  <p:slideViewPr>
    <p:cSldViewPr snapToGrid="0">
      <p:cViewPr varScale="1">
        <p:scale>
          <a:sx n="32" d="100"/>
          <a:sy n="32" d="100"/>
        </p:scale>
        <p:origin x="-1194" y="-78"/>
      </p:cViewPr>
      <p:guideLst>
        <p:guide orient="horz" pos="2160"/>
        <p:guide pos="3840"/>
      </p:guideLst>
    </p:cSldViewPr>
  </p:slideViewPr>
  <p:outlineViewPr>
    <p:cViewPr>
      <p:scale>
        <a:sx n="33" d="100"/>
        <a:sy n="33" d="100"/>
      </p:scale>
      <p:origin x="0" y="-5610"/>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66" d="100"/>
          <a:sy n="66" d="100"/>
        </p:scale>
        <p:origin x="1392" y="-418"/>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xml"/><Relationship Id="rId21" Type="http://schemas.openxmlformats.org/officeDocument/2006/relationships/customXml" Target="../customXml/item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theme" Target="theme/theme1.xml"/><Relationship Id="rId68" Type="http://schemas.openxmlformats.org/officeDocument/2006/relationships/customXml" Target="../customXml/item27.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3.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notesMaster" Target="notesMasters/notesMaster1.xml"/><Relationship Id="rId66" Type="http://schemas.openxmlformats.org/officeDocument/2006/relationships/customXml" Target="../customXml/item25.xml"/><Relationship Id="rId5" Type="http://schemas.openxmlformats.org/officeDocument/2006/relationships/customXml" Target="../customXml/item5.xml"/><Relationship Id="rId61"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25.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handoutMaster" Target="handoutMasters/handoutMaster1.xml"/><Relationship Id="rId67" Type="http://schemas.openxmlformats.org/officeDocument/2006/relationships/customXml" Target="../customXml/item26.xml"/><Relationship Id="rId20" Type="http://schemas.openxmlformats.org/officeDocument/2006/relationships/customXml" Target="../customXml/item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customXml" Target="../customXml/item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81085-0705-4124-85AD-BB581775FD2B}" type="doc">
      <dgm:prSet loTypeId="urn:microsoft.com/office/officeart/2005/8/layout/gear1" loCatId="process" qsTypeId="urn:microsoft.com/office/officeart/2005/8/quickstyle/simple1" qsCatId="simple" csTypeId="urn:microsoft.com/office/officeart/2005/8/colors/accent1_2" csCatId="accent1" phldr="1"/>
      <dgm:spPr/>
    </dgm:pt>
    <dgm:pt modelId="{F8B741C2-1CC0-4B5D-812A-94AC8F241CBE}">
      <dgm:prSet phldrT="[Text]"/>
      <dgm:spPr/>
      <dgm:t>
        <a:bodyPr/>
        <a:lstStyle/>
        <a:p>
          <a:r>
            <a:rPr lang="en-US" dirty="0"/>
            <a:t>State &amp; Local</a:t>
          </a:r>
        </a:p>
      </dgm:t>
    </dgm:pt>
    <dgm:pt modelId="{D5678CFA-2822-412E-A705-C381BF1C6A5D}" type="parTrans" cxnId="{B93C282A-41C3-44B3-80A7-BAF73F2A96E9}">
      <dgm:prSet/>
      <dgm:spPr/>
      <dgm:t>
        <a:bodyPr/>
        <a:lstStyle/>
        <a:p>
          <a:endParaRPr lang="en-US"/>
        </a:p>
      </dgm:t>
    </dgm:pt>
    <dgm:pt modelId="{748B78FE-D6C6-4DBA-A2EC-85C9A6919785}" type="sibTrans" cxnId="{B93C282A-41C3-44B3-80A7-BAF73F2A96E9}">
      <dgm:prSet/>
      <dgm:spPr/>
      <dgm:t>
        <a:bodyPr/>
        <a:lstStyle/>
        <a:p>
          <a:endParaRPr lang="en-US"/>
        </a:p>
      </dgm:t>
    </dgm:pt>
    <dgm:pt modelId="{F1D5454D-92AF-40DF-A391-C740A0A2CDB3}">
      <dgm:prSet phldrT="[Text]"/>
      <dgm:spPr/>
      <dgm:t>
        <a:bodyPr/>
        <a:lstStyle/>
        <a:p>
          <a:r>
            <a:rPr lang="en-US" dirty="0"/>
            <a:t>Tribal</a:t>
          </a:r>
        </a:p>
      </dgm:t>
    </dgm:pt>
    <dgm:pt modelId="{74DB2251-3086-4F32-A90F-2ED27B613723}" type="parTrans" cxnId="{7FB3D31E-09E8-4452-9033-7186406B2CEC}">
      <dgm:prSet/>
      <dgm:spPr/>
      <dgm:t>
        <a:bodyPr/>
        <a:lstStyle/>
        <a:p>
          <a:endParaRPr lang="en-US"/>
        </a:p>
      </dgm:t>
    </dgm:pt>
    <dgm:pt modelId="{62CF487D-1CCD-408C-A3FB-96C139D49DAC}" type="sibTrans" cxnId="{7FB3D31E-09E8-4452-9033-7186406B2CEC}">
      <dgm:prSet/>
      <dgm:spPr/>
      <dgm:t>
        <a:bodyPr/>
        <a:lstStyle/>
        <a:p>
          <a:endParaRPr lang="en-US"/>
        </a:p>
      </dgm:t>
    </dgm:pt>
    <dgm:pt modelId="{9440335B-70F4-409E-8132-779AF467C476}">
      <dgm:prSet phldrT="[Text]"/>
      <dgm:spPr/>
      <dgm:t>
        <a:bodyPr/>
        <a:lstStyle/>
        <a:p>
          <a:r>
            <a:rPr lang="en-US" dirty="0"/>
            <a:t>Industry</a:t>
          </a:r>
        </a:p>
      </dgm:t>
    </dgm:pt>
    <dgm:pt modelId="{5A72B46F-25B6-465C-8D1C-C40A5259E0BD}" type="parTrans" cxnId="{B47E5B35-FD4E-4FA0-9FA9-B857BB71DD01}">
      <dgm:prSet/>
      <dgm:spPr/>
      <dgm:t>
        <a:bodyPr/>
        <a:lstStyle/>
        <a:p>
          <a:endParaRPr lang="en-US"/>
        </a:p>
      </dgm:t>
    </dgm:pt>
    <dgm:pt modelId="{6CEA6812-26B9-4ADC-924D-D0F01194BDE9}" type="sibTrans" cxnId="{B47E5B35-FD4E-4FA0-9FA9-B857BB71DD01}">
      <dgm:prSet/>
      <dgm:spPr/>
      <dgm:t>
        <a:bodyPr/>
        <a:lstStyle/>
        <a:p>
          <a:endParaRPr lang="en-US"/>
        </a:p>
      </dgm:t>
    </dgm:pt>
    <dgm:pt modelId="{2697ED15-0752-42B5-9326-6A4A6115A582}">
      <dgm:prSet phldrT="[Text]"/>
      <dgm:spPr/>
      <dgm:t>
        <a:bodyPr/>
        <a:lstStyle/>
        <a:p>
          <a:endParaRPr lang="en-US" dirty="0"/>
        </a:p>
      </dgm:t>
    </dgm:pt>
    <dgm:pt modelId="{BBA5191D-8115-4805-8933-25E2BB7F1C90}" type="parTrans" cxnId="{D56A32C7-0D64-4C50-B0D7-73C2EF9A02BE}">
      <dgm:prSet/>
      <dgm:spPr/>
      <dgm:t>
        <a:bodyPr/>
        <a:lstStyle/>
        <a:p>
          <a:endParaRPr lang="en-US"/>
        </a:p>
      </dgm:t>
    </dgm:pt>
    <dgm:pt modelId="{1528764B-FE12-45CD-9DC8-39C157B4D566}" type="sibTrans" cxnId="{D56A32C7-0D64-4C50-B0D7-73C2EF9A02BE}">
      <dgm:prSet/>
      <dgm:spPr/>
      <dgm:t>
        <a:bodyPr/>
        <a:lstStyle/>
        <a:p>
          <a:endParaRPr lang="en-US"/>
        </a:p>
      </dgm:t>
    </dgm:pt>
    <dgm:pt modelId="{D4BB1EAC-8FD0-417B-8F08-8B61CA136836}">
      <dgm:prSet/>
      <dgm:spPr/>
      <dgm:t>
        <a:bodyPr/>
        <a:lstStyle/>
        <a:p>
          <a:endParaRPr lang="en-US"/>
        </a:p>
      </dgm:t>
    </dgm:pt>
    <dgm:pt modelId="{354A97BC-CD16-461B-8C25-0B931DF98270}" type="parTrans" cxnId="{FC3DE5AA-2C61-410C-B52F-F4865564CC5C}">
      <dgm:prSet/>
      <dgm:spPr/>
      <dgm:t>
        <a:bodyPr/>
        <a:lstStyle/>
        <a:p>
          <a:endParaRPr lang="en-US"/>
        </a:p>
      </dgm:t>
    </dgm:pt>
    <dgm:pt modelId="{FC38D2A6-EBEE-4B9A-A552-F3FEE3A5A295}" type="sibTrans" cxnId="{FC3DE5AA-2C61-410C-B52F-F4865564CC5C}">
      <dgm:prSet/>
      <dgm:spPr/>
      <dgm:t>
        <a:bodyPr/>
        <a:lstStyle/>
        <a:p>
          <a:endParaRPr lang="en-US"/>
        </a:p>
      </dgm:t>
    </dgm:pt>
    <dgm:pt modelId="{7AA5708D-00AC-4CD2-BD39-1AB7D30C2F27}" type="pres">
      <dgm:prSet presAssocID="{B6A81085-0705-4124-85AD-BB581775FD2B}" presName="composite" presStyleCnt="0">
        <dgm:presLayoutVars>
          <dgm:chMax val="3"/>
          <dgm:animLvl val="lvl"/>
          <dgm:resizeHandles val="exact"/>
        </dgm:presLayoutVars>
      </dgm:prSet>
      <dgm:spPr/>
    </dgm:pt>
    <dgm:pt modelId="{D394EC06-0C75-4BFD-A8A2-B797575364E1}" type="pres">
      <dgm:prSet presAssocID="{F8B741C2-1CC0-4B5D-812A-94AC8F241CBE}" presName="gear1" presStyleLbl="node1" presStyleIdx="0" presStyleCnt="3">
        <dgm:presLayoutVars>
          <dgm:chMax val="1"/>
          <dgm:bulletEnabled val="1"/>
        </dgm:presLayoutVars>
      </dgm:prSet>
      <dgm:spPr/>
      <dgm:t>
        <a:bodyPr/>
        <a:lstStyle/>
        <a:p>
          <a:endParaRPr lang="en-US"/>
        </a:p>
      </dgm:t>
    </dgm:pt>
    <dgm:pt modelId="{3ECC4665-61A9-4F4E-BF11-F959D56AABD5}" type="pres">
      <dgm:prSet presAssocID="{F8B741C2-1CC0-4B5D-812A-94AC8F241CBE}" presName="gear1srcNode" presStyleLbl="node1" presStyleIdx="0" presStyleCnt="3"/>
      <dgm:spPr/>
      <dgm:t>
        <a:bodyPr/>
        <a:lstStyle/>
        <a:p>
          <a:endParaRPr lang="en-US"/>
        </a:p>
      </dgm:t>
    </dgm:pt>
    <dgm:pt modelId="{45B70CE5-681D-4B49-84CD-2F49F441AC18}" type="pres">
      <dgm:prSet presAssocID="{F8B741C2-1CC0-4B5D-812A-94AC8F241CBE}" presName="gear1dstNode" presStyleLbl="node1" presStyleIdx="0" presStyleCnt="3"/>
      <dgm:spPr/>
      <dgm:t>
        <a:bodyPr/>
        <a:lstStyle/>
        <a:p>
          <a:endParaRPr lang="en-US"/>
        </a:p>
      </dgm:t>
    </dgm:pt>
    <dgm:pt modelId="{92D0B0FD-EAAE-492C-99C8-B48DDA401CC8}" type="pres">
      <dgm:prSet presAssocID="{F1D5454D-92AF-40DF-A391-C740A0A2CDB3}" presName="gear2" presStyleLbl="node1" presStyleIdx="1" presStyleCnt="3" custScaleX="114109" custScaleY="123031" custLinFactNeighborX="-20608" custLinFactNeighborY="34346">
        <dgm:presLayoutVars>
          <dgm:chMax val="1"/>
          <dgm:bulletEnabled val="1"/>
        </dgm:presLayoutVars>
      </dgm:prSet>
      <dgm:spPr/>
      <dgm:t>
        <a:bodyPr/>
        <a:lstStyle/>
        <a:p>
          <a:endParaRPr lang="en-US"/>
        </a:p>
      </dgm:t>
    </dgm:pt>
    <dgm:pt modelId="{57225D95-1AF8-4C4E-9FE7-D63565AD503D}" type="pres">
      <dgm:prSet presAssocID="{F1D5454D-92AF-40DF-A391-C740A0A2CDB3}" presName="gear2srcNode" presStyleLbl="node1" presStyleIdx="1" presStyleCnt="3"/>
      <dgm:spPr/>
      <dgm:t>
        <a:bodyPr/>
        <a:lstStyle/>
        <a:p>
          <a:endParaRPr lang="en-US"/>
        </a:p>
      </dgm:t>
    </dgm:pt>
    <dgm:pt modelId="{35AD62E7-7466-4AC8-BC02-BC66ED926204}" type="pres">
      <dgm:prSet presAssocID="{F1D5454D-92AF-40DF-A391-C740A0A2CDB3}" presName="gear2dstNode" presStyleLbl="node1" presStyleIdx="1" presStyleCnt="3"/>
      <dgm:spPr/>
      <dgm:t>
        <a:bodyPr/>
        <a:lstStyle/>
        <a:p>
          <a:endParaRPr lang="en-US"/>
        </a:p>
      </dgm:t>
    </dgm:pt>
    <dgm:pt modelId="{E5996291-D753-4CCB-856E-5E1084FB9C05}" type="pres">
      <dgm:prSet presAssocID="{9440335B-70F4-409E-8132-779AF467C476}" presName="gear3" presStyleLbl="node1" presStyleIdx="2" presStyleCnt="3" custLinFactNeighborX="-425" custLinFactNeighborY="12038"/>
      <dgm:spPr/>
      <dgm:t>
        <a:bodyPr/>
        <a:lstStyle/>
        <a:p>
          <a:endParaRPr lang="en-US"/>
        </a:p>
      </dgm:t>
    </dgm:pt>
    <dgm:pt modelId="{22DA140F-A162-4587-B350-33AAC8D7C66B}" type="pres">
      <dgm:prSet presAssocID="{9440335B-70F4-409E-8132-779AF467C476}" presName="gear3tx" presStyleLbl="node1" presStyleIdx="2" presStyleCnt="3">
        <dgm:presLayoutVars>
          <dgm:chMax val="1"/>
          <dgm:bulletEnabled val="1"/>
        </dgm:presLayoutVars>
      </dgm:prSet>
      <dgm:spPr/>
      <dgm:t>
        <a:bodyPr/>
        <a:lstStyle/>
        <a:p>
          <a:endParaRPr lang="en-US"/>
        </a:p>
      </dgm:t>
    </dgm:pt>
    <dgm:pt modelId="{676C1BF2-0404-47BB-B81F-4F901E55ED8A}" type="pres">
      <dgm:prSet presAssocID="{9440335B-70F4-409E-8132-779AF467C476}" presName="gear3srcNode" presStyleLbl="node1" presStyleIdx="2" presStyleCnt="3"/>
      <dgm:spPr/>
      <dgm:t>
        <a:bodyPr/>
        <a:lstStyle/>
        <a:p>
          <a:endParaRPr lang="en-US"/>
        </a:p>
      </dgm:t>
    </dgm:pt>
    <dgm:pt modelId="{F80EAE76-1CE6-4B1C-8660-E72AAC6D01C0}" type="pres">
      <dgm:prSet presAssocID="{9440335B-70F4-409E-8132-779AF467C476}" presName="gear3dstNode" presStyleLbl="node1" presStyleIdx="2" presStyleCnt="3"/>
      <dgm:spPr/>
      <dgm:t>
        <a:bodyPr/>
        <a:lstStyle/>
        <a:p>
          <a:endParaRPr lang="en-US"/>
        </a:p>
      </dgm:t>
    </dgm:pt>
    <dgm:pt modelId="{6EB2EAD1-116F-445A-B74E-0A3CA1567FC0}" type="pres">
      <dgm:prSet presAssocID="{748B78FE-D6C6-4DBA-A2EC-85C9A6919785}" presName="connector1" presStyleLbl="sibTrans2D1" presStyleIdx="0" presStyleCnt="3"/>
      <dgm:spPr/>
      <dgm:t>
        <a:bodyPr/>
        <a:lstStyle/>
        <a:p>
          <a:endParaRPr lang="en-US"/>
        </a:p>
      </dgm:t>
    </dgm:pt>
    <dgm:pt modelId="{99BA30FA-2731-4D8E-B83A-D9C0C4E536FC}" type="pres">
      <dgm:prSet presAssocID="{62CF487D-1CCD-408C-A3FB-96C139D49DAC}" presName="connector2" presStyleLbl="sibTrans2D1" presStyleIdx="1" presStyleCnt="3" custAng="1859460" custLinFactNeighborX="-9209" custLinFactNeighborY="13813"/>
      <dgm:spPr/>
      <dgm:t>
        <a:bodyPr/>
        <a:lstStyle/>
        <a:p>
          <a:endParaRPr lang="en-US"/>
        </a:p>
      </dgm:t>
    </dgm:pt>
    <dgm:pt modelId="{F0C9AFCF-B090-41D8-A858-E7F743A97130}" type="pres">
      <dgm:prSet presAssocID="{6CEA6812-26B9-4ADC-924D-D0F01194BDE9}" presName="connector3" presStyleLbl="sibTrans2D1" presStyleIdx="2" presStyleCnt="3" custAng="1455314" custLinFactNeighborX="-8431" custLinFactNeighborY="7528"/>
      <dgm:spPr/>
      <dgm:t>
        <a:bodyPr/>
        <a:lstStyle/>
        <a:p>
          <a:endParaRPr lang="en-US"/>
        </a:p>
      </dgm:t>
    </dgm:pt>
  </dgm:ptLst>
  <dgm:cxnLst>
    <dgm:cxn modelId="{87B4DDDD-823F-42E3-8BD5-2158E32B6A81}" type="presOf" srcId="{B6A81085-0705-4124-85AD-BB581775FD2B}" destId="{7AA5708D-00AC-4CD2-BD39-1AB7D30C2F27}" srcOrd="0" destOrd="0" presId="urn:microsoft.com/office/officeart/2005/8/layout/gear1"/>
    <dgm:cxn modelId="{B47E5B35-FD4E-4FA0-9FA9-B857BB71DD01}" srcId="{B6A81085-0705-4124-85AD-BB581775FD2B}" destId="{9440335B-70F4-409E-8132-779AF467C476}" srcOrd="2" destOrd="0" parTransId="{5A72B46F-25B6-465C-8D1C-C40A5259E0BD}" sibTransId="{6CEA6812-26B9-4ADC-924D-D0F01194BDE9}"/>
    <dgm:cxn modelId="{59D27C25-EA61-4A12-ACFD-C7E841264A50}" type="presOf" srcId="{F8B741C2-1CC0-4B5D-812A-94AC8F241CBE}" destId="{D394EC06-0C75-4BFD-A8A2-B797575364E1}" srcOrd="0" destOrd="0" presId="urn:microsoft.com/office/officeart/2005/8/layout/gear1"/>
    <dgm:cxn modelId="{FC3DE5AA-2C61-410C-B52F-F4865564CC5C}" srcId="{B6A81085-0705-4124-85AD-BB581775FD2B}" destId="{D4BB1EAC-8FD0-417B-8F08-8B61CA136836}" srcOrd="3" destOrd="0" parTransId="{354A97BC-CD16-461B-8C25-0B931DF98270}" sibTransId="{FC38D2A6-EBEE-4B9A-A552-F3FEE3A5A295}"/>
    <dgm:cxn modelId="{BE8F5FD1-06D0-4867-95DA-6B4090196FF9}" type="presOf" srcId="{748B78FE-D6C6-4DBA-A2EC-85C9A6919785}" destId="{6EB2EAD1-116F-445A-B74E-0A3CA1567FC0}" srcOrd="0" destOrd="0" presId="urn:microsoft.com/office/officeart/2005/8/layout/gear1"/>
    <dgm:cxn modelId="{689790D7-8BBC-477B-B756-4CEFF9ACE4E1}" type="presOf" srcId="{9440335B-70F4-409E-8132-779AF467C476}" destId="{676C1BF2-0404-47BB-B81F-4F901E55ED8A}" srcOrd="2" destOrd="0" presId="urn:microsoft.com/office/officeart/2005/8/layout/gear1"/>
    <dgm:cxn modelId="{9484CD91-9429-484E-8186-4F555F536C21}" type="presOf" srcId="{9440335B-70F4-409E-8132-779AF467C476}" destId="{F80EAE76-1CE6-4B1C-8660-E72AAC6D01C0}" srcOrd="3" destOrd="0" presId="urn:microsoft.com/office/officeart/2005/8/layout/gear1"/>
    <dgm:cxn modelId="{B93C282A-41C3-44B3-80A7-BAF73F2A96E9}" srcId="{B6A81085-0705-4124-85AD-BB581775FD2B}" destId="{F8B741C2-1CC0-4B5D-812A-94AC8F241CBE}" srcOrd="0" destOrd="0" parTransId="{D5678CFA-2822-412E-A705-C381BF1C6A5D}" sibTransId="{748B78FE-D6C6-4DBA-A2EC-85C9A6919785}"/>
    <dgm:cxn modelId="{7FB3D31E-09E8-4452-9033-7186406B2CEC}" srcId="{B6A81085-0705-4124-85AD-BB581775FD2B}" destId="{F1D5454D-92AF-40DF-A391-C740A0A2CDB3}" srcOrd="1" destOrd="0" parTransId="{74DB2251-3086-4F32-A90F-2ED27B613723}" sibTransId="{62CF487D-1CCD-408C-A3FB-96C139D49DAC}"/>
    <dgm:cxn modelId="{B4CF0C0D-3258-4D5A-ACB6-5E3D6DCDA223}" type="presOf" srcId="{F1D5454D-92AF-40DF-A391-C740A0A2CDB3}" destId="{57225D95-1AF8-4C4E-9FE7-D63565AD503D}" srcOrd="1" destOrd="0" presId="urn:microsoft.com/office/officeart/2005/8/layout/gear1"/>
    <dgm:cxn modelId="{789EA434-2122-4B43-8DD3-590E12B6AF51}" type="presOf" srcId="{9440335B-70F4-409E-8132-779AF467C476}" destId="{E5996291-D753-4CCB-856E-5E1084FB9C05}" srcOrd="0" destOrd="0" presId="urn:microsoft.com/office/officeart/2005/8/layout/gear1"/>
    <dgm:cxn modelId="{B391F8E1-F8EC-478B-B8F1-EA12A9D4182A}" type="presOf" srcId="{F8B741C2-1CC0-4B5D-812A-94AC8F241CBE}" destId="{45B70CE5-681D-4B49-84CD-2F49F441AC18}" srcOrd="2" destOrd="0" presId="urn:microsoft.com/office/officeart/2005/8/layout/gear1"/>
    <dgm:cxn modelId="{109EC004-B7E7-49C6-B04A-F6D49AB6A9AF}" type="presOf" srcId="{F8B741C2-1CC0-4B5D-812A-94AC8F241CBE}" destId="{3ECC4665-61A9-4F4E-BF11-F959D56AABD5}" srcOrd="1" destOrd="0" presId="urn:microsoft.com/office/officeart/2005/8/layout/gear1"/>
    <dgm:cxn modelId="{C1202A28-74A1-489F-A4F1-B8B6D230F891}" type="presOf" srcId="{9440335B-70F4-409E-8132-779AF467C476}" destId="{22DA140F-A162-4587-B350-33AAC8D7C66B}" srcOrd="1" destOrd="0" presId="urn:microsoft.com/office/officeart/2005/8/layout/gear1"/>
    <dgm:cxn modelId="{0190B66D-67C9-4CD1-91B1-19C1316351B6}" type="presOf" srcId="{F1D5454D-92AF-40DF-A391-C740A0A2CDB3}" destId="{35AD62E7-7466-4AC8-BC02-BC66ED926204}" srcOrd="2" destOrd="0" presId="urn:microsoft.com/office/officeart/2005/8/layout/gear1"/>
    <dgm:cxn modelId="{5A3D359D-B1BC-471C-BC92-A1C458FF9A9E}" type="presOf" srcId="{62CF487D-1CCD-408C-A3FB-96C139D49DAC}" destId="{99BA30FA-2731-4D8E-B83A-D9C0C4E536FC}" srcOrd="0" destOrd="0" presId="urn:microsoft.com/office/officeart/2005/8/layout/gear1"/>
    <dgm:cxn modelId="{D56A32C7-0D64-4C50-B0D7-73C2EF9A02BE}" srcId="{B6A81085-0705-4124-85AD-BB581775FD2B}" destId="{2697ED15-0752-42B5-9326-6A4A6115A582}" srcOrd="4" destOrd="0" parTransId="{BBA5191D-8115-4805-8933-25E2BB7F1C90}" sibTransId="{1528764B-FE12-45CD-9DC8-39C157B4D566}"/>
    <dgm:cxn modelId="{7E79E731-9B36-4D1A-BFF2-0FFE7847182C}" type="presOf" srcId="{F1D5454D-92AF-40DF-A391-C740A0A2CDB3}" destId="{92D0B0FD-EAAE-492C-99C8-B48DDA401CC8}" srcOrd="0" destOrd="0" presId="urn:microsoft.com/office/officeart/2005/8/layout/gear1"/>
    <dgm:cxn modelId="{12A87730-D3D3-4240-AFAB-917476BD0646}" type="presOf" srcId="{6CEA6812-26B9-4ADC-924D-D0F01194BDE9}" destId="{F0C9AFCF-B090-41D8-A858-E7F743A97130}" srcOrd="0" destOrd="0" presId="urn:microsoft.com/office/officeart/2005/8/layout/gear1"/>
    <dgm:cxn modelId="{866E02F7-6D8F-45A5-A14D-D58C13C2F27B}" type="presParOf" srcId="{7AA5708D-00AC-4CD2-BD39-1AB7D30C2F27}" destId="{D394EC06-0C75-4BFD-A8A2-B797575364E1}" srcOrd="0" destOrd="0" presId="urn:microsoft.com/office/officeart/2005/8/layout/gear1"/>
    <dgm:cxn modelId="{D0EFB49F-B5FA-4311-B2E5-0876EC565E54}" type="presParOf" srcId="{7AA5708D-00AC-4CD2-BD39-1AB7D30C2F27}" destId="{3ECC4665-61A9-4F4E-BF11-F959D56AABD5}" srcOrd="1" destOrd="0" presId="urn:microsoft.com/office/officeart/2005/8/layout/gear1"/>
    <dgm:cxn modelId="{8E520A21-3A34-4130-BE15-6EEC70233180}" type="presParOf" srcId="{7AA5708D-00AC-4CD2-BD39-1AB7D30C2F27}" destId="{45B70CE5-681D-4B49-84CD-2F49F441AC18}" srcOrd="2" destOrd="0" presId="urn:microsoft.com/office/officeart/2005/8/layout/gear1"/>
    <dgm:cxn modelId="{D24425D3-9687-4E9D-9F5B-836D2519072B}" type="presParOf" srcId="{7AA5708D-00AC-4CD2-BD39-1AB7D30C2F27}" destId="{92D0B0FD-EAAE-492C-99C8-B48DDA401CC8}" srcOrd="3" destOrd="0" presId="urn:microsoft.com/office/officeart/2005/8/layout/gear1"/>
    <dgm:cxn modelId="{82013617-C6AE-499F-B043-D5ED87FCA932}" type="presParOf" srcId="{7AA5708D-00AC-4CD2-BD39-1AB7D30C2F27}" destId="{57225D95-1AF8-4C4E-9FE7-D63565AD503D}" srcOrd="4" destOrd="0" presId="urn:microsoft.com/office/officeart/2005/8/layout/gear1"/>
    <dgm:cxn modelId="{5FCAF508-5F42-4CFD-B51C-B215D2E1FFAC}" type="presParOf" srcId="{7AA5708D-00AC-4CD2-BD39-1AB7D30C2F27}" destId="{35AD62E7-7466-4AC8-BC02-BC66ED926204}" srcOrd="5" destOrd="0" presId="urn:microsoft.com/office/officeart/2005/8/layout/gear1"/>
    <dgm:cxn modelId="{825B5434-E1BF-4D67-B511-22210FC338C4}" type="presParOf" srcId="{7AA5708D-00AC-4CD2-BD39-1AB7D30C2F27}" destId="{E5996291-D753-4CCB-856E-5E1084FB9C05}" srcOrd="6" destOrd="0" presId="urn:microsoft.com/office/officeart/2005/8/layout/gear1"/>
    <dgm:cxn modelId="{D8A037A3-40A7-466E-916C-7EBF08287BD1}" type="presParOf" srcId="{7AA5708D-00AC-4CD2-BD39-1AB7D30C2F27}" destId="{22DA140F-A162-4587-B350-33AAC8D7C66B}" srcOrd="7" destOrd="0" presId="urn:microsoft.com/office/officeart/2005/8/layout/gear1"/>
    <dgm:cxn modelId="{C94314DA-D561-431A-81A5-7CEA0ED4456C}" type="presParOf" srcId="{7AA5708D-00AC-4CD2-BD39-1AB7D30C2F27}" destId="{676C1BF2-0404-47BB-B81F-4F901E55ED8A}" srcOrd="8" destOrd="0" presId="urn:microsoft.com/office/officeart/2005/8/layout/gear1"/>
    <dgm:cxn modelId="{0EC5A29E-C8FC-4928-96C5-CD7B2E9EEEC7}" type="presParOf" srcId="{7AA5708D-00AC-4CD2-BD39-1AB7D30C2F27}" destId="{F80EAE76-1CE6-4B1C-8660-E72AAC6D01C0}" srcOrd="9" destOrd="0" presId="urn:microsoft.com/office/officeart/2005/8/layout/gear1"/>
    <dgm:cxn modelId="{2F6591F2-72F2-435E-BBA2-ECF44BC3AE4E}" type="presParOf" srcId="{7AA5708D-00AC-4CD2-BD39-1AB7D30C2F27}" destId="{6EB2EAD1-116F-445A-B74E-0A3CA1567FC0}" srcOrd="10" destOrd="0" presId="urn:microsoft.com/office/officeart/2005/8/layout/gear1"/>
    <dgm:cxn modelId="{A0B93727-16C2-4BCA-A7D8-0269AB6C9E4F}" type="presParOf" srcId="{7AA5708D-00AC-4CD2-BD39-1AB7D30C2F27}" destId="{99BA30FA-2731-4D8E-B83A-D9C0C4E536FC}" srcOrd="11" destOrd="0" presId="urn:microsoft.com/office/officeart/2005/8/layout/gear1"/>
    <dgm:cxn modelId="{70098CBE-B337-46C4-AF08-6D2861A39649}" type="presParOf" srcId="{7AA5708D-00AC-4CD2-BD39-1AB7D30C2F27}" destId="{F0C9AFCF-B090-41D8-A858-E7F743A97130}"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A10323-46B2-40E6-AD32-490AB5B5E7C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7321FDF-5DC7-4525-9521-D6A2D745DDC5}">
      <dgm:prSet phldrT="[Text]"/>
      <dgm:spPr/>
      <dgm:t>
        <a:bodyPr/>
        <a:lstStyle/>
        <a:p>
          <a:r>
            <a:rPr lang="en-US" dirty="0"/>
            <a:t>1</a:t>
          </a:r>
        </a:p>
      </dgm:t>
    </dgm:pt>
    <dgm:pt modelId="{47C0B7E3-2400-46D6-BF55-B677A458016C}" type="parTrans" cxnId="{D4D78849-351C-4E20-B2D0-E8CDA7F3E54E}">
      <dgm:prSet/>
      <dgm:spPr/>
      <dgm:t>
        <a:bodyPr/>
        <a:lstStyle/>
        <a:p>
          <a:endParaRPr lang="en-US"/>
        </a:p>
      </dgm:t>
    </dgm:pt>
    <dgm:pt modelId="{9BF89AC9-A9B3-4B17-81C8-0C76CAD86B72}" type="sibTrans" cxnId="{D4D78849-351C-4E20-B2D0-E8CDA7F3E54E}">
      <dgm:prSet/>
      <dgm:spPr/>
      <dgm:t>
        <a:bodyPr/>
        <a:lstStyle/>
        <a:p>
          <a:endParaRPr lang="en-US"/>
        </a:p>
      </dgm:t>
    </dgm:pt>
    <dgm:pt modelId="{E259ABD7-A590-43D2-AFCA-F9ED7AD9D899}">
      <dgm:prSet phldrT="[Text]"/>
      <dgm:spPr/>
      <dgm:t>
        <a:bodyPr/>
        <a:lstStyle/>
        <a:p>
          <a:pPr>
            <a:buFontTx/>
            <a:buNone/>
          </a:pPr>
          <a:r>
            <a:rPr lang="en-US" dirty="0"/>
            <a:t>Early Phase</a:t>
          </a:r>
        </a:p>
      </dgm:t>
    </dgm:pt>
    <dgm:pt modelId="{EF4170EB-2D4F-4E73-9616-1F86AE99AE26}" type="parTrans" cxnId="{E3ABCFB8-579C-4C5D-B58E-7F49DB5E4BCD}">
      <dgm:prSet/>
      <dgm:spPr/>
      <dgm:t>
        <a:bodyPr/>
        <a:lstStyle/>
        <a:p>
          <a:endParaRPr lang="en-US"/>
        </a:p>
      </dgm:t>
    </dgm:pt>
    <dgm:pt modelId="{A14D8C9B-B4AB-4131-9D7D-5FD4365B6F24}" type="sibTrans" cxnId="{E3ABCFB8-579C-4C5D-B58E-7F49DB5E4BCD}">
      <dgm:prSet/>
      <dgm:spPr/>
      <dgm:t>
        <a:bodyPr/>
        <a:lstStyle/>
        <a:p>
          <a:endParaRPr lang="en-US"/>
        </a:p>
      </dgm:t>
    </dgm:pt>
    <dgm:pt modelId="{D65A09DC-0081-4C51-B7CF-A91E856AB2ED}">
      <dgm:prSet phldrT="[Text]"/>
      <dgm:spPr/>
      <dgm:t>
        <a:bodyPr/>
        <a:lstStyle/>
        <a:p>
          <a:r>
            <a:rPr lang="en-US" dirty="0"/>
            <a:t>2</a:t>
          </a:r>
        </a:p>
      </dgm:t>
    </dgm:pt>
    <dgm:pt modelId="{B8024A14-EC0B-4DD0-9984-2C8340B65499}" type="parTrans" cxnId="{1CB7474E-CF8D-4BCF-A032-FF7976575F7C}">
      <dgm:prSet/>
      <dgm:spPr/>
      <dgm:t>
        <a:bodyPr/>
        <a:lstStyle/>
        <a:p>
          <a:endParaRPr lang="en-US"/>
        </a:p>
      </dgm:t>
    </dgm:pt>
    <dgm:pt modelId="{6F347074-A7A3-4F3E-8504-6B519A04FB17}" type="sibTrans" cxnId="{1CB7474E-CF8D-4BCF-A032-FF7976575F7C}">
      <dgm:prSet/>
      <dgm:spPr/>
      <dgm:t>
        <a:bodyPr/>
        <a:lstStyle/>
        <a:p>
          <a:endParaRPr lang="en-US"/>
        </a:p>
      </dgm:t>
    </dgm:pt>
    <dgm:pt modelId="{45B021A9-B793-4A01-B1F2-1A75454599A5}">
      <dgm:prSet phldrT="[Text]"/>
      <dgm:spPr/>
      <dgm:t>
        <a:bodyPr/>
        <a:lstStyle/>
        <a:p>
          <a:pPr>
            <a:buFontTx/>
            <a:buNone/>
          </a:pPr>
          <a:r>
            <a:rPr lang="en-US" dirty="0"/>
            <a:t>Intermediate Phase</a:t>
          </a:r>
        </a:p>
      </dgm:t>
    </dgm:pt>
    <dgm:pt modelId="{F513AFEA-A5D7-4527-B0A5-E5988AFB3090}" type="parTrans" cxnId="{B9FBD3EF-9E02-4418-B215-CA28A140C33C}">
      <dgm:prSet/>
      <dgm:spPr/>
      <dgm:t>
        <a:bodyPr/>
        <a:lstStyle/>
        <a:p>
          <a:endParaRPr lang="en-US"/>
        </a:p>
      </dgm:t>
    </dgm:pt>
    <dgm:pt modelId="{F3DB3F16-848A-4933-92BA-D4FC44F469E9}" type="sibTrans" cxnId="{B9FBD3EF-9E02-4418-B215-CA28A140C33C}">
      <dgm:prSet/>
      <dgm:spPr/>
      <dgm:t>
        <a:bodyPr/>
        <a:lstStyle/>
        <a:p>
          <a:endParaRPr lang="en-US"/>
        </a:p>
      </dgm:t>
    </dgm:pt>
    <dgm:pt modelId="{B172E926-BD8D-479C-A5C9-457A2441E3B0}">
      <dgm:prSet phldrT="[Text]"/>
      <dgm:spPr/>
      <dgm:t>
        <a:bodyPr/>
        <a:lstStyle/>
        <a:p>
          <a:r>
            <a:rPr lang="en-US" dirty="0"/>
            <a:t>3</a:t>
          </a:r>
        </a:p>
      </dgm:t>
    </dgm:pt>
    <dgm:pt modelId="{B59B4723-7795-4755-B141-106BA492CE5B}" type="parTrans" cxnId="{6863DE36-B96F-40C6-84FB-BD24F2DB831E}">
      <dgm:prSet/>
      <dgm:spPr/>
      <dgm:t>
        <a:bodyPr/>
        <a:lstStyle/>
        <a:p>
          <a:endParaRPr lang="en-US"/>
        </a:p>
      </dgm:t>
    </dgm:pt>
    <dgm:pt modelId="{49F82F58-C0A2-44BF-AE1F-0B78C511A733}" type="sibTrans" cxnId="{6863DE36-B96F-40C6-84FB-BD24F2DB831E}">
      <dgm:prSet/>
      <dgm:spPr/>
      <dgm:t>
        <a:bodyPr/>
        <a:lstStyle/>
        <a:p>
          <a:endParaRPr lang="en-US"/>
        </a:p>
      </dgm:t>
    </dgm:pt>
    <dgm:pt modelId="{1B1C5DA5-0BAE-4271-AD60-462589ED27FD}">
      <dgm:prSet phldrT="[Text]"/>
      <dgm:spPr/>
      <dgm:t>
        <a:bodyPr/>
        <a:lstStyle/>
        <a:p>
          <a:pPr>
            <a:buFontTx/>
            <a:buNone/>
          </a:pPr>
          <a:r>
            <a:rPr lang="en-US" dirty="0"/>
            <a:t>Late Phase</a:t>
          </a:r>
        </a:p>
      </dgm:t>
    </dgm:pt>
    <dgm:pt modelId="{BA7A9DD7-8B04-4618-9A18-BBE2177196AB}" type="parTrans" cxnId="{D53F4EF3-CE92-4069-8F6A-2DA5771710E3}">
      <dgm:prSet/>
      <dgm:spPr/>
      <dgm:t>
        <a:bodyPr/>
        <a:lstStyle/>
        <a:p>
          <a:endParaRPr lang="en-US"/>
        </a:p>
      </dgm:t>
    </dgm:pt>
    <dgm:pt modelId="{5BA0C180-39FF-4714-9DDA-CD61DB6288C8}" type="sibTrans" cxnId="{D53F4EF3-CE92-4069-8F6A-2DA5771710E3}">
      <dgm:prSet/>
      <dgm:spPr/>
      <dgm:t>
        <a:bodyPr/>
        <a:lstStyle/>
        <a:p>
          <a:endParaRPr lang="en-US"/>
        </a:p>
      </dgm:t>
    </dgm:pt>
    <dgm:pt modelId="{EF5E7749-5AAA-45D9-A677-8B49C316F087}" type="pres">
      <dgm:prSet presAssocID="{C2A10323-46B2-40E6-AD32-490AB5B5E7CB}" presName="linearFlow" presStyleCnt="0">
        <dgm:presLayoutVars>
          <dgm:dir/>
          <dgm:animLvl val="lvl"/>
          <dgm:resizeHandles val="exact"/>
        </dgm:presLayoutVars>
      </dgm:prSet>
      <dgm:spPr/>
      <dgm:t>
        <a:bodyPr/>
        <a:lstStyle/>
        <a:p>
          <a:endParaRPr lang="en-US"/>
        </a:p>
      </dgm:t>
    </dgm:pt>
    <dgm:pt modelId="{B1043B82-4345-45FC-82D8-EDADC35B77AB}" type="pres">
      <dgm:prSet presAssocID="{37321FDF-5DC7-4525-9521-D6A2D745DDC5}" presName="composite" presStyleCnt="0"/>
      <dgm:spPr/>
    </dgm:pt>
    <dgm:pt modelId="{7E9C5EF2-BA15-446B-B902-B0A9A7C0B2C4}" type="pres">
      <dgm:prSet presAssocID="{37321FDF-5DC7-4525-9521-D6A2D745DDC5}" presName="parentText" presStyleLbl="alignNode1" presStyleIdx="0" presStyleCnt="3">
        <dgm:presLayoutVars>
          <dgm:chMax val="1"/>
          <dgm:bulletEnabled val="1"/>
        </dgm:presLayoutVars>
      </dgm:prSet>
      <dgm:spPr/>
      <dgm:t>
        <a:bodyPr/>
        <a:lstStyle/>
        <a:p>
          <a:endParaRPr lang="en-US"/>
        </a:p>
      </dgm:t>
    </dgm:pt>
    <dgm:pt modelId="{23D1166E-ABFC-4CBD-BD4A-540DAC74FBC6}" type="pres">
      <dgm:prSet presAssocID="{37321FDF-5DC7-4525-9521-D6A2D745DDC5}" presName="descendantText" presStyleLbl="alignAcc1" presStyleIdx="0" presStyleCnt="3">
        <dgm:presLayoutVars>
          <dgm:bulletEnabled val="1"/>
        </dgm:presLayoutVars>
      </dgm:prSet>
      <dgm:spPr/>
      <dgm:t>
        <a:bodyPr/>
        <a:lstStyle/>
        <a:p>
          <a:endParaRPr lang="en-US"/>
        </a:p>
      </dgm:t>
    </dgm:pt>
    <dgm:pt modelId="{14648F52-98DB-4EB3-9F51-12296B42F951}" type="pres">
      <dgm:prSet presAssocID="{9BF89AC9-A9B3-4B17-81C8-0C76CAD86B72}" presName="sp" presStyleCnt="0"/>
      <dgm:spPr/>
    </dgm:pt>
    <dgm:pt modelId="{0AA4E592-65CA-4D31-915D-628355DA9C07}" type="pres">
      <dgm:prSet presAssocID="{D65A09DC-0081-4C51-B7CF-A91E856AB2ED}" presName="composite" presStyleCnt="0"/>
      <dgm:spPr/>
    </dgm:pt>
    <dgm:pt modelId="{88F5EE4E-6640-43FF-805A-6D3A005F7A06}" type="pres">
      <dgm:prSet presAssocID="{D65A09DC-0081-4C51-B7CF-A91E856AB2ED}" presName="parentText" presStyleLbl="alignNode1" presStyleIdx="1" presStyleCnt="3">
        <dgm:presLayoutVars>
          <dgm:chMax val="1"/>
          <dgm:bulletEnabled val="1"/>
        </dgm:presLayoutVars>
      </dgm:prSet>
      <dgm:spPr/>
      <dgm:t>
        <a:bodyPr/>
        <a:lstStyle/>
        <a:p>
          <a:endParaRPr lang="en-US"/>
        </a:p>
      </dgm:t>
    </dgm:pt>
    <dgm:pt modelId="{60070A19-C7B1-4EC5-BE46-82B21471FCE3}" type="pres">
      <dgm:prSet presAssocID="{D65A09DC-0081-4C51-B7CF-A91E856AB2ED}" presName="descendantText" presStyleLbl="alignAcc1" presStyleIdx="1" presStyleCnt="3">
        <dgm:presLayoutVars>
          <dgm:bulletEnabled val="1"/>
        </dgm:presLayoutVars>
      </dgm:prSet>
      <dgm:spPr/>
      <dgm:t>
        <a:bodyPr/>
        <a:lstStyle/>
        <a:p>
          <a:endParaRPr lang="en-US"/>
        </a:p>
      </dgm:t>
    </dgm:pt>
    <dgm:pt modelId="{6B8866F2-2145-4895-A5E5-E61F5830952E}" type="pres">
      <dgm:prSet presAssocID="{6F347074-A7A3-4F3E-8504-6B519A04FB17}" presName="sp" presStyleCnt="0"/>
      <dgm:spPr/>
    </dgm:pt>
    <dgm:pt modelId="{015CE8B4-8434-474D-A98C-33229051A110}" type="pres">
      <dgm:prSet presAssocID="{B172E926-BD8D-479C-A5C9-457A2441E3B0}" presName="composite" presStyleCnt="0"/>
      <dgm:spPr/>
    </dgm:pt>
    <dgm:pt modelId="{290F9E57-9ABF-485F-8ADA-8B847F3AAA95}" type="pres">
      <dgm:prSet presAssocID="{B172E926-BD8D-479C-A5C9-457A2441E3B0}" presName="parentText" presStyleLbl="alignNode1" presStyleIdx="2" presStyleCnt="3">
        <dgm:presLayoutVars>
          <dgm:chMax val="1"/>
          <dgm:bulletEnabled val="1"/>
        </dgm:presLayoutVars>
      </dgm:prSet>
      <dgm:spPr/>
      <dgm:t>
        <a:bodyPr/>
        <a:lstStyle/>
        <a:p>
          <a:endParaRPr lang="en-US"/>
        </a:p>
      </dgm:t>
    </dgm:pt>
    <dgm:pt modelId="{F9D463EE-F1CC-4B44-87DB-BD4F8596AC52}" type="pres">
      <dgm:prSet presAssocID="{B172E926-BD8D-479C-A5C9-457A2441E3B0}" presName="descendantText" presStyleLbl="alignAcc1" presStyleIdx="2" presStyleCnt="3">
        <dgm:presLayoutVars>
          <dgm:bulletEnabled val="1"/>
        </dgm:presLayoutVars>
      </dgm:prSet>
      <dgm:spPr/>
      <dgm:t>
        <a:bodyPr/>
        <a:lstStyle/>
        <a:p>
          <a:endParaRPr lang="en-US"/>
        </a:p>
      </dgm:t>
    </dgm:pt>
  </dgm:ptLst>
  <dgm:cxnLst>
    <dgm:cxn modelId="{433A238E-3CCF-4F1C-9C1A-83DE3004883D}" type="presOf" srcId="{E259ABD7-A590-43D2-AFCA-F9ED7AD9D899}" destId="{23D1166E-ABFC-4CBD-BD4A-540DAC74FBC6}" srcOrd="0" destOrd="0" presId="urn:microsoft.com/office/officeart/2005/8/layout/chevron2"/>
    <dgm:cxn modelId="{5067189B-BA30-4104-A228-65CAB7A091C2}" type="presOf" srcId="{B172E926-BD8D-479C-A5C9-457A2441E3B0}" destId="{290F9E57-9ABF-485F-8ADA-8B847F3AAA95}" srcOrd="0" destOrd="0" presId="urn:microsoft.com/office/officeart/2005/8/layout/chevron2"/>
    <dgm:cxn modelId="{1CB7474E-CF8D-4BCF-A032-FF7976575F7C}" srcId="{C2A10323-46B2-40E6-AD32-490AB5B5E7CB}" destId="{D65A09DC-0081-4C51-B7CF-A91E856AB2ED}" srcOrd="1" destOrd="0" parTransId="{B8024A14-EC0B-4DD0-9984-2C8340B65499}" sibTransId="{6F347074-A7A3-4F3E-8504-6B519A04FB17}"/>
    <dgm:cxn modelId="{6863DE36-B96F-40C6-84FB-BD24F2DB831E}" srcId="{C2A10323-46B2-40E6-AD32-490AB5B5E7CB}" destId="{B172E926-BD8D-479C-A5C9-457A2441E3B0}" srcOrd="2" destOrd="0" parTransId="{B59B4723-7795-4755-B141-106BA492CE5B}" sibTransId="{49F82F58-C0A2-44BF-AE1F-0B78C511A733}"/>
    <dgm:cxn modelId="{E18D55CA-308B-4A92-B232-2CC5C30067A5}" type="presOf" srcId="{45B021A9-B793-4A01-B1F2-1A75454599A5}" destId="{60070A19-C7B1-4EC5-BE46-82B21471FCE3}" srcOrd="0" destOrd="0" presId="urn:microsoft.com/office/officeart/2005/8/layout/chevron2"/>
    <dgm:cxn modelId="{B9FBD3EF-9E02-4418-B215-CA28A140C33C}" srcId="{D65A09DC-0081-4C51-B7CF-A91E856AB2ED}" destId="{45B021A9-B793-4A01-B1F2-1A75454599A5}" srcOrd="0" destOrd="0" parTransId="{F513AFEA-A5D7-4527-B0A5-E5988AFB3090}" sibTransId="{F3DB3F16-848A-4933-92BA-D4FC44F469E9}"/>
    <dgm:cxn modelId="{2E44A75B-F70F-4488-8A3B-1B34A15B0C39}" type="presOf" srcId="{D65A09DC-0081-4C51-B7CF-A91E856AB2ED}" destId="{88F5EE4E-6640-43FF-805A-6D3A005F7A06}" srcOrd="0" destOrd="0" presId="urn:microsoft.com/office/officeart/2005/8/layout/chevron2"/>
    <dgm:cxn modelId="{E3ABCFB8-579C-4C5D-B58E-7F49DB5E4BCD}" srcId="{37321FDF-5DC7-4525-9521-D6A2D745DDC5}" destId="{E259ABD7-A590-43D2-AFCA-F9ED7AD9D899}" srcOrd="0" destOrd="0" parTransId="{EF4170EB-2D4F-4E73-9616-1F86AE99AE26}" sibTransId="{A14D8C9B-B4AB-4131-9D7D-5FD4365B6F24}"/>
    <dgm:cxn modelId="{D53F4EF3-CE92-4069-8F6A-2DA5771710E3}" srcId="{B172E926-BD8D-479C-A5C9-457A2441E3B0}" destId="{1B1C5DA5-0BAE-4271-AD60-462589ED27FD}" srcOrd="0" destOrd="0" parTransId="{BA7A9DD7-8B04-4618-9A18-BBE2177196AB}" sibTransId="{5BA0C180-39FF-4714-9DDA-CD61DB6288C8}"/>
    <dgm:cxn modelId="{4757DEE9-3AE4-453B-9E28-4F31C048015E}" type="presOf" srcId="{37321FDF-5DC7-4525-9521-D6A2D745DDC5}" destId="{7E9C5EF2-BA15-446B-B902-B0A9A7C0B2C4}" srcOrd="0" destOrd="0" presId="urn:microsoft.com/office/officeart/2005/8/layout/chevron2"/>
    <dgm:cxn modelId="{3326D405-90A7-4343-B251-658FFB0944B1}" type="presOf" srcId="{1B1C5DA5-0BAE-4271-AD60-462589ED27FD}" destId="{F9D463EE-F1CC-4B44-87DB-BD4F8596AC52}" srcOrd="0" destOrd="0" presId="urn:microsoft.com/office/officeart/2005/8/layout/chevron2"/>
    <dgm:cxn modelId="{8C8E0404-7935-4F74-9AEF-27B696393E73}" type="presOf" srcId="{C2A10323-46B2-40E6-AD32-490AB5B5E7CB}" destId="{EF5E7749-5AAA-45D9-A677-8B49C316F087}" srcOrd="0" destOrd="0" presId="urn:microsoft.com/office/officeart/2005/8/layout/chevron2"/>
    <dgm:cxn modelId="{D4D78849-351C-4E20-B2D0-E8CDA7F3E54E}" srcId="{C2A10323-46B2-40E6-AD32-490AB5B5E7CB}" destId="{37321FDF-5DC7-4525-9521-D6A2D745DDC5}" srcOrd="0" destOrd="0" parTransId="{47C0B7E3-2400-46D6-BF55-B677A458016C}" sibTransId="{9BF89AC9-A9B3-4B17-81C8-0C76CAD86B72}"/>
    <dgm:cxn modelId="{D6805F34-1435-415E-B84C-B5EF12EBFF2F}" type="presParOf" srcId="{EF5E7749-5AAA-45D9-A677-8B49C316F087}" destId="{B1043B82-4345-45FC-82D8-EDADC35B77AB}" srcOrd="0" destOrd="0" presId="urn:microsoft.com/office/officeart/2005/8/layout/chevron2"/>
    <dgm:cxn modelId="{0B7A7994-90E7-4B6A-A1EB-4B5F16633712}" type="presParOf" srcId="{B1043B82-4345-45FC-82D8-EDADC35B77AB}" destId="{7E9C5EF2-BA15-446B-B902-B0A9A7C0B2C4}" srcOrd="0" destOrd="0" presId="urn:microsoft.com/office/officeart/2005/8/layout/chevron2"/>
    <dgm:cxn modelId="{AA660F11-0A90-4011-A309-55B2518268DE}" type="presParOf" srcId="{B1043B82-4345-45FC-82D8-EDADC35B77AB}" destId="{23D1166E-ABFC-4CBD-BD4A-540DAC74FBC6}" srcOrd="1" destOrd="0" presId="urn:microsoft.com/office/officeart/2005/8/layout/chevron2"/>
    <dgm:cxn modelId="{E3CCF879-8304-4CF2-90DC-898D68CD93E7}" type="presParOf" srcId="{EF5E7749-5AAA-45D9-A677-8B49C316F087}" destId="{14648F52-98DB-4EB3-9F51-12296B42F951}" srcOrd="1" destOrd="0" presId="urn:microsoft.com/office/officeart/2005/8/layout/chevron2"/>
    <dgm:cxn modelId="{5F97DA6D-1A6E-430A-B86D-B8D49CC43D60}" type="presParOf" srcId="{EF5E7749-5AAA-45D9-A677-8B49C316F087}" destId="{0AA4E592-65CA-4D31-915D-628355DA9C07}" srcOrd="2" destOrd="0" presId="urn:microsoft.com/office/officeart/2005/8/layout/chevron2"/>
    <dgm:cxn modelId="{EB55558C-E537-4A7A-B7E3-E829221BD880}" type="presParOf" srcId="{0AA4E592-65CA-4D31-915D-628355DA9C07}" destId="{88F5EE4E-6640-43FF-805A-6D3A005F7A06}" srcOrd="0" destOrd="0" presId="urn:microsoft.com/office/officeart/2005/8/layout/chevron2"/>
    <dgm:cxn modelId="{A4CA6590-CCD2-4811-B4BE-88EFAA869F75}" type="presParOf" srcId="{0AA4E592-65CA-4D31-915D-628355DA9C07}" destId="{60070A19-C7B1-4EC5-BE46-82B21471FCE3}" srcOrd="1" destOrd="0" presId="urn:microsoft.com/office/officeart/2005/8/layout/chevron2"/>
    <dgm:cxn modelId="{7BD32AED-1CCB-4360-A73E-C6AB8305E500}" type="presParOf" srcId="{EF5E7749-5AAA-45D9-A677-8B49C316F087}" destId="{6B8866F2-2145-4895-A5E5-E61F5830952E}" srcOrd="3" destOrd="0" presId="urn:microsoft.com/office/officeart/2005/8/layout/chevron2"/>
    <dgm:cxn modelId="{323FD7F7-8B28-4CD2-AB01-342DB77B4E0C}" type="presParOf" srcId="{EF5E7749-5AAA-45D9-A677-8B49C316F087}" destId="{015CE8B4-8434-474D-A98C-33229051A110}" srcOrd="4" destOrd="0" presId="urn:microsoft.com/office/officeart/2005/8/layout/chevron2"/>
    <dgm:cxn modelId="{4FCF55A0-E1B5-467E-AEBE-A2D12277EB4A}" type="presParOf" srcId="{015CE8B4-8434-474D-A98C-33229051A110}" destId="{290F9E57-9ABF-485F-8ADA-8B847F3AAA95}" srcOrd="0" destOrd="0" presId="urn:microsoft.com/office/officeart/2005/8/layout/chevron2"/>
    <dgm:cxn modelId="{E8A21014-8680-426C-AFCE-94ABA9163E9A}" type="presParOf" srcId="{015CE8B4-8434-474D-A98C-33229051A110}" destId="{F9D463EE-F1CC-4B44-87DB-BD4F8596AC52}"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94EC06-0C75-4BFD-A8A2-B797575364E1}">
      <dsp:nvSpPr>
        <dsp:cNvPr id="0" name=""/>
        <dsp:cNvSpPr/>
      </dsp:nvSpPr>
      <dsp:spPr>
        <a:xfrm>
          <a:off x="2236975" y="2015944"/>
          <a:ext cx="2463932" cy="2463932"/>
        </a:xfrm>
        <a:prstGeom prst="gear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State &amp; Local</a:t>
          </a:r>
        </a:p>
      </dsp:txBody>
      <dsp:txXfrm>
        <a:off x="2236975" y="2015944"/>
        <a:ext cx="2463932" cy="2463932"/>
      </dsp:txXfrm>
    </dsp:sp>
    <dsp:sp modelId="{92D0B0FD-EAAE-492C-99C8-B48DDA401CC8}">
      <dsp:nvSpPr>
        <dsp:cNvPr id="0" name=""/>
        <dsp:cNvSpPr/>
      </dsp:nvSpPr>
      <dsp:spPr>
        <a:xfrm>
          <a:off x="307716" y="1842671"/>
          <a:ext cx="2044777" cy="2204654"/>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Tribal</a:t>
          </a:r>
        </a:p>
      </dsp:txBody>
      <dsp:txXfrm>
        <a:off x="307716" y="1842671"/>
        <a:ext cx="2044777" cy="2204654"/>
      </dsp:txXfrm>
    </dsp:sp>
    <dsp:sp modelId="{E5996291-D753-4CCB-856E-5E1084FB9C05}">
      <dsp:nvSpPr>
        <dsp:cNvPr id="0" name=""/>
        <dsp:cNvSpPr/>
      </dsp:nvSpPr>
      <dsp:spPr>
        <a:xfrm rot="20700000">
          <a:off x="1797950" y="456155"/>
          <a:ext cx="1755746" cy="1755746"/>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Industry</a:t>
          </a:r>
        </a:p>
      </dsp:txBody>
      <dsp:txXfrm>
        <a:off x="2183037" y="841242"/>
        <a:ext cx="985572" cy="985572"/>
      </dsp:txXfrm>
    </dsp:sp>
    <dsp:sp modelId="{6EB2EAD1-116F-445A-B74E-0A3CA1567FC0}">
      <dsp:nvSpPr>
        <dsp:cNvPr id="0" name=""/>
        <dsp:cNvSpPr/>
      </dsp:nvSpPr>
      <dsp:spPr>
        <a:xfrm>
          <a:off x="2050658" y="1642352"/>
          <a:ext cx="3153833" cy="3153833"/>
        </a:xfrm>
        <a:prstGeom prst="circularArrow">
          <a:avLst>
            <a:gd name="adj1" fmla="val 4688"/>
            <a:gd name="adj2" fmla="val 299029"/>
            <a:gd name="adj3" fmla="val 2522611"/>
            <a:gd name="adj4" fmla="val 1584746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BA30FA-2731-4D8E-B83A-D9C0C4E536FC}">
      <dsp:nvSpPr>
        <dsp:cNvPr id="0" name=""/>
        <dsp:cNvSpPr/>
      </dsp:nvSpPr>
      <dsp:spPr>
        <a:xfrm rot="1859460">
          <a:off x="275043" y="1352363"/>
          <a:ext cx="2291457" cy="229145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C9AFCF-B090-41D8-A858-E7F743A97130}">
      <dsp:nvSpPr>
        <dsp:cNvPr id="0" name=""/>
        <dsp:cNvSpPr/>
      </dsp:nvSpPr>
      <dsp:spPr>
        <a:xfrm rot="1455314">
          <a:off x="1192666" y="-2511"/>
          <a:ext cx="2470652" cy="247065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9C5EF2-BA15-446B-B902-B0A9A7C0B2C4}">
      <dsp:nvSpPr>
        <dsp:cNvPr id="0" name=""/>
        <dsp:cNvSpPr/>
      </dsp:nvSpPr>
      <dsp:spPr>
        <a:xfrm rot="5400000">
          <a:off x="-262119" y="264687"/>
          <a:ext cx="1747465" cy="122322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1</a:t>
          </a:r>
        </a:p>
      </dsp:txBody>
      <dsp:txXfrm rot="5400000">
        <a:off x="-262119" y="264687"/>
        <a:ext cx="1747465" cy="1223225"/>
      </dsp:txXfrm>
    </dsp:sp>
    <dsp:sp modelId="{23D1166E-ABFC-4CBD-BD4A-540DAC74FBC6}">
      <dsp:nvSpPr>
        <dsp:cNvPr id="0" name=""/>
        <dsp:cNvSpPr/>
      </dsp:nvSpPr>
      <dsp:spPr>
        <a:xfrm rot="5400000">
          <a:off x="5304661" y="-4078867"/>
          <a:ext cx="1135852" cy="9298724"/>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FontTx/>
            <a:buChar char="••"/>
          </a:pPr>
          <a:r>
            <a:rPr lang="en-US" sz="6500" kern="1200" dirty="0"/>
            <a:t>Early Phase</a:t>
          </a:r>
        </a:p>
      </dsp:txBody>
      <dsp:txXfrm rot="5400000">
        <a:off x="5304661" y="-4078867"/>
        <a:ext cx="1135852" cy="9298724"/>
      </dsp:txXfrm>
    </dsp:sp>
    <dsp:sp modelId="{88F5EE4E-6640-43FF-805A-6D3A005F7A06}">
      <dsp:nvSpPr>
        <dsp:cNvPr id="0" name=""/>
        <dsp:cNvSpPr/>
      </dsp:nvSpPr>
      <dsp:spPr>
        <a:xfrm rot="5400000">
          <a:off x="-262119" y="1819643"/>
          <a:ext cx="1747465" cy="122322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2</a:t>
          </a:r>
        </a:p>
      </dsp:txBody>
      <dsp:txXfrm rot="5400000">
        <a:off x="-262119" y="1819643"/>
        <a:ext cx="1747465" cy="1223225"/>
      </dsp:txXfrm>
    </dsp:sp>
    <dsp:sp modelId="{60070A19-C7B1-4EC5-BE46-82B21471FCE3}">
      <dsp:nvSpPr>
        <dsp:cNvPr id="0" name=""/>
        <dsp:cNvSpPr/>
      </dsp:nvSpPr>
      <dsp:spPr>
        <a:xfrm rot="5400000">
          <a:off x="5304661" y="-2523912"/>
          <a:ext cx="1135852" cy="9298724"/>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FontTx/>
            <a:buChar char="••"/>
          </a:pPr>
          <a:r>
            <a:rPr lang="en-US" sz="6500" kern="1200" dirty="0"/>
            <a:t>Intermediate Phase</a:t>
          </a:r>
        </a:p>
      </dsp:txBody>
      <dsp:txXfrm rot="5400000">
        <a:off x="5304661" y="-2523912"/>
        <a:ext cx="1135852" cy="9298724"/>
      </dsp:txXfrm>
    </dsp:sp>
    <dsp:sp modelId="{290F9E57-9ABF-485F-8ADA-8B847F3AAA95}">
      <dsp:nvSpPr>
        <dsp:cNvPr id="0" name=""/>
        <dsp:cNvSpPr/>
      </dsp:nvSpPr>
      <dsp:spPr>
        <a:xfrm rot="5400000">
          <a:off x="-262119" y="3374599"/>
          <a:ext cx="1747465" cy="122322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3</a:t>
          </a:r>
        </a:p>
      </dsp:txBody>
      <dsp:txXfrm rot="5400000">
        <a:off x="-262119" y="3374599"/>
        <a:ext cx="1747465" cy="1223225"/>
      </dsp:txXfrm>
    </dsp:sp>
    <dsp:sp modelId="{F9D463EE-F1CC-4B44-87DB-BD4F8596AC52}">
      <dsp:nvSpPr>
        <dsp:cNvPr id="0" name=""/>
        <dsp:cNvSpPr/>
      </dsp:nvSpPr>
      <dsp:spPr>
        <a:xfrm rot="5400000">
          <a:off x="5304661" y="-968956"/>
          <a:ext cx="1135852" cy="9298724"/>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FontTx/>
            <a:buChar char="••"/>
          </a:pPr>
          <a:r>
            <a:rPr lang="en-US" sz="6500" kern="1200" dirty="0"/>
            <a:t>Late Phase</a:t>
          </a:r>
        </a:p>
      </dsp:txBody>
      <dsp:txXfrm rot="5400000">
        <a:off x="5304661" y="-968956"/>
        <a:ext cx="1135852" cy="9298724"/>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916596C-CEFB-414E-8DC7-4F33BAE43ECF}" type="datetimeFigureOut">
              <a:rPr lang="en-US" smtClean="0"/>
              <a:pPr/>
              <a:t>11/13/2018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64F407C-E998-4DBB-A1F2-C670D4257EE2}" type="slidenum">
              <a:rPr lang="en-US" smtClean="0"/>
              <a:pPr/>
              <a:t>‹#›</a:t>
            </a:fld>
            <a:endParaRPr lang="en-US" dirty="0"/>
          </a:p>
        </p:txBody>
      </p:sp>
    </p:spTree>
    <p:extLst>
      <p:ext uri="{BB962C8B-B14F-4D97-AF65-F5344CB8AC3E}">
        <p14:creationId xmlns:p14="http://schemas.microsoft.com/office/powerpoint/2010/main" xmlns="" val="565711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BF3A03-6CD6-4457-8D1D-22F065997D0F}" type="datetimeFigureOut">
              <a:rPr lang="en-US" smtClean="0"/>
              <a:pPr/>
              <a:t>11/13/2018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91B2E3-04DD-4038-A84B-493E6C0CCDDC}" type="slidenum">
              <a:rPr lang="en-US" smtClean="0"/>
              <a:pPr/>
              <a:t>‹#›</a:t>
            </a:fld>
            <a:endParaRPr lang="en-US" dirty="0"/>
          </a:p>
        </p:txBody>
      </p:sp>
    </p:spTree>
    <p:extLst>
      <p:ext uri="{BB962C8B-B14F-4D97-AF65-F5344CB8AC3E}">
        <p14:creationId xmlns:p14="http://schemas.microsoft.com/office/powerpoint/2010/main" xmlns="" val="49765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aseline="0" dirty="0"/>
              <a:t>I hope you’re all prepared and excited to learn more about EPA’s updated, 2017 Protective Action Guide Manual – or as we often shorten it, the PAG Manual. This manual updates and supersedes the guidelines presented in the 1992 and interim 2013 PAG manuals. </a:t>
            </a:r>
          </a:p>
        </p:txBody>
      </p:sp>
      <p:sp>
        <p:nvSpPr>
          <p:cNvPr id="4" name="Slide Number Placeholder 3"/>
          <p:cNvSpPr>
            <a:spLocks noGrp="1"/>
          </p:cNvSpPr>
          <p:nvPr>
            <p:ph type="sldNum" sz="quarter" idx="10"/>
          </p:nvPr>
        </p:nvSpPr>
        <p:spPr/>
        <p:txBody>
          <a:bodyPr/>
          <a:lstStyle/>
          <a:p>
            <a:pPr>
              <a:defRPr/>
            </a:pPr>
            <a:fld id="{5191B2E3-04DD-4038-A84B-493E6C0CCDDC}"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xmlns="" val="347057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early phase of a radiological emergency, there may be little or no data on actual releases to the environment and responders may have to rely on crude estimates of airborne releases.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Decision time frames are short during the early</a:t>
            </a:r>
            <a:r>
              <a:rPr lang="en-US" baseline="0" dirty="0"/>
              <a:t> phase </a:t>
            </a:r>
            <a:r>
              <a:rPr lang="en-US" dirty="0"/>
              <a:t>and preparation is critical to make prudent decisions when data are lacking or insufficient. However, this is also the key time frame where it is absolutely</a:t>
            </a:r>
            <a:r>
              <a:rPr lang="en-US" baseline="0" dirty="0"/>
              <a:t> </a:t>
            </a:r>
            <a:r>
              <a:rPr lang="en-US" sz="1200" dirty="0">
                <a:latin typeface="+mn-lt"/>
                <a:ea typeface="+mn-ea"/>
                <a:cs typeface="+mn-cs"/>
              </a:rPr>
              <a:t>necessary to implement</a:t>
            </a:r>
            <a:r>
              <a:rPr lang="en-US" sz="1200" baseline="0" dirty="0">
                <a:latin typeface="+mn-lt"/>
                <a:ea typeface="+mn-ea"/>
                <a:cs typeface="+mn-cs"/>
              </a:rPr>
              <a:t> protective actions </a:t>
            </a:r>
            <a:r>
              <a:rPr lang="en-US" sz="1200" dirty="0">
                <a:latin typeface="+mn-lt"/>
                <a:ea typeface="+mn-ea"/>
                <a:cs typeface="+mn-cs"/>
              </a:rPr>
              <a:t>immediately to protect workers</a:t>
            </a:r>
            <a:r>
              <a:rPr lang="en-US" sz="1200" baseline="0" dirty="0">
                <a:latin typeface="+mn-lt"/>
                <a:ea typeface="+mn-ea"/>
                <a:cs typeface="+mn-cs"/>
              </a:rPr>
              <a:t> and the public</a:t>
            </a:r>
            <a:r>
              <a:rPr lang="en-US" sz="1200" dirty="0">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Decisions to implement PAGs</a:t>
            </a:r>
            <a:r>
              <a:rPr lang="en-US" baseline="0" dirty="0"/>
              <a:t> for the early phase are </a:t>
            </a:r>
            <a:r>
              <a:rPr lang="en-US" sz="1200" dirty="0">
                <a:latin typeface="+mn-lt"/>
                <a:ea typeface="+mn-ea"/>
                <a:cs typeface="+mn-cs"/>
              </a:rPr>
              <a:t>based on the current status of the radiological incident and the prognosis of worsening conditions. Depending on the conditions, this phase may last from hours to days.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a typeface="+mn-ea"/>
              <a:cs typeface="+mn-cs"/>
            </a:endParaRPr>
          </a:p>
          <a:p>
            <a:r>
              <a:rPr lang="en-US" dirty="0"/>
              <a:t>In the early phase, sheltering-in-place and evacuation are the principal protective actions. These actions are meant to avoid inhalation of gases or particulates in an atmospheric plume and to minimize external radiation exposures. </a:t>
            </a:r>
          </a:p>
          <a:p>
            <a:endParaRPr lang="en-US" dirty="0"/>
          </a:p>
          <a:p>
            <a:r>
              <a:rPr lang="en-US" dirty="0"/>
              <a:t>Decision examples based on the 2017 PAG that</a:t>
            </a:r>
            <a:r>
              <a:rPr lang="en-US" baseline="0" dirty="0"/>
              <a:t> may be necessary </a:t>
            </a:r>
            <a:r>
              <a:rPr lang="en-US" dirty="0"/>
              <a:t>to protect public health during the early phase may</a:t>
            </a:r>
            <a:r>
              <a:rPr lang="en-US" baseline="0" dirty="0"/>
              <a:t> include</a:t>
            </a:r>
            <a:r>
              <a:rPr lang="en-US" dirty="0"/>
              <a:t>:</a:t>
            </a:r>
          </a:p>
          <a:p>
            <a:endParaRPr lang="en-US" dirty="0"/>
          </a:p>
          <a:p>
            <a:pPr marL="171450" indent="-171450">
              <a:buFont typeface="Arial" panose="020B0604020202020204" pitchFamily="34" charset="0"/>
              <a:buChar char="•"/>
            </a:pPr>
            <a:r>
              <a:rPr lang="en-US" b="1" dirty="0"/>
              <a:t>Evacuation and shelter in place,</a:t>
            </a:r>
            <a:r>
              <a:rPr lang="en-US" baseline="0" dirty="0"/>
              <a:t> which is recommended if </a:t>
            </a:r>
            <a:r>
              <a:rPr lang="en-US" dirty="0"/>
              <a:t>1-5 rem (10-50 mSv) is</a:t>
            </a:r>
            <a:r>
              <a:rPr lang="en-US" baseline="0" dirty="0"/>
              <a:t> </a:t>
            </a:r>
            <a:r>
              <a:rPr lang="en-US" dirty="0"/>
              <a:t>projected over four days. A decision to evacuate weighs avoid</a:t>
            </a:r>
            <a:r>
              <a:rPr lang="en-US" baseline="0" dirty="0"/>
              <a:t> dose against feasibility, and risk associated with the evacuation itself. </a:t>
            </a:r>
            <a:r>
              <a:rPr lang="en-US" dirty="0"/>
              <a:t>There are</a:t>
            </a:r>
            <a:r>
              <a:rPr lang="en-US" baseline="0" dirty="0"/>
              <a:t> several planning considerations included in the PAG Manual about whether to advise evacuation, or shelter in place. </a:t>
            </a:r>
            <a:endParaRPr lang="en-US" dirty="0"/>
          </a:p>
          <a:p>
            <a:pPr marL="171450" indent="-171450">
              <a:buFont typeface="Arial" panose="020B0604020202020204" pitchFamily="34" charset="0"/>
              <a:buChar char="•"/>
            </a:pPr>
            <a:r>
              <a:rPr lang="en-US" b="1" dirty="0"/>
              <a:t>Supplementary protective action, can be taken </a:t>
            </a:r>
            <a:r>
              <a:rPr lang="en-US" dirty="0"/>
              <a:t>if radioactive iodine is released. KI should be considered as a supplementary protective action if the projected child thyroid dose exceeds 5 rem (50 mSv) – note that this threshold is </a:t>
            </a:r>
            <a:r>
              <a:rPr lang="en-US" b="1" dirty="0"/>
              <a:t>lower</a:t>
            </a:r>
            <a:r>
              <a:rPr lang="en-US" dirty="0"/>
              <a:t> than the 1992 guidance. Remember that some</a:t>
            </a:r>
            <a:r>
              <a:rPr lang="en-US" baseline="0" dirty="0"/>
              <a:t> communities do not use KI and some do, it is okay if your community does not use it. </a:t>
            </a:r>
            <a:endParaRPr lang="en-US" dirty="0"/>
          </a:p>
          <a:p>
            <a:pPr marL="171450" indent="-171450">
              <a:buFont typeface="Arial" panose="020B0604020202020204" pitchFamily="34" charset="0"/>
              <a:buChar char="•"/>
            </a:pPr>
            <a:r>
              <a:rPr lang="en-US" b="1" dirty="0"/>
              <a:t>Emergency worker</a:t>
            </a:r>
            <a:r>
              <a:rPr lang="en-US" b="1" baseline="0" dirty="0"/>
              <a:t> exposure limits,</a:t>
            </a:r>
            <a:r>
              <a:rPr lang="en-US" b="0" baseline="0" dirty="0"/>
              <a:t> are imposed</a:t>
            </a:r>
            <a:r>
              <a:rPr lang="en-US" b="1" baseline="0" dirty="0"/>
              <a:t> </a:t>
            </a:r>
            <a:r>
              <a:rPr lang="en-US" baseline="0" dirty="0"/>
              <a:t>if doses of </a:t>
            </a:r>
            <a:r>
              <a:rPr lang="en-US" dirty="0"/>
              <a:t>5/10/25 rem/yr. (50/100/250 mSv) are expected to be incurred over the response duration. Recommended limits of exposure for emergency workers remain unchanged from the 1992 PAG Manual. The higher limits are based on task (e.g., protecting large populations or critical infrastructure or lifesaving) and are clearly</a:t>
            </a:r>
            <a:r>
              <a:rPr lang="en-US" baseline="0" dirty="0"/>
              <a:t> situation dependent</a:t>
            </a:r>
            <a:r>
              <a:rPr lang="en-US" dirty="0"/>
              <a:t>. </a:t>
            </a:r>
          </a:p>
        </p:txBody>
      </p:sp>
      <p:sp>
        <p:nvSpPr>
          <p:cNvPr id="4" name="Slide Number Placeholder 3"/>
          <p:cNvSpPr>
            <a:spLocks noGrp="1"/>
          </p:cNvSpPr>
          <p:nvPr>
            <p:ph type="sldNum" sz="quarter" idx="10"/>
          </p:nvPr>
        </p:nvSpPr>
        <p:spPr/>
        <p:txBody>
          <a:bodyPr/>
          <a:lstStyle/>
          <a:p>
            <a:fld id="{5191B2E3-04DD-4038-A84B-493E6C0CCDDC}" type="slidenum">
              <a:rPr lang="en-US" smtClean="0"/>
              <a:pPr/>
              <a:t>10</a:t>
            </a:fld>
            <a:endParaRPr lang="en-US" dirty="0"/>
          </a:p>
        </p:txBody>
      </p:sp>
    </p:spTree>
    <p:extLst>
      <p:ext uri="{BB962C8B-B14F-4D97-AF65-F5344CB8AC3E}">
        <p14:creationId xmlns:p14="http://schemas.microsoft.com/office/powerpoint/2010/main" xmlns="" val="982418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Again</a:t>
            </a:r>
            <a:r>
              <a:rPr lang="en-US" baseline="0" dirty="0"/>
              <a:t>, one of the purposes of today’s presentation is to really hammer in some important information that was updated in the 2017 PAG manual. To do this, I’m going to start to introduce some comparison slides that highlight the differences between the 1992 PAG manual and the revised, newly issued 2017 PAG manual.</a:t>
            </a:r>
          </a:p>
          <a:p>
            <a:endParaRPr lang="en-US" baseline="0" dirty="0"/>
          </a:p>
          <a:p>
            <a:r>
              <a:rPr lang="en-US" dirty="0"/>
              <a:t>The following is a side-by-side comparison of the changes made</a:t>
            </a:r>
            <a:r>
              <a:rPr lang="en-US" baseline="0" dirty="0"/>
              <a:t> to PAG early phase response guidelines for evacuation and shelter:</a:t>
            </a:r>
          </a:p>
          <a:p>
            <a:endParaRPr lang="en-US" dirty="0"/>
          </a:p>
          <a:p>
            <a:r>
              <a:rPr lang="en-US" dirty="0"/>
              <a:t>For the sheltering-in-place or evacuation of the public, the protective action guide range of 1-5 rem remained unchanged; however, in the 2017 PAG, there is no specific organ dose recommended.</a:t>
            </a:r>
          </a:p>
          <a:p>
            <a:pPr marL="0" indent="0">
              <a:buFont typeface="Arial" panose="020B0604020202020204" pitchFamily="34" charset="0"/>
              <a:buNone/>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11</a:t>
            </a:fld>
            <a:endParaRPr lang="en-US" dirty="0"/>
          </a:p>
        </p:txBody>
      </p:sp>
    </p:spTree>
    <p:extLst>
      <p:ext uri="{BB962C8B-B14F-4D97-AF65-F5344CB8AC3E}">
        <p14:creationId xmlns:p14="http://schemas.microsoft.com/office/powerpoint/2010/main" xmlns="" val="2660442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touched on this very briefly already,</a:t>
            </a:r>
            <a:r>
              <a:rPr lang="en-US" baseline="0" dirty="0"/>
              <a:t> but it is worth mentioning again. </a:t>
            </a:r>
            <a:r>
              <a:rPr lang="en-US" dirty="0"/>
              <a:t>Potassium iodide – abbreviated as KI and also called “stable iodine,”</a:t>
            </a:r>
            <a:r>
              <a:rPr lang="en-US" sz="1200" dirty="0">
                <a:latin typeface="+mn-lt"/>
                <a:ea typeface="+mn-ea"/>
                <a:cs typeface="+mn-cs"/>
              </a:rPr>
              <a:t> is used to partially block uptake of radionuclides by the thyroid.</a:t>
            </a:r>
            <a:r>
              <a:rPr lang="en-US" sz="1200" baseline="0" dirty="0">
                <a:latin typeface="+mn-lt"/>
                <a:ea typeface="+mn-ea"/>
                <a:cs typeface="+mn-cs"/>
              </a:rPr>
              <a:t> KI can be used as a type of supplementary protective action during an early phase response when radioactive iodine is released in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ea typeface="+mn-ea"/>
                <a:cs typeface="+mn-cs"/>
              </a:rPr>
              <a:t>In</a:t>
            </a:r>
            <a:r>
              <a:rPr lang="en-US" sz="1200" baseline="0" dirty="0">
                <a:latin typeface="+mn-lt"/>
                <a:ea typeface="+mn-ea"/>
                <a:cs typeface="+mn-cs"/>
              </a:rPr>
              <a:t> t</a:t>
            </a:r>
            <a:r>
              <a:rPr lang="en-US" sz="1200" dirty="0">
                <a:latin typeface="+mn-lt"/>
                <a:ea typeface="+mn-ea"/>
                <a:cs typeface="+mn-cs"/>
              </a:rPr>
              <a:t>he 2017 PAG manual, EPA adopts the FDA guidance issued in 2001. This FDA</a:t>
            </a:r>
            <a:r>
              <a:rPr lang="en-US" sz="1200" baseline="0" dirty="0">
                <a:latin typeface="+mn-lt"/>
                <a:ea typeface="+mn-ea"/>
                <a:cs typeface="+mn-cs"/>
              </a:rPr>
              <a:t> guidance</a:t>
            </a:r>
            <a:r>
              <a:rPr lang="en-US" sz="1200" dirty="0">
                <a:latin typeface="+mn-lt"/>
                <a:ea typeface="+mn-ea"/>
                <a:cs typeface="+mn-cs"/>
              </a:rPr>
              <a:t> recommended lowering the projected thyroid dose at which the administration of KI is warranted. The PAG manual not only lists KI as a “supplemental” PAG, it recommends a simplified approach where the new guideline</a:t>
            </a:r>
            <a:r>
              <a:rPr lang="en-US" sz="1200" baseline="0" dirty="0">
                <a:latin typeface="+mn-lt"/>
                <a:ea typeface="+mn-ea"/>
                <a:cs typeface="+mn-cs"/>
              </a:rPr>
              <a:t>, 5 rem, child thyroid, is recommended for the entire population and is set at </a:t>
            </a:r>
            <a:r>
              <a:rPr lang="en-US" sz="1200" dirty="0">
                <a:latin typeface="+mn-lt"/>
                <a:ea typeface="+mn-ea"/>
                <a:cs typeface="+mn-cs"/>
              </a:rPr>
              <a:t>a level</a:t>
            </a:r>
            <a:r>
              <a:rPr lang="en-US" sz="1200" baseline="0" dirty="0">
                <a:latin typeface="+mn-lt"/>
                <a:ea typeface="+mn-ea"/>
                <a:cs typeface="+mn-cs"/>
              </a:rPr>
              <a:t> that is protective of the most vulnerable member of the population - children</a:t>
            </a:r>
            <a:r>
              <a:rPr lang="en-US" sz="1200" dirty="0">
                <a:latin typeface="+mn-lt"/>
                <a:ea typeface="+mn-ea"/>
                <a:cs typeface="+mn-cs"/>
              </a:rPr>
              <a:t>. I</a:t>
            </a:r>
            <a:r>
              <a:rPr lang="en-US" dirty="0"/>
              <a:t>f a community uses KI, everyone can be advised to take KI if the child thyroid dose projection exceeds 5 rem. </a:t>
            </a:r>
            <a:endParaRPr lang="en-US" sz="120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change was made in part because of</a:t>
            </a:r>
            <a:r>
              <a:rPr lang="en-US" baseline="0" dirty="0"/>
              <a:t> child thyroid cancer studies following the Chernobyl incident. This change is consistent with </a:t>
            </a:r>
            <a:r>
              <a:rPr lang="en-US" dirty="0"/>
              <a:t>the idea of conservatism built into the PAG levels when they were set. It results in an appropriate level of dose avoidance for the whole community, including all age groups, for an emergency. Dosages, however, are still complicated.</a:t>
            </a:r>
          </a:p>
        </p:txBody>
      </p:sp>
      <p:sp>
        <p:nvSpPr>
          <p:cNvPr id="4" name="Slide Number Placeholder 3"/>
          <p:cNvSpPr>
            <a:spLocks noGrp="1"/>
          </p:cNvSpPr>
          <p:nvPr>
            <p:ph type="sldNum" sz="quarter" idx="10"/>
          </p:nvPr>
        </p:nvSpPr>
        <p:spPr/>
        <p:txBody>
          <a:bodyPr/>
          <a:lstStyle/>
          <a:p>
            <a:fld id="{5191B2E3-04DD-4038-A84B-493E6C0CCDDC}" type="slidenum">
              <a:rPr lang="en-US" smtClean="0"/>
              <a:pPr/>
              <a:t>12</a:t>
            </a:fld>
            <a:endParaRPr lang="en-US" dirty="0"/>
          </a:p>
        </p:txBody>
      </p:sp>
    </p:spTree>
    <p:extLst>
      <p:ext uri="{BB962C8B-B14F-4D97-AF65-F5344CB8AC3E}">
        <p14:creationId xmlns:p14="http://schemas.microsoft.com/office/powerpoint/2010/main" xmlns="" val="721283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For communities that use it, (KI) should be considered as a supplementary protective action if projected child thyroid dose exceeds 5 mrem (50 millisieverts). This PAG is lower than the 1992 guidance. The lower dose, which the FDA adopted in 2001, is for protection of children based on studies of Chernobyl exposure data.</a:t>
            </a:r>
          </a:p>
          <a:p>
            <a:pPr marL="174708" indent="-174708">
              <a:buFont typeface="Arial" panose="020B0604020202020204" pitchFamily="34" charset="0"/>
              <a:buChar char="•"/>
            </a:pPr>
            <a:r>
              <a:rPr lang="en-US" dirty="0"/>
              <a:t>BUT don’t mix the lack of organ dose based Evac/Shelter (if you keep it, which you can, use ADULT thyroid projection) with the recommendation to project child thyroid dose for KI – these are distinct and neither must be used. </a:t>
            </a:r>
          </a:p>
        </p:txBody>
      </p:sp>
      <p:sp>
        <p:nvSpPr>
          <p:cNvPr id="4" name="Slide Number Placeholder 3"/>
          <p:cNvSpPr>
            <a:spLocks noGrp="1"/>
          </p:cNvSpPr>
          <p:nvPr>
            <p:ph type="sldNum" sz="quarter" idx="10"/>
          </p:nvPr>
        </p:nvSpPr>
        <p:spPr/>
        <p:txBody>
          <a:bodyPr/>
          <a:lstStyle/>
          <a:p>
            <a:fld id="{5191B2E3-04DD-4038-A84B-493E6C0CCDDC}" type="slidenum">
              <a:rPr lang="en-US" smtClean="0"/>
              <a:pPr/>
              <a:t>13</a:t>
            </a:fld>
            <a:endParaRPr lang="en-US" dirty="0"/>
          </a:p>
        </p:txBody>
      </p:sp>
    </p:spTree>
    <p:extLst>
      <p:ext uri="{BB962C8B-B14F-4D97-AF65-F5344CB8AC3E}">
        <p14:creationId xmlns:p14="http://schemas.microsoft.com/office/powerpoint/2010/main" xmlns="" val="1457445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Moving on. The intermediate phase </a:t>
            </a:r>
            <a:r>
              <a:rPr lang="en-US" sz="2800" dirty="0">
                <a:latin typeface="+mn-lt"/>
                <a:ea typeface="+mn-ea"/>
                <a:cs typeface="+mn-cs"/>
              </a:rPr>
              <a:t>starts after the source and releases of</a:t>
            </a:r>
            <a:r>
              <a:rPr lang="en-US" sz="2800" baseline="0" dirty="0">
                <a:latin typeface="+mn-lt"/>
                <a:ea typeface="+mn-ea"/>
                <a:cs typeface="+mn-cs"/>
              </a:rPr>
              <a:t> the radiological materials</a:t>
            </a:r>
            <a:r>
              <a:rPr lang="en-US" sz="2800" dirty="0">
                <a:latin typeface="+mn-lt"/>
                <a:ea typeface="+mn-ea"/>
                <a:cs typeface="+mn-cs"/>
              </a:rPr>
              <a:t> have been brought under control. At</a:t>
            </a:r>
            <a:r>
              <a:rPr lang="en-US" sz="2800" baseline="0" dirty="0">
                <a:latin typeface="+mn-lt"/>
                <a:ea typeface="+mn-ea"/>
                <a:cs typeface="+mn-cs"/>
              </a:rPr>
              <a:t> that time, the s</a:t>
            </a:r>
            <a:r>
              <a:rPr lang="en-US" sz="2800" dirty="0">
                <a:latin typeface="+mn-lt"/>
                <a:ea typeface="+mn-ea"/>
                <a:cs typeface="+mn-cs"/>
              </a:rPr>
              <a:t>ource and releases may not have necessarily ceased, but are no longer growing. Reliable environmental measurements are typically available during an intermediate phase response, for use as a reference when making</a:t>
            </a:r>
            <a:r>
              <a:rPr lang="en-US" sz="2800" baseline="0" dirty="0">
                <a:latin typeface="+mn-lt"/>
                <a:ea typeface="+mn-ea"/>
                <a:cs typeface="+mn-cs"/>
              </a:rPr>
              <a:t> important</a:t>
            </a:r>
            <a:r>
              <a:rPr lang="en-US" sz="2800" dirty="0">
                <a:latin typeface="+mn-lt"/>
                <a:ea typeface="+mn-ea"/>
                <a:cs typeface="+mn-cs"/>
              </a:rPr>
              <a:t> decisions on protective actions.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80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800" dirty="0"/>
              <a:t>Intermediate phase protective</a:t>
            </a:r>
            <a:r>
              <a:rPr lang="en-US" sz="2800" baseline="0" dirty="0"/>
              <a:t> actions</a:t>
            </a:r>
            <a:r>
              <a:rPr lang="en-US" sz="2800" dirty="0"/>
              <a:t> are intended to reduce or avoid dose to the public, to control worker exposures, to control the spread of radioactive contamination, and to prepare for late phase cleanup operations. </a:t>
            </a:r>
            <a:r>
              <a:rPr lang="en-US" dirty="0"/>
              <a:t>The intermediate phase of a radiological response may last for weeks or months. </a:t>
            </a:r>
          </a:p>
          <a:p>
            <a:endParaRPr lang="en-US" dirty="0"/>
          </a:p>
          <a:p>
            <a:r>
              <a:rPr lang="en-US" dirty="0"/>
              <a:t>During the intermediate</a:t>
            </a:r>
            <a:r>
              <a:rPr lang="en-US" baseline="0" dirty="0"/>
              <a:t> phase, several d</a:t>
            </a:r>
            <a:r>
              <a:rPr lang="en-US" dirty="0"/>
              <a:t>ecision-based PAG actions may occur. Commonly we talk about 3,</a:t>
            </a:r>
            <a:r>
              <a:rPr lang="en-US" baseline="0" dirty="0"/>
              <a:t> which I show on this slide.</a:t>
            </a:r>
            <a:r>
              <a:rPr lang="en-US" dirty="0"/>
              <a:t/>
            </a:r>
            <a:br>
              <a:rPr lang="en-US" dirty="0"/>
            </a:br>
            <a:endParaRPr lang="en-US" dirty="0"/>
          </a:p>
          <a:p>
            <a:pPr marL="171450" indent="-171450">
              <a:buFont typeface="Arial" panose="020B0604020202020204" pitchFamily="34" charset="0"/>
              <a:buChar char="•"/>
            </a:pPr>
            <a:r>
              <a:rPr lang="en-US" b="1" dirty="0"/>
              <a:t>Relocation of the public,</a:t>
            </a:r>
            <a:r>
              <a:rPr lang="en-US" dirty="0"/>
              <a:t> is recommended at a</a:t>
            </a:r>
            <a:r>
              <a:rPr lang="en-US" baseline="0" dirty="0"/>
              <a:t> dose of greater than or equal to</a:t>
            </a:r>
            <a:r>
              <a:rPr lang="en-US" dirty="0"/>
              <a:t> 2 rem (20 mSv) PAG projected dose for the first year and 0.5 rem (5mSv) per any</a:t>
            </a:r>
            <a:r>
              <a:rPr lang="en-US" baseline="0" dirty="0"/>
              <a:t> subsequent </a:t>
            </a:r>
            <a:r>
              <a:rPr lang="en-US" dirty="0"/>
              <a:t>year. In this phase, with federal support from FRMAC, scientists</a:t>
            </a:r>
            <a:r>
              <a:rPr lang="en-US" baseline="0" dirty="0"/>
              <a:t> can</a:t>
            </a:r>
            <a:r>
              <a:rPr lang="en-US" dirty="0"/>
              <a:t> run dose calculations with RESRAD-RDD or Turbo FRMAC; and the user can choose sensitive age groups, or enter lower guidelines, if desired. Additionally, local decision makers can adapt the guidelines with incident specific considerations and implement variations as needed. Emergency managers may recommend simple dose reduction techniques if &lt; 2 rem (20</a:t>
            </a:r>
            <a:r>
              <a:rPr lang="en-US" baseline="0" dirty="0"/>
              <a:t> mSv) projected dose in the first year.</a:t>
            </a:r>
            <a:endParaRPr lang="en-US" dirty="0"/>
          </a:p>
          <a:p>
            <a:pPr marL="171450" indent="-171450">
              <a:buFont typeface="Arial" panose="020B0604020202020204" pitchFamily="34" charset="0"/>
              <a:buChar char="•"/>
            </a:pPr>
            <a:r>
              <a:rPr lang="en-US" b="1" dirty="0"/>
              <a:t>Food</a:t>
            </a:r>
            <a:r>
              <a:rPr lang="en-US" b="1" baseline="0" dirty="0"/>
              <a:t> </a:t>
            </a:r>
            <a:r>
              <a:rPr lang="en-US" b="0" baseline="0" dirty="0"/>
              <a:t>a</a:t>
            </a:r>
            <a:r>
              <a:rPr lang="en-US" b="0" dirty="0"/>
              <a:t>nd drinking water exposure calculations are considered separately</a:t>
            </a:r>
            <a:r>
              <a:rPr lang="en-US" b="0" baseline="0" dirty="0"/>
              <a:t> from the relocation PAG projection. </a:t>
            </a:r>
            <a:r>
              <a:rPr lang="en-US" b="0" dirty="0"/>
              <a:t>PAG</a:t>
            </a:r>
            <a:r>
              <a:rPr lang="en-US" b="1" dirty="0"/>
              <a:t> </a:t>
            </a:r>
            <a:r>
              <a:rPr lang="en-US" dirty="0"/>
              <a:t>level set at 0.5 rem (5 mSv)/year projected  whole</a:t>
            </a:r>
            <a:r>
              <a:rPr lang="en-US" baseline="0" dirty="0"/>
              <a:t> body dose, or 5 rem (50 mSv)/year to any individual organ or tissue. </a:t>
            </a:r>
          </a:p>
          <a:p>
            <a:pPr marL="171450" indent="-171450">
              <a:buFont typeface="Arial" panose="020B0604020202020204" pitchFamily="34" charset="0"/>
              <a:buChar char="•"/>
            </a:pPr>
            <a:r>
              <a:rPr lang="en-US" b="1" baseline="0" dirty="0"/>
              <a:t>Drinking water, </a:t>
            </a:r>
            <a:r>
              <a:rPr lang="en-US" b="0" baseline="0" dirty="0"/>
              <a:t>PAG levels are set at 100 mrem for sensitive populations and 500 mrem for the general population. </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Note that the drinking water PAG is a new feature in the 2017 PAG manual, and I know a lot of folks are very interested in the topic. I’d like to touch on a few additional drinking water related points in the next few slides.</a:t>
            </a:r>
            <a:endParaRPr lang="en-US" b="1"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14</a:t>
            </a:fld>
            <a:endParaRPr lang="en-US" dirty="0"/>
          </a:p>
        </p:txBody>
      </p:sp>
    </p:spTree>
    <p:extLst>
      <p:ext uri="{BB962C8B-B14F-4D97-AF65-F5344CB8AC3E}">
        <p14:creationId xmlns:p14="http://schemas.microsoft.com/office/powerpoint/2010/main" xmlns="" val="506616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the Safe Drinking Water Act</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SDWA), EPA established a dose-based Maximum Contaminant Level (or MCL) for radioactive</a:t>
            </a:r>
            <a:r>
              <a:rPr lang="en-US" sz="1200" kern="1200" baseline="0" dirty="0">
                <a:solidFill>
                  <a:schemeClr val="tx1"/>
                </a:solidFill>
                <a:effectLst/>
                <a:latin typeface="+mn-lt"/>
                <a:ea typeface="+mn-ea"/>
                <a:cs typeface="+mn-cs"/>
              </a:rPr>
              <a:t> material</a:t>
            </a:r>
            <a:r>
              <a:rPr lang="en-US" sz="1200" kern="1200" dirty="0">
                <a:solidFill>
                  <a:schemeClr val="tx1"/>
                </a:solidFill>
                <a:effectLst/>
                <a:latin typeface="+mn-lt"/>
                <a:ea typeface="+mn-ea"/>
                <a:cs typeface="+mn-cs"/>
              </a:rPr>
              <a:t> based on lifetime exposure criteria, which assume </a:t>
            </a:r>
            <a:r>
              <a:rPr lang="en-US" sz="1200" u="sng" kern="1200" dirty="0">
                <a:solidFill>
                  <a:schemeClr val="tx1"/>
                </a:solidFill>
                <a:effectLst/>
                <a:latin typeface="+mn-lt"/>
                <a:ea typeface="+mn-ea"/>
                <a:cs typeface="+mn-cs"/>
              </a:rPr>
              <a:t>70 years </a:t>
            </a:r>
            <a:r>
              <a:rPr lang="en-US" sz="1200" kern="1200" dirty="0">
                <a:solidFill>
                  <a:schemeClr val="tx1"/>
                </a:solidFill>
                <a:effectLst/>
                <a:latin typeface="+mn-lt"/>
                <a:ea typeface="+mn-ea"/>
                <a:cs typeface="+mn-cs"/>
              </a:rPr>
              <a:t>of continued exposure to contaminants in drinking water.  The MCLs</a:t>
            </a:r>
            <a:r>
              <a:rPr lang="en-US" sz="1200" kern="1200" baseline="0" dirty="0">
                <a:solidFill>
                  <a:schemeClr val="tx1"/>
                </a:solidFill>
                <a:effectLst/>
                <a:latin typeface="+mn-lt"/>
                <a:ea typeface="+mn-ea"/>
                <a:cs typeface="+mn-cs"/>
              </a:rPr>
              <a:t> were developed into the Radionuclides Rule and the rule only applies to a particular class of public water systems regulated.  Those systems are Community Water Systems.  </a:t>
            </a:r>
            <a:r>
              <a:rPr lang="en-US" sz="1200" b="1" kern="1200" baseline="0" dirty="0">
                <a:solidFill>
                  <a:schemeClr val="tx1"/>
                </a:solidFill>
                <a:effectLst/>
                <a:latin typeface="+mn-lt"/>
                <a:ea typeface="+mn-ea"/>
                <a:cs typeface="+mn-cs"/>
              </a:rPr>
              <a:t>CWSs</a:t>
            </a:r>
            <a:r>
              <a:rPr lang="en-US" sz="1200" kern="1200" baseline="0" dirty="0">
                <a:solidFill>
                  <a:schemeClr val="tx1"/>
                </a:solidFill>
                <a:effectLst/>
                <a:latin typeface="+mn-lt"/>
                <a:ea typeface="+mn-ea"/>
                <a:cs typeface="+mn-cs"/>
              </a:rPr>
              <a:t> are those water systems who supply water to residents year-round, such as a large city or town where people use the water in their homes.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development of the drinking water PAG the Agency determined that it is not appropriate to base response measures during short-term emergency incidents on lifetime exposure criteria. We know that MCL’s are meant</a:t>
            </a:r>
            <a:r>
              <a:rPr lang="en-US" sz="1200" kern="1200" baseline="0" dirty="0">
                <a:solidFill>
                  <a:schemeClr val="tx1"/>
                </a:solidFill>
                <a:effectLst/>
                <a:latin typeface="+mn-lt"/>
                <a:ea typeface="+mn-ea"/>
                <a:cs typeface="+mn-cs"/>
              </a:rPr>
              <a:t> to protect a person over their lifetime.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Let me give you a scenario – A radiological emergency contaminates a drinking water source. The drinking water results are above the MCL. Would you know at what point above the MCL that you would need to start providing alternative source of water for protection of public health?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 SDWA framework is appropriate for normal operations, it does not provide the necessary tools to assist emergency responders with determining the need for an immediate protective action (such as ‘do not drink orders’) when a MCL is exceeded. The goal is to prioritize potentially limited water resources for those most at risk in a disaster response.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Regardless of the cause of an incident, EPA expects that any drinking water system impacted during a radiation incident will take action to return to compliance with the Safe Drinking Water Act levels as soon as practical.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191B2E3-04DD-4038-A84B-493E6C0CCDDC}"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xmlns="" val="2905408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of the guidance in the Protective</a:t>
            </a:r>
            <a:r>
              <a:rPr lang="en-US" baseline="0" dirty="0"/>
              <a:t> Action Guide Manual is exactly that… guidance for state and local and utilities to use for emergency situations only. Again, let me repeat myself because this is important: PAGs are use for emergency situations only.  And they are EPA’s recommendations only; they are not required by the EPA.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indent="0">
              <a:buNone/>
            </a:pPr>
            <a:r>
              <a:rPr lang="en-US" sz="1200" dirty="0"/>
              <a:t>While the drinking water PAG is a non-regulatory guidance for emergency situations only – as I said earlier</a:t>
            </a:r>
            <a:r>
              <a:rPr lang="en-US" sz="1200" baseline="0" dirty="0"/>
              <a:t> – drinking water facilities are </a:t>
            </a:r>
            <a:r>
              <a:rPr lang="en-US" sz="1200" dirty="0"/>
              <a:t>expected to take action and return to compliance under the SDWA Maximum Contaminant Levels (MCLs) as soon as practicable</a:t>
            </a:r>
            <a:r>
              <a:rPr lang="en-US" sz="1200" baseline="0" dirty="0"/>
              <a:t> – certainly within the first year after an incident.</a:t>
            </a:r>
          </a:p>
          <a:p>
            <a:pPr marL="0" indent="0">
              <a:buNone/>
            </a:pPr>
            <a:endParaRPr lang="en-US" sz="2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say this with a bit</a:t>
            </a:r>
            <a:r>
              <a:rPr lang="en-US" baseline="0" dirty="0"/>
              <a:t> of caution because some Community Water Systems (CWSs) may be on reduced monitoring and not have adequate treatment installed based on their historical monitoring data and proximity of their water source to a nuclear power facility.  But again, that would be regulatory decisions under the SDWA and not related to the PAGs.</a:t>
            </a:r>
            <a:endParaRPr lang="en-US"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16</a:t>
            </a:fld>
            <a:endParaRPr lang="en-US" dirty="0"/>
          </a:p>
        </p:txBody>
      </p:sp>
    </p:spTree>
    <p:extLst>
      <p:ext uri="{BB962C8B-B14F-4D97-AF65-F5344CB8AC3E}">
        <p14:creationId xmlns:p14="http://schemas.microsoft.com/office/powerpoint/2010/main" xmlns="" val="597791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Now we</a:t>
            </a:r>
            <a:r>
              <a:rPr lang="en-US" baseline="0" dirty="0"/>
              <a:t> are going to focus on the drinking water PAG. This is new guidance to the PAG manual. We received m</a:t>
            </a:r>
            <a:r>
              <a:rPr lang="en-US" dirty="0"/>
              <a:t>ore than 60,000 public comments when this approach</a:t>
            </a:r>
            <a:r>
              <a:rPr lang="en-US" baseline="0" dirty="0"/>
              <a:t> was proposed in 2016. </a:t>
            </a:r>
            <a:r>
              <a:rPr lang="en-US" dirty="0"/>
              <a:t>EPA recommends a</a:t>
            </a:r>
            <a:r>
              <a:rPr lang="en-US" baseline="0" dirty="0"/>
              <a:t> </a:t>
            </a:r>
            <a:r>
              <a:rPr lang="en-US" dirty="0"/>
              <a:t>two-tiered drinking water guide for use during an emergency:</a:t>
            </a:r>
            <a:r>
              <a:rPr lang="en-US" baseline="0" dirty="0"/>
              <a:t> 100 millirem for pregnant and nursing women and children and 500 millirem for anyone over the age of 15.</a:t>
            </a:r>
            <a:r>
              <a:rPr lang="en-US" dirty="0"/>
              <a:t> </a:t>
            </a:r>
            <a:r>
              <a:rPr lang="en-US" u="sng" dirty="0"/>
              <a:t>These are doses that we want to avoid – not doses that we want the public to get. </a:t>
            </a:r>
          </a:p>
          <a:p>
            <a:pPr marL="171450" indent="-171450">
              <a:buFontTx/>
              <a:buChar char="-"/>
            </a:pPr>
            <a:endParaRPr lang="en-US" dirty="0"/>
          </a:p>
          <a:p>
            <a:pPr marL="0" indent="0">
              <a:buFontTx/>
              <a:buNone/>
            </a:pPr>
            <a:r>
              <a:rPr lang="en-US" dirty="0"/>
              <a:t>Emergency responders and radiation experts have the ability to take radiation readings and project a dose and if we are “predicting” that children, pregnant and nursing women will get 100 mrem from drinking water in the first year after an incident, EPA is recommending that steps be taken to limit that exposure. If we predict that anyone over age 15 will receive 500 mrem in one year, then EPA also recommends that steps be taken to limit that exposure.</a:t>
            </a:r>
          </a:p>
          <a:p>
            <a:pPr marL="0" indent="0">
              <a:buFontTx/>
              <a:buNone/>
            </a:pPr>
            <a:endParaRPr lang="en-US" dirty="0"/>
          </a:p>
          <a:p>
            <a:pPr marL="0" indent="0">
              <a:buFontTx/>
              <a:buNone/>
            </a:pPr>
            <a:r>
              <a:rPr lang="en-US" b="0" dirty="0"/>
              <a:t>So</a:t>
            </a:r>
            <a:r>
              <a:rPr lang="en-US" b="0" baseline="0" dirty="0"/>
              <a:t> what do 100 mrem and 500 mrem mean? Are 100 and 500 mrem a lot? </a:t>
            </a:r>
          </a:p>
          <a:p>
            <a:pPr marL="0" indent="0">
              <a:buFontTx/>
              <a:buNone/>
            </a:pPr>
            <a:r>
              <a:rPr lang="en-US" b="0" baseline="0" dirty="0"/>
              <a:t>To give you some perspective, let me quickly talk about the most common radiation sources we encounter in our everyday life and how much radiation we get from these sources.  Sources of radiation are around us, all the time.  Some sources are natural and others are man-made. </a:t>
            </a:r>
          </a:p>
          <a:p>
            <a:pPr marL="0" indent="0">
              <a:buFontTx/>
              <a:buNone/>
            </a:pPr>
            <a:endParaRPr lang="en-US" b="0" baseline="0" dirty="0"/>
          </a:p>
          <a:p>
            <a:pPr marL="0" indent="0">
              <a:buFontTx/>
              <a:buNone/>
            </a:pPr>
            <a:r>
              <a:rPr lang="en-US" b="0" baseline="0" dirty="0"/>
              <a:t>Natural background radiation comes from the ground, soil, water, </a:t>
            </a:r>
            <a:r>
              <a:rPr lang="en-US" b="0" baseline="0" dirty="0" err="1"/>
              <a:t>outerspace</a:t>
            </a:r>
            <a:r>
              <a:rPr lang="en-US" b="0" baseline="0" dirty="0"/>
              <a:t>, and is also emitted by all living things.  </a:t>
            </a:r>
          </a:p>
          <a:p>
            <a:pPr marL="0" indent="0">
              <a:buFontTx/>
              <a:buNone/>
            </a:pPr>
            <a:r>
              <a:rPr lang="en-US" b="0" baseline="0" dirty="0"/>
              <a:t>Man-made sources of radiation comes from medical procedures such as X-rays.  </a:t>
            </a:r>
          </a:p>
          <a:p>
            <a:pPr marL="0" indent="0">
              <a:buFontTx/>
              <a:buNone/>
            </a:pPr>
            <a:endParaRPr lang="en-US" b="0" baseline="0" dirty="0"/>
          </a:p>
          <a:p>
            <a:pPr marL="0" indent="0">
              <a:buFontTx/>
              <a:buNone/>
            </a:pPr>
            <a:r>
              <a:rPr lang="en-US" b="0" baseline="0" dirty="0"/>
              <a:t>The average person in the US will receive a dose of 620 mrem per year from background and man-made source.  </a:t>
            </a:r>
          </a:p>
          <a:p>
            <a:pPr marL="0" indent="0">
              <a:buFontTx/>
              <a:buNone/>
            </a:pPr>
            <a:endParaRPr lang="en-US" b="0" baseline="0" dirty="0"/>
          </a:p>
          <a:p>
            <a:pPr marL="0" indent="0">
              <a:buFontTx/>
              <a:buNone/>
            </a:pPr>
            <a:r>
              <a:rPr lang="en-US" b="0" baseline="0" dirty="0"/>
              <a:t>Studies have shown that in an emergency situation if a person receives between 5,000 to 10,000 mrem there are no immediate health effects and the competing risks from emergency actions need to be weighed against those minimal risks. </a:t>
            </a:r>
          </a:p>
          <a:p>
            <a:pPr marL="0" indent="0">
              <a:buFontTx/>
              <a:buNone/>
            </a:pPr>
            <a:endParaRPr lang="en-US" b="0" baseline="0" dirty="0"/>
          </a:p>
          <a:p>
            <a:pPr marL="0" indent="0">
              <a:buFontTx/>
              <a:buNone/>
            </a:pPr>
            <a:r>
              <a:rPr lang="en-US" b="0" baseline="0" dirty="0"/>
              <a:t>Remember the water PAG uses 100 mrem and 500 mrem as thresholds. Now compare those values to 10,000 mrem, it doesn’t sound so bad now, does it? Especially when we consider that there is no known immediate health effects at 10,000 mrem</a:t>
            </a:r>
          </a:p>
          <a:p>
            <a:endParaRPr lang="en-US" dirty="0"/>
          </a:p>
          <a:p>
            <a:r>
              <a:rPr lang="en-US" dirty="0"/>
              <a:t>Children are typically more susceptible to the effects of radiation because they are growing</a:t>
            </a:r>
            <a:r>
              <a:rPr lang="en-US" baseline="0" dirty="0"/>
              <a:t> so quickly.  For example since there is rapid cell division happening in children, there is more of a chance that DNA will be damaged as compared to adults. At that time, there is a greater opportunity to do damage to cells that could lead to cancer later in life. </a:t>
            </a:r>
          </a:p>
        </p:txBody>
      </p:sp>
      <p:sp>
        <p:nvSpPr>
          <p:cNvPr id="4" name="Slide Number Placeholder 3"/>
          <p:cNvSpPr>
            <a:spLocks noGrp="1"/>
          </p:cNvSpPr>
          <p:nvPr>
            <p:ph type="sldNum" sz="quarter" idx="10"/>
          </p:nvPr>
        </p:nvSpPr>
        <p:spPr/>
        <p:txBody>
          <a:bodyPr/>
          <a:lstStyle/>
          <a:p>
            <a:fld id="{C0DF62CC-CAA4-4C00-A01E-66FF907545B0}" type="slidenum">
              <a:rPr lang="en-US" smtClean="0"/>
              <a:pPr/>
              <a:t>17</a:t>
            </a:fld>
            <a:endParaRPr lang="en-US" dirty="0"/>
          </a:p>
        </p:txBody>
      </p:sp>
    </p:spTree>
    <p:extLst>
      <p:ext uri="{BB962C8B-B14F-4D97-AF65-F5344CB8AC3E}">
        <p14:creationId xmlns:p14="http://schemas.microsoft.com/office/powerpoint/2010/main" xmlns="" val="2554996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Protective Action Guides are created the same way with the same goals </a:t>
            </a:r>
            <a:endParaRPr lang="en-US" sz="1200" kern="1200" dirty="0">
              <a:solidFill>
                <a:schemeClr val="tx1"/>
              </a:solidFill>
              <a:effectLst/>
              <a:latin typeface="+mn-lt"/>
              <a:ea typeface="+mn-ea"/>
              <a:cs typeface="+mn-cs"/>
            </a:endParaRPr>
          </a:p>
          <a:p>
            <a:pPr marL="22860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Prevent immediate</a:t>
            </a:r>
            <a:r>
              <a:rPr lang="en-US" sz="1200" kern="1200" baseline="0" dirty="0">
                <a:solidFill>
                  <a:schemeClr val="tx1"/>
                </a:solidFill>
                <a:effectLst/>
                <a:latin typeface="+mn-lt"/>
                <a:ea typeface="+mn-ea"/>
                <a:cs typeface="+mn-cs"/>
              </a:rPr>
              <a:t> health effects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Balance protection with other important factors and ensure that actions result in more benefit than harm</a:t>
            </a:r>
          </a:p>
          <a:p>
            <a:pPr marL="228600" lvl="0" indent="-228600">
              <a:buFont typeface="+mj-lt"/>
              <a:buAutoNum type="arabicPeriod"/>
            </a:pPr>
            <a:r>
              <a:rPr lang="en-US" sz="1200" kern="1200" dirty="0">
                <a:solidFill>
                  <a:schemeClr val="tx1"/>
                </a:solidFill>
                <a:effectLst/>
                <a:latin typeface="+mn-lt"/>
                <a:ea typeface="+mn-ea"/>
                <a:cs typeface="+mn-cs"/>
              </a:rPr>
              <a:t>Reduce risk of chronic (or long term) effects</a:t>
            </a:r>
          </a:p>
          <a:p>
            <a:pPr lvl="0"/>
            <a:endParaRPr lang="en-US" sz="1200" kern="1200" dirty="0">
              <a:solidFill>
                <a:schemeClr val="tx1"/>
              </a:solidFill>
              <a:effectLst/>
              <a:latin typeface="+mn-lt"/>
              <a:ea typeface="+mn-ea"/>
              <a:cs typeface="+mn-cs"/>
            </a:endParaRPr>
          </a:p>
          <a:p>
            <a:r>
              <a:rPr lang="en-US" sz="1200" dirty="0"/>
              <a:t>The drinking water PAG was developed taking into consideration the risks associated with ingesting drinking water contaminated with radioactive materials and assuming an exposure period not exceeding 1 year.</a:t>
            </a:r>
            <a:r>
              <a:rPr lang="en-US" sz="1200" baseline="0" dirty="0"/>
              <a:t> </a:t>
            </a:r>
          </a:p>
          <a:p>
            <a:endParaRPr lang="en-US" sz="1200" baseline="0" dirty="0"/>
          </a:p>
          <a:p>
            <a:r>
              <a:rPr lang="en-US" sz="1200" dirty="0"/>
              <a:t>PAG levels result in projected risks which generally fall within the range of risks for lifetime exposure under the EPA’s National Primary Drinking Water Regulations for Radionuclides, which are codified in 40 CFR Part 141.66</a:t>
            </a:r>
            <a:r>
              <a:rPr lang="en-US" sz="1200" baseline="0" dirty="0"/>
              <a:t> titled “MCLs for Radionuclides”</a:t>
            </a:r>
            <a:r>
              <a:rPr lang="en-US" sz="1200" dirty="0"/>
              <a:t>. We strike a balance between risks and</a:t>
            </a:r>
            <a:r>
              <a:rPr lang="en-US" sz="1200" baseline="0" dirty="0"/>
              <a:t> actions needed.  </a:t>
            </a:r>
            <a:r>
              <a:rPr lang="en-US" sz="1200" dirty="0"/>
              <a:t>Drinking water PAGs provide levels of protection consistent with current PAGs for other media in the intermediate phase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91B2E3-04DD-4038-A84B-493E6C0CCDDC}" type="slidenum">
              <a:rPr lang="en-US" smtClean="0"/>
              <a:pPr/>
              <a:t>18</a:t>
            </a:fld>
            <a:endParaRPr lang="en-US" dirty="0"/>
          </a:p>
        </p:txBody>
      </p:sp>
    </p:spTree>
    <p:extLst>
      <p:ext uri="{BB962C8B-B14F-4D97-AF65-F5344CB8AC3E}">
        <p14:creationId xmlns:p14="http://schemas.microsoft.com/office/powerpoint/2010/main" xmlns="" val="84892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Recommending a drinking water PAG and implementing a drinking water PAG are two different things, which is one of the reasons that they are non-regulatory and the reason we stress that states and locals have a lot of flexibility in how they implement the</a:t>
            </a:r>
            <a:r>
              <a:rPr lang="en-US" sz="1200" baseline="0" dirty="0"/>
              <a:t> guidance in the PAG Manual</a:t>
            </a:r>
            <a:r>
              <a:rPr lang="en-US" sz="1200" dirty="0"/>
              <a:t>.</a:t>
            </a:r>
          </a:p>
          <a:p>
            <a:endParaRPr lang="en-US" sz="1200" dirty="0"/>
          </a:p>
          <a:p>
            <a:r>
              <a:rPr lang="en-US" sz="1200" dirty="0"/>
              <a:t>For public acceptability and ease of application – the states or locals may apply 100 mrem (originally targeted for children and pregnant and nursing women) for the whole population served by the water system.</a:t>
            </a:r>
            <a:r>
              <a:rPr lang="en-US" sz="1200" baseline="0" dirty="0"/>
              <a:t> Or</a:t>
            </a:r>
            <a:r>
              <a:rPr lang="en-US" sz="1200" dirty="0"/>
              <a:t>, authorities may make bottled water available to children, pregnant women and nursing women, and instruct the rest of the population to use a public drinking water supply that will not exceed 500 mrem </a:t>
            </a:r>
          </a:p>
          <a:p>
            <a:endParaRPr lang="en-US" dirty="0"/>
          </a:p>
          <a:p>
            <a:r>
              <a:rPr lang="en-US" dirty="0"/>
              <a:t>As stated above, the PAGs are intended as guidance only, and local authorities should take into account local circumstances (like the scope</a:t>
            </a:r>
            <a:r>
              <a:rPr lang="en-US" baseline="0" dirty="0"/>
              <a:t> of the incident, the community needs, risk of dehydration if it is extremely hot outside, ability to quickly bring in alternative water) </a:t>
            </a:r>
            <a:r>
              <a:rPr lang="en-US" dirty="0"/>
              <a:t>when implementing any course of action to protect the public.</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B2E3-04DD-4038-A84B-493E6C0CCD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2104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r>
              <a:rPr lang="en-US" sz="1200" kern="1200" dirty="0">
                <a:solidFill>
                  <a:schemeClr val="tx1"/>
                </a:solidFill>
                <a:effectLst/>
                <a:latin typeface="+mn-lt"/>
                <a:ea typeface="+mn-ea"/>
                <a:cs typeface="+mn-cs"/>
              </a:rPr>
              <a:t>We are </a:t>
            </a:r>
            <a:r>
              <a:rPr lang="en-US" sz="1200" kern="1200" baseline="0" dirty="0">
                <a:solidFill>
                  <a:schemeClr val="tx1"/>
                </a:solidFill>
                <a:effectLst/>
                <a:latin typeface="+mn-lt"/>
                <a:ea typeface="+mn-ea"/>
                <a:cs typeface="+mn-cs"/>
              </a:rPr>
              <a:t>all here today to learn about EPA’s revised, 2017, protective action guide Manual – or PAG Manual for short. </a:t>
            </a:r>
            <a:endParaRPr lang="en-US" sz="1200" kern="1200" dirty="0">
              <a:solidFill>
                <a:schemeClr val="tx1"/>
              </a:solidFill>
              <a:effectLst/>
              <a:latin typeface="+mn-lt"/>
              <a:ea typeface="+mn-ea"/>
              <a:cs typeface="+mn-cs"/>
            </a:endParaRPr>
          </a:p>
          <a:p>
            <a:pPr defTabSz="931774"/>
            <a:r>
              <a:rPr lang="en-US" sz="1200" kern="1200" dirty="0">
                <a:solidFill>
                  <a:schemeClr val="tx1"/>
                </a:solidFill>
                <a:effectLst/>
                <a:latin typeface="+mn-lt"/>
                <a:ea typeface="+mn-ea"/>
                <a:cs typeface="+mn-cs"/>
              </a:rPr>
              <a:t>The Protective Action Guide Manual contains dose guidelines under several</a:t>
            </a:r>
            <a:r>
              <a:rPr lang="en-US" sz="1200" kern="1200" baseline="0" dirty="0">
                <a:solidFill>
                  <a:schemeClr val="tx1"/>
                </a:solidFill>
                <a:effectLst/>
                <a:latin typeface="+mn-lt"/>
                <a:ea typeface="+mn-ea"/>
                <a:cs typeface="+mn-cs"/>
              </a:rPr>
              <a:t> different scenarios</a:t>
            </a:r>
            <a:r>
              <a:rPr lang="en-US" sz="1200" kern="1200" dirty="0">
                <a:solidFill>
                  <a:schemeClr val="tx1"/>
                </a:solidFill>
                <a:effectLst/>
                <a:latin typeface="+mn-lt"/>
                <a:ea typeface="+mn-ea"/>
                <a:cs typeface="+mn-cs"/>
              </a:rPr>
              <a:t> that would trigger public safety measures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minimize or prevent radiation exposure during an emergency. Each</a:t>
            </a:r>
            <a:r>
              <a:rPr lang="en-US" sz="1200" kern="1200" baseline="0" dirty="0">
                <a:solidFill>
                  <a:schemeClr val="tx1"/>
                </a:solidFill>
                <a:effectLst/>
                <a:latin typeface="+mn-lt"/>
                <a:ea typeface="+mn-ea"/>
                <a:cs typeface="+mn-cs"/>
              </a:rPr>
              <a:t> </a:t>
            </a:r>
            <a:r>
              <a:rPr lang="en-US" sz="1200" baseline="0" dirty="0"/>
              <a:t>Protective Action Guide in the manual serves as “health-based tipping point” to assists officials in deciding when it is necessary for people to evacuate, stay inside, issue a food or water advisory, or take other immediate steps to safeguard health during a radiological emergency.</a:t>
            </a:r>
          </a:p>
          <a:p>
            <a:pPr defTabSz="931774"/>
            <a:endParaRPr lang="en-US" sz="1200" baseline="0" dirty="0"/>
          </a:p>
          <a:p>
            <a:pPr defTabSz="931774"/>
            <a:r>
              <a:rPr lang="en-US" sz="1200" baseline="0" dirty="0"/>
              <a:t>The PAG manual features non-regulatory guidance for state, local and tribal governments responding to a radiological emergency. </a:t>
            </a:r>
            <a:r>
              <a:rPr lang="en-US" dirty="0"/>
              <a:t>PAGs are not legally binding</a:t>
            </a:r>
            <a:r>
              <a:rPr lang="en-US" baseline="0" dirty="0"/>
              <a:t> regulation, they are not</a:t>
            </a:r>
            <a:r>
              <a:rPr lang="en-US" dirty="0"/>
              <a:t> radiation limits, and do not supersede any environmental laws or regulations. PAGs also do not establish an acceptable level of risk for normal, non-emergency conditions, nor do they represent the boundary between safe and unsafe conditions.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PAGs are also not meant to be applied as strict numeric criteria, but rather as </a:t>
            </a:r>
            <a:r>
              <a:rPr lang="en-US" u="sng" dirty="0"/>
              <a:t>guidelines</a:t>
            </a:r>
            <a:r>
              <a:rPr lang="en-US" dirty="0"/>
              <a:t> to be considered in the context of incident-specific factors. </a:t>
            </a:r>
            <a:endParaRPr lang="en-US" sz="1200" baseline="0"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2</a:t>
            </a:fld>
            <a:endParaRPr lang="en-US" dirty="0"/>
          </a:p>
        </p:txBody>
      </p:sp>
    </p:spTree>
    <p:extLst>
      <p:ext uri="{BB962C8B-B14F-4D97-AF65-F5344CB8AC3E}">
        <p14:creationId xmlns:p14="http://schemas.microsoft.com/office/powerpoint/2010/main" xmlns="" val="316746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1DC10-9148-4372-AF41-CA728BB23977}" type="slidenum">
              <a:rPr lang="en-US"/>
              <a:pPr/>
              <a:t>20</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pPr>
              <a:lnSpc>
                <a:spcPct val="90000"/>
              </a:lnSpc>
            </a:pPr>
            <a:r>
              <a:rPr lang="en-US" sz="1000" dirty="0"/>
              <a:t>The protective action guidance is given in millirem but we typically</a:t>
            </a:r>
            <a:r>
              <a:rPr lang="en-US" sz="1000" baseline="0" dirty="0"/>
              <a:t> measure radiation in water in picocuries per liter. So how do we get from a concentration of picocuries per liter to millirem?</a:t>
            </a:r>
          </a:p>
          <a:p>
            <a:pPr>
              <a:lnSpc>
                <a:spcPct val="90000"/>
              </a:lnSpc>
            </a:pPr>
            <a:endParaRPr lang="en-US" sz="1000" baseline="0" dirty="0"/>
          </a:p>
          <a:p>
            <a:pPr>
              <a:lnSpc>
                <a:spcPct val="90000"/>
              </a:lnSpc>
            </a:pPr>
            <a:endParaRPr lang="en-US" sz="1000" baseline="0" dirty="0"/>
          </a:p>
          <a:p>
            <a:pPr>
              <a:lnSpc>
                <a:spcPct val="90000"/>
              </a:lnSpc>
            </a:pPr>
            <a:endParaRPr lang="en-US" sz="1000" dirty="0"/>
          </a:p>
        </p:txBody>
      </p:sp>
    </p:spTree>
    <p:extLst>
      <p:ext uri="{BB962C8B-B14F-4D97-AF65-F5344CB8AC3E}">
        <p14:creationId xmlns:p14="http://schemas.microsoft.com/office/powerpoint/2010/main" xmlns="" val="1742306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Derived</a:t>
            </a:r>
            <a:r>
              <a:rPr lang="en-US" baseline="0" dirty="0"/>
              <a:t> Response Levels (or DRLs) to determine the </a:t>
            </a:r>
            <a:r>
              <a:rPr lang="en-US" dirty="0"/>
              <a:t>concentrations of radioactive materials in drinking water that correspond to EPA recommended PAGs of 100 mrem and 500 mrem</a:t>
            </a:r>
          </a:p>
          <a:p>
            <a:endParaRPr lang="en-US" dirty="0"/>
          </a:p>
          <a:p>
            <a:r>
              <a:rPr lang="en-US" dirty="0"/>
              <a:t>Figuring out how a concentration of a radioactive material relates to a dose is not easy and its</a:t>
            </a:r>
            <a:r>
              <a:rPr lang="en-US" baseline="0" dirty="0"/>
              <a:t> </a:t>
            </a:r>
            <a:r>
              <a:rPr lang="en-US" dirty="0"/>
              <a:t>done on a case by case basis, because every type of radioactive material is different. </a:t>
            </a:r>
          </a:p>
          <a:p>
            <a:r>
              <a:rPr lang="en-US" dirty="0">
                <a:solidFill>
                  <a:srgbClr val="FF0000"/>
                </a:solidFill>
              </a:rPr>
              <a:t>The numbers you</a:t>
            </a:r>
            <a:r>
              <a:rPr lang="en-US" baseline="0" dirty="0">
                <a:solidFill>
                  <a:srgbClr val="FF0000"/>
                </a:solidFill>
              </a:rPr>
              <a:t> see in this chart are not derived from the same methodology as EPA uses for equivalent concentrations of beta/photon emitters measured in pCi/L that correspond to the MCL of 4 mrem.  Keep in mind, as we discussed earlier, the MCLs were developed based on lifetime exposure.</a:t>
            </a:r>
          </a:p>
          <a:p>
            <a:endParaRPr lang="en-US" dirty="0"/>
          </a:p>
          <a:p>
            <a:r>
              <a:rPr lang="en-US" dirty="0"/>
              <a:t>For the PAGs, we focused on establishing</a:t>
            </a:r>
            <a:r>
              <a:rPr lang="en-US" baseline="0" dirty="0"/>
              <a:t> dose levels that would protect the most sensitive populations.  </a:t>
            </a:r>
            <a:r>
              <a:rPr lang="en-US" dirty="0"/>
              <a:t>Remembering that dose is related to things like age, so sometimes several calculations are needed to determine the correct derived response level for the incident.  To help, in the PAG manual we included a chart that assumes a constant level of radioactive materials in water over the course of a year… so it does not account for decay over time. What does it mean when</a:t>
            </a:r>
            <a:r>
              <a:rPr lang="en-US" baseline="0" dirty="0"/>
              <a:t> we say</a:t>
            </a:r>
            <a:r>
              <a:rPr lang="en-US" dirty="0"/>
              <a:t> not account for decay over</a:t>
            </a:r>
            <a:r>
              <a:rPr lang="en-US" baseline="0" dirty="0"/>
              <a:t> time? Simply put, the term ‘decay’ in here refers to all radionuclide will transforms into a different atom, it’s a natural process and this different atom is called decay product.  The atoms keep transforming to new decay products until they reach a stable state and are no longer radioactive.  This decay process helps reducing the radionuclide concentration in water, but we do NOT account in our calculation so we can make our calculation conservative.  </a:t>
            </a:r>
            <a:r>
              <a:rPr lang="en-US" dirty="0"/>
              <a:t>Not accounting decay product</a:t>
            </a:r>
            <a:r>
              <a:rPr lang="en-US" baseline="0" dirty="0"/>
              <a:t> is a very unrealistic assumption, but it help makes sure the DRLs are conservative estimate considering all of the uncertainty.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Again,</a:t>
            </a:r>
            <a:r>
              <a:rPr lang="en-US" sz="1200" b="0" i="0" kern="1200" baseline="0" dirty="0">
                <a:solidFill>
                  <a:schemeClr val="tx1"/>
                </a:solidFill>
                <a:effectLst/>
                <a:latin typeface="+mn-lt"/>
                <a:ea typeface="+mn-ea"/>
                <a:cs typeface="+mn-cs"/>
              </a:rPr>
              <a:t> for PAG calculations, we used the assumption of no decay, which makes the PAG levels very conservative.  </a:t>
            </a:r>
          </a:p>
          <a:p>
            <a:endParaRPr lang="en-US" b="1" baseline="0" dirty="0"/>
          </a:p>
          <a:p>
            <a:r>
              <a:rPr lang="en-US" dirty="0"/>
              <a:t>For this</a:t>
            </a:r>
            <a:r>
              <a:rPr lang="en-US" baseline="0" dirty="0"/>
              <a:t> chart, w</a:t>
            </a:r>
            <a:r>
              <a:rPr lang="en-US" dirty="0"/>
              <a:t>e ran calculations for Strontium and Yttrium-90, Cesium 137 and Iodine-131, which are </a:t>
            </a:r>
            <a:r>
              <a:rPr lang="en-US" sz="1200" b="0" i="0" u="none" strike="noStrike" kern="1200" baseline="0" dirty="0">
                <a:solidFill>
                  <a:schemeClr val="tx1"/>
                </a:solidFill>
                <a:latin typeface="+mn-lt"/>
                <a:ea typeface="+mn-ea"/>
                <a:cs typeface="+mn-cs"/>
              </a:rPr>
              <a:t>of particular interest for major radiological incident scenarios where drinking water sources might be contaminated </a:t>
            </a:r>
            <a:r>
              <a:rPr lang="en-US" dirty="0"/>
              <a:t>. We ran calculations for 8 different age groups and selected the most conservative value as the Derived Response Level– for example the 1-year-old who drinks formula might be the most susceptible for Iodine 131.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 site-specific DRLs developed for a specific emergency, EPA recommends using these Derived Response Levels to allow for the direct comparison between radioactive material concentration in drinking water and dose. </a:t>
            </a:r>
          </a:p>
          <a:p>
            <a:endParaRPr lang="en-US" dirty="0"/>
          </a:p>
          <a:p>
            <a:r>
              <a:rPr lang="en-US" dirty="0"/>
              <a:t>Dose conversion factors, calculation methodologies as well as other comprehensive information regarding DRL development can be located through the PAG Manual. But know that the Advisory</a:t>
            </a:r>
            <a:r>
              <a:rPr lang="en-US" baseline="0" dirty="0"/>
              <a:t> Team for Environment, Food and Health can help with drinking water guidance during an emergency.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191B2E3-04DD-4038-A84B-493E6C0CCDDC}"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xmlns="" val="3079317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is important to remember the bottled water is not the only option for providing clean, safe water for the public.</a:t>
            </a:r>
            <a:endParaRPr lang="en-US" sz="1200" kern="1200" dirty="0">
              <a:solidFill>
                <a:schemeClr val="tx1"/>
              </a:solidFill>
              <a:effectLst/>
              <a:latin typeface="+mn-lt"/>
              <a:ea typeface="+mn-ea"/>
              <a:cs typeface="+mn-cs"/>
            </a:endParaRPr>
          </a:p>
          <a:p>
            <a:endParaRPr lang="en-US" dirty="0"/>
          </a:p>
          <a:p>
            <a:r>
              <a:rPr lang="en-US" dirty="0"/>
              <a:t>Options available to local jurisdictions for providing an alternate source of drinking water could include:</a:t>
            </a:r>
          </a:p>
          <a:p>
            <a:pPr lvl="1"/>
            <a:r>
              <a:rPr lang="en-US" dirty="0"/>
              <a:t>Bottled water</a:t>
            </a:r>
          </a:p>
          <a:p>
            <a:pPr lvl="1"/>
            <a:r>
              <a:rPr lang="en-US" dirty="0"/>
              <a:t>Altering the source water (such as switching to ground water)</a:t>
            </a:r>
          </a:p>
          <a:p>
            <a:pPr lvl="1"/>
            <a:r>
              <a:rPr lang="en-US" dirty="0"/>
              <a:t>Interconnection between systems or a </a:t>
            </a:r>
          </a:p>
          <a:p>
            <a:pPr lvl="1"/>
            <a:r>
              <a:rPr lang="en-US" dirty="0"/>
              <a:t>Combination of all of these actions</a:t>
            </a:r>
          </a:p>
          <a:p>
            <a:pPr lvl="1"/>
            <a:endParaRPr lang="en-US" dirty="0"/>
          </a:p>
          <a:p>
            <a:pPr lvl="1"/>
            <a:r>
              <a:rPr lang="en-US" dirty="0"/>
              <a:t>Remember,</a:t>
            </a:r>
            <a:r>
              <a:rPr lang="en-US" baseline="0" dirty="0"/>
              <a:t> all radioactive material will decay naturally, and this </a:t>
            </a:r>
            <a:r>
              <a:rPr lang="en-US" dirty="0"/>
              <a:t>will reduce the concentration in water.  </a:t>
            </a:r>
          </a:p>
          <a:p>
            <a:pPr lvl="1"/>
            <a:endParaRPr lang="en-US" dirty="0"/>
          </a:p>
          <a:p>
            <a:r>
              <a:rPr lang="en-US" dirty="0"/>
              <a:t>And even adding uncontaminated water or rainfall can reduce the concertation of radioactive material in water.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B2E3-04DD-4038-A84B-493E6C0CCD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38644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plan for a radiological emergency. And no state representative or water utility can do it alone.</a:t>
            </a:r>
          </a:p>
          <a:p>
            <a:endParaRPr lang="en-US" dirty="0"/>
          </a:p>
          <a:p>
            <a:r>
              <a:rPr lang="en-US" dirty="0"/>
              <a:t>Here is a question for everyone, in the chat box – name two people or organizations that you should contact to start planning on how your organization or facility will protect public drinking water during a radiological emergency. Let me repeat the question – name two people or organizations that you should contact to start planning on how your organization or facility will protect public drinking water during  a radiological emergency. </a:t>
            </a:r>
          </a:p>
          <a:p>
            <a:endParaRPr lang="en-US" dirty="0"/>
          </a:p>
          <a:p>
            <a:r>
              <a:rPr lang="en-US" dirty="0"/>
              <a:t>While you are doing that – Here are some planning considerations for you to think about with those other</a:t>
            </a:r>
            <a:r>
              <a:rPr lang="en-US" baseline="0" dirty="0"/>
              <a:t> people or organizations:</a:t>
            </a:r>
          </a:p>
          <a:p>
            <a:pPr marL="171450" indent="-171450">
              <a:buFontTx/>
              <a:buChar char="-"/>
            </a:pPr>
            <a:r>
              <a:rPr lang="en-US" baseline="0" dirty="0"/>
              <a:t>How are you going to monitor the water during an emergency</a:t>
            </a:r>
          </a:p>
          <a:p>
            <a:pPr marL="171450" indent="-171450">
              <a:buFontTx/>
              <a:buChar char="-"/>
            </a:pPr>
            <a:r>
              <a:rPr lang="en-US" baseline="0" dirty="0"/>
              <a:t>Are you planning to use the PAGs or another level as that in which to provide alternative drinking water?</a:t>
            </a:r>
          </a:p>
          <a:p>
            <a:pPr marL="171450" indent="-171450">
              <a:buFontTx/>
              <a:buChar char="-"/>
            </a:pPr>
            <a:endParaRPr lang="en-US" dirty="0"/>
          </a:p>
          <a:p>
            <a:r>
              <a:rPr lang="en-US" dirty="0"/>
              <a:t>There</a:t>
            </a:r>
            <a:r>
              <a:rPr lang="en-US" baseline="0" dirty="0"/>
              <a:t> are p</a:t>
            </a:r>
            <a:r>
              <a:rPr lang="en-US" dirty="0"/>
              <a:t>reventive actions that may be taken in advance of an anticipated release including</a:t>
            </a:r>
            <a:r>
              <a:rPr lang="en-US" baseline="0" dirty="0"/>
              <a:t> t</a:t>
            </a:r>
            <a:r>
              <a:rPr lang="en-US" dirty="0"/>
              <a:t>emporarily closing of water system intake valves to prevent entry of contaminant plume. But emergency response plans should consider whether sufficient storage capacity is available to support the community’s fire suppression and sanitation needs while intake valves are closed.</a:t>
            </a:r>
          </a:p>
        </p:txBody>
      </p:sp>
      <p:sp>
        <p:nvSpPr>
          <p:cNvPr id="4" name="Slide Number Placeholder 3"/>
          <p:cNvSpPr>
            <a:spLocks noGrp="1"/>
          </p:cNvSpPr>
          <p:nvPr>
            <p:ph type="sldNum" sz="quarter" idx="10"/>
          </p:nvPr>
        </p:nvSpPr>
        <p:spPr/>
        <p:txBody>
          <a:bodyPr/>
          <a:lstStyle/>
          <a:p>
            <a:pPr>
              <a:defRPr/>
            </a:pPr>
            <a:fld id="{5191B2E3-04DD-4038-A84B-493E6C0CCDDC}"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xmlns="" val="579087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This slide format should look a little familiar to you. We’re now going to talk about some of the important</a:t>
            </a:r>
            <a:r>
              <a:rPr lang="en-US" baseline="0" dirty="0"/>
              <a:t> revisions to intermediate phase PAG levels in the 2017 and 1992 PAG manuals.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relocation</a:t>
            </a:r>
            <a:r>
              <a:rPr lang="en-US" sz="1200" kern="1200" baseline="0" dirty="0">
                <a:solidFill>
                  <a:schemeClr val="tx1"/>
                </a:solidFill>
                <a:effectLst/>
                <a:latin typeface="+mn-lt"/>
                <a:ea typeface="+mn-ea"/>
                <a:cs typeface="+mn-cs"/>
              </a:rPr>
              <a:t> means moving out for potentially a long time, maybe until cleanup is complete.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Relocation of the public PAG was adjusted to remove the 1992 provision about 5 rem over 50 years. The interagency PAGs Subcommittee found that there might be confusion between it and long-term cleanup goals… or that it might be misunderstood that relocation might have to last as long as 50 years!</a:t>
            </a:r>
          </a:p>
        </p:txBody>
      </p:sp>
      <p:sp>
        <p:nvSpPr>
          <p:cNvPr id="4" name="Slide Number Placeholder 3"/>
          <p:cNvSpPr>
            <a:spLocks noGrp="1"/>
          </p:cNvSpPr>
          <p:nvPr>
            <p:ph type="sldNum" sz="quarter" idx="10"/>
          </p:nvPr>
        </p:nvSpPr>
        <p:spPr/>
        <p:txBody>
          <a:bodyPr/>
          <a:lstStyle/>
          <a:p>
            <a:fld id="{5191B2E3-04DD-4038-A84B-493E6C0CCDDC}" type="slidenum">
              <a:rPr lang="en-US" smtClean="0"/>
              <a:pPr/>
              <a:t>24</a:t>
            </a:fld>
            <a:endParaRPr lang="en-US" dirty="0"/>
          </a:p>
        </p:txBody>
      </p:sp>
    </p:spTree>
    <p:extLst>
      <p:ext uri="{BB962C8B-B14F-4D97-AF65-F5344CB8AC3E}">
        <p14:creationId xmlns:p14="http://schemas.microsoft.com/office/powerpoint/2010/main" xmlns="" val="256133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ltLang="en-US" dirty="0"/>
              <a:t>On your screen now you will see a comparison of the FDA Food PAGs -  This</a:t>
            </a:r>
            <a:r>
              <a:rPr lang="en-US" altLang="en-US" baseline="0" dirty="0"/>
              <a:t> is not really new news, all organizations that use FDA PAGs had already implemented this update long ago, however we are covering it now on this slide for completeness, since it is a change from the 1992 PAG manual.</a:t>
            </a:r>
          </a:p>
          <a:p>
            <a:endParaRPr lang="en-US" altLang="en-US" baseline="0" dirty="0"/>
          </a:p>
          <a:p>
            <a:pPr marL="0" indent="0">
              <a:buFont typeface="Arial" panose="020B0604020202020204" pitchFamily="34" charset="0"/>
              <a:buNone/>
            </a:pPr>
            <a:r>
              <a:rPr lang="en-US" dirty="0"/>
              <a:t>FDA</a:t>
            </a:r>
            <a:r>
              <a:rPr lang="en-US" baseline="0" dirty="0"/>
              <a:t> provided</a:t>
            </a:r>
            <a:r>
              <a:rPr lang="en-US" dirty="0"/>
              <a:t> Dose and Derived Intervention Levels (DILs), which is a concentration derived from the intervention level of dose at which introduction of protective measures should be considered.</a:t>
            </a:r>
            <a:r>
              <a:rPr lang="en-US" baseline="0" dirty="0"/>
              <a:t> FDA always says that in a real event, incident-specific factors will be used to develop DILs appropriate for the situation. Note also that if FRMAC is generating Intervention Levels for </a:t>
            </a:r>
            <a:r>
              <a:rPr lang="en-US" sz="1200" kern="1200" dirty="0">
                <a:solidFill>
                  <a:schemeClr val="tx1"/>
                </a:solidFill>
                <a:effectLst/>
                <a:latin typeface="+mn-lt"/>
                <a:ea typeface="+mn-ea"/>
                <a:cs typeface="+mn-cs"/>
              </a:rPr>
              <a:t>any of the “non-FDA” radionuclides not explicitly address in FDA’s 1998 guidance, then FDA’s guidance is to use the ICRP 60 series to assess these radionuclides.</a:t>
            </a:r>
          </a:p>
          <a:p>
            <a:pPr marL="0" indent="0">
              <a:buFont typeface="Arial" panose="020B0604020202020204" pitchFamily="34" charset="0"/>
              <a:buNone/>
            </a:pPr>
            <a:endParaRPr lang="en-US" sz="1200" b="1"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&lt;&lt;Host</a:t>
            </a:r>
            <a:r>
              <a:rPr lang="en-US" sz="1200" b="1" kern="1200" baseline="0" dirty="0">
                <a:solidFill>
                  <a:schemeClr val="tx1"/>
                </a:solidFill>
                <a:effectLst/>
                <a:latin typeface="+mn-lt"/>
                <a:ea typeface="+mn-ea"/>
                <a:cs typeface="+mn-cs"/>
              </a:rPr>
              <a:t> does not need to say the acronyms below, they are just here FYI&gt;&gt;</a:t>
            </a:r>
            <a:endParaRPr lang="en-US" sz="1200" b="1"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altLang="en-US" dirty="0"/>
              <a:t>NCRP = National Council on Radiation Protection</a:t>
            </a:r>
          </a:p>
          <a:p>
            <a:r>
              <a:rPr lang="en-US" altLang="en-US" dirty="0"/>
              <a:t>ICRP = International Commission on Radiological Protection</a:t>
            </a:r>
          </a:p>
          <a:p>
            <a:r>
              <a:rPr lang="en-US" altLang="en-US" dirty="0"/>
              <a:t>NRPB = National Radiological Protection Board (UK)</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25</a:t>
            </a:fld>
            <a:endParaRPr lang="en-US" dirty="0"/>
          </a:p>
        </p:txBody>
      </p:sp>
    </p:spTree>
    <p:extLst>
      <p:ext uri="{BB962C8B-B14F-4D97-AF65-F5344CB8AC3E}">
        <p14:creationId xmlns:p14="http://schemas.microsoft.com/office/powerpoint/2010/main" xmlns="" val="3934135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Another important highlight is the “Re-entry Matrix Following a Radiological Incident or Accident” found on pgs. 50 – 52 of the 2017 PAG manual. The very first section of this matrix is shown</a:t>
            </a:r>
            <a:r>
              <a:rPr lang="en-US" baseline="0" dirty="0"/>
              <a:t> on your screen – but trust me, there is much more to see if you open the PAG manual.</a:t>
            </a:r>
          </a:p>
          <a:p>
            <a:endParaRPr lang="en-US" baseline="0" dirty="0"/>
          </a:p>
          <a:p>
            <a:r>
              <a:rPr lang="en-US" dirty="0"/>
              <a:t>During the early and intermediate phases of a radiological emergency, individuals will need to enter the relocation area to collect their belongings, maintain or repair critical infrastructure, and to work on preliminary recovery activities. The Reentry Matrix provides a quick reference for public and worker dose guidelines and considerations for decontamination ongoing during this phase.</a:t>
            </a:r>
          </a:p>
          <a:p>
            <a:endParaRPr lang="en-US" dirty="0"/>
          </a:p>
          <a:p>
            <a:r>
              <a:rPr lang="en-US" dirty="0"/>
              <a:t>Operational guidelines include detailed numeric guidance, specific discussions about applicable dose-based limits, timeframes and pathways of exposure related to reentry tasks. The term reentry is used for emergency workers and members of the public going into radiologically contaminated areas, temporarily, under controlled conditions. As part of the U.S. response to the Japanese Fukushima accident, scientists performed dose calculations to ensure that passengers and workers on train trips through contaminated areas do not exceed doses typically received from cosmic radiation during an international flight. DOE’s Argonne National Laboratory scientists used the RESRAD-RDD tool and hand calculations to approximate doses from the NPP radionuclides.</a:t>
            </a:r>
          </a:p>
          <a:p>
            <a:endParaRPr lang="en-US" dirty="0"/>
          </a:p>
          <a:p>
            <a:r>
              <a:rPr lang="en-US" dirty="0"/>
              <a:t>I bring this table</a:t>
            </a:r>
            <a:r>
              <a:rPr lang="en-US" baseline="0" dirty="0"/>
              <a:t> up, because it’s important to know that it is available as a resource. You don’t need to memorize it, but knowing that it is available will help you with reentry decisions in your next drill or exercise.</a:t>
            </a:r>
            <a:endParaRPr lang="en-US"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26</a:t>
            </a:fld>
            <a:endParaRPr lang="en-US" dirty="0"/>
          </a:p>
        </p:txBody>
      </p:sp>
    </p:spTree>
    <p:extLst>
      <p:ext uri="{BB962C8B-B14F-4D97-AF65-F5344CB8AC3E}">
        <p14:creationId xmlns:p14="http://schemas.microsoft.com/office/powerpoint/2010/main" xmlns="" val="678207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Late phase clean up begins sometime during the intermediate phase and proceeds concurrently</a:t>
            </a:r>
            <a:r>
              <a:rPr lang="en-US" baseline="0" dirty="0"/>
              <a:t> with </a:t>
            </a:r>
            <a:r>
              <a:rPr lang="en-US" dirty="0"/>
              <a:t>intermediate phase protection action activities.</a:t>
            </a:r>
            <a:r>
              <a:rPr lang="en-US" baseline="0" dirty="0"/>
              <a:t> I mentioned earlier in the presentation that often, response phases overlap, and that is true here. The transition to the late phase really is marked by a change in the approach. Response strategies during the late phase are driven by strategies that focus on reducing longer-term exposure and improving interim living conditions rather than by urgency which drives the early and intermediate phase approaches.</a:t>
            </a:r>
            <a:endParaRPr lang="en-US" dirty="0"/>
          </a:p>
          <a:p>
            <a:endParaRPr lang="en-US" dirty="0"/>
          </a:p>
          <a:p>
            <a:r>
              <a:rPr lang="en-US" dirty="0"/>
              <a:t>During the late phase of a radiological incident, decision-makers will have more time and information allowing for better data collection, more complex modeling, stakeholder involvement, and options analysis. Community members will influence decisions such as if and when to allow people to return home to contaminated areas. There will be populations, who were not relocated or evacuated, living in contaminated areas where efforts to reduce exposures will be ongoing. </a:t>
            </a:r>
          </a:p>
          <a:p>
            <a:endParaRPr lang="en-US" baseline="0" dirty="0"/>
          </a:p>
          <a:p>
            <a:r>
              <a:rPr lang="en-US" baseline="0" dirty="0"/>
              <a:t>This should not come as a shock – the late phase can last for many months to years. During this phase there are no applicable numeric PAG levels for long-term cleanup. </a:t>
            </a:r>
          </a:p>
          <a:p>
            <a:endParaRPr lang="en-US" baseline="0" dirty="0"/>
          </a:p>
          <a:p>
            <a:r>
              <a:rPr lang="en-US" baseline="0" dirty="0"/>
              <a:t>For instance, around Fukushima, which happened in 2011 the Japanese are </a:t>
            </a:r>
            <a:r>
              <a:rPr lang="en-US" i="1" baseline="0" dirty="0"/>
              <a:t>still </a:t>
            </a:r>
            <a:r>
              <a:rPr lang="en-US" i="0" baseline="0" dirty="0"/>
              <a:t>in the late phase conducing waste management.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27</a:t>
            </a:fld>
            <a:endParaRPr lang="en-US" dirty="0"/>
          </a:p>
        </p:txBody>
      </p:sp>
    </p:spTree>
    <p:extLst>
      <p:ext uri="{BB962C8B-B14F-4D97-AF65-F5344CB8AC3E}">
        <p14:creationId xmlns:p14="http://schemas.microsoft.com/office/powerpoint/2010/main" xmlns="" val="856580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large-scale radiological incident were to occur in the United States, the complexity of radiological waste disposal has the potential to be huge but would ultimately depend on the magnitude of the release and the decisions related to site cleanup, both of which will determine the amount and types of waste requiring disposal.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ea typeface="+mn-ea"/>
                <a:cs typeface="+mn-cs"/>
              </a:rPr>
              <a:t>States hold primary responsibility to identify and provide waste management options, including disposal capacity; in the event of a terrorist attack, the federal government can offer a range of assistance to states to identify and implement waste management options.</a:t>
            </a:r>
          </a:p>
          <a:p>
            <a:endParaRPr lang="en-US" dirty="0"/>
          </a:p>
          <a:p>
            <a:r>
              <a:rPr lang="en-US" dirty="0"/>
              <a:t>Stakeholder involvement</a:t>
            </a:r>
            <a:r>
              <a:rPr lang="en-US" baseline="0" dirty="0"/>
              <a:t> groups presents opportunities to involve members of the community in providing sound, cost-effective waste staging and disposal recommendations that will protect human health and the environment. </a:t>
            </a:r>
          </a:p>
          <a:p>
            <a:endParaRPr lang="en-US" baseline="0" dirty="0"/>
          </a:p>
          <a:p>
            <a:r>
              <a:rPr lang="en-US" baseline="0" dirty="0"/>
              <a:t>The new waste management discussion includes some possible solutions to a situation involving more radioactive waste than all of our US repositories could handle. It was co-authored by experts from DoD, DOE, EPA and others who would have a role in supporting states dealing with such an incident. </a:t>
            </a:r>
          </a:p>
          <a:p>
            <a:endParaRPr lang="en-US"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28</a:t>
            </a:fld>
            <a:endParaRPr lang="en-US" dirty="0"/>
          </a:p>
        </p:txBody>
      </p:sp>
    </p:spTree>
    <p:extLst>
      <p:ext uri="{BB962C8B-B14F-4D97-AF65-F5344CB8AC3E}">
        <p14:creationId xmlns:p14="http://schemas.microsoft.com/office/powerpoint/2010/main" xmlns="" val="471599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latin typeface="+mn-lt"/>
              </a:rPr>
              <a:t>Focus on avoided dose: Radiation emergency experts have protocols to make estimates of a projected public dose downwind for the first hours or days, and that is compared to PAGs. </a:t>
            </a:r>
          </a:p>
          <a:p>
            <a:endParaRPr lang="en-US" dirty="0">
              <a:latin typeface="+mn-lt"/>
            </a:endParaRPr>
          </a:p>
          <a:p>
            <a:r>
              <a:rPr lang="en-US" dirty="0">
                <a:latin typeface="+mn-lt"/>
              </a:rPr>
              <a:t>The forward looking projection sometimes is hard to not compare to regulatory ‘safe’ levels – they are apples and oranges. The goal of using PAGs is to avoid the projected dose, by taking an action to take the source or the person away. </a:t>
            </a:r>
          </a:p>
          <a:p>
            <a:endParaRPr lang="en-US" dirty="0">
              <a:latin typeface="+mn-lt"/>
            </a:endParaRPr>
          </a:p>
          <a:p>
            <a:r>
              <a:rPr lang="en-US" dirty="0">
                <a:latin typeface="+mn-lt"/>
              </a:rPr>
              <a:t>It is important to note that PAGs are not meant to be applied as strict numeric criteria, but rather as guidelines to be considered in the context of incident-specific factors.  </a:t>
            </a:r>
          </a:p>
          <a:p>
            <a:endParaRPr lang="en-US" dirty="0">
              <a:latin typeface="+mn-lt"/>
            </a:endParaRPr>
          </a:p>
          <a:p>
            <a:pPr marL="174708" indent="-174708">
              <a:buFont typeface="Arial" panose="020B0604020202020204" pitchFamily="34" charset="0"/>
              <a:buChar char="•"/>
            </a:pPr>
            <a:r>
              <a:rPr lang="en-US" dirty="0">
                <a:latin typeface="+mn-lt"/>
                <a:cs typeface="Arial" panose="020B0604020202020204" pitchFamily="34" charset="0"/>
              </a:rPr>
              <a:t>Not for radioactively contaminated sites</a:t>
            </a:r>
          </a:p>
          <a:p>
            <a:pPr marL="174708" indent="-174708">
              <a:buFont typeface="Arial" panose="020B0604020202020204" pitchFamily="34" charset="0"/>
              <a:buChar char="•"/>
            </a:pPr>
            <a:r>
              <a:rPr lang="en-US" dirty="0">
                <a:latin typeface="+mn-lt"/>
                <a:cs typeface="Arial" panose="020B0604020202020204" pitchFamily="34" charset="0"/>
              </a:rPr>
              <a:t>Releases, incidents, or accidents</a:t>
            </a:r>
          </a:p>
          <a:p>
            <a:pPr marL="174708" indent="-174708">
              <a:buFont typeface="Arial" panose="020B0604020202020204" pitchFamily="34" charset="0"/>
              <a:buChar char="•"/>
            </a:pPr>
            <a:r>
              <a:rPr lang="en-US" dirty="0">
                <a:latin typeface="+mn-lt"/>
                <a:cs typeface="Arial" panose="020B0604020202020204" pitchFamily="34" charset="0"/>
              </a:rPr>
              <a:t>Public protection is the focus</a:t>
            </a:r>
          </a:p>
          <a:p>
            <a:pPr marL="174708" indent="-174708">
              <a:buFont typeface="Arial" panose="020B0604020202020204" pitchFamily="34" charset="0"/>
              <a:buChar char="•"/>
            </a:pPr>
            <a:r>
              <a:rPr lang="en-US" dirty="0">
                <a:latin typeface="+mn-lt"/>
                <a:cs typeface="Arial" panose="020B0604020202020204" pitchFamily="34" charset="0"/>
              </a:rPr>
              <a:t>Guidance, not regulatory</a:t>
            </a:r>
          </a:p>
          <a:p>
            <a:pPr marL="174708" indent="-174708">
              <a:buFont typeface="Arial" panose="020B0604020202020204" pitchFamily="34" charset="0"/>
              <a:buChar char="•"/>
            </a:pPr>
            <a:r>
              <a:rPr lang="en-US" dirty="0">
                <a:latin typeface="+mn-lt"/>
                <a:cs typeface="Arial" panose="020B0604020202020204" pitchFamily="34" charset="0"/>
              </a:rPr>
              <a:t>Not related to CERCLA or Superfund</a:t>
            </a:r>
          </a:p>
          <a:p>
            <a:pPr marL="174708" indent="-174708">
              <a:buFont typeface="Arial" panose="020B0604020202020204" pitchFamily="34" charset="0"/>
              <a:buChar char="•"/>
            </a:pPr>
            <a:r>
              <a:rPr lang="en-US" dirty="0">
                <a:latin typeface="+mn-lt"/>
                <a:cs typeface="Arial" panose="020B0604020202020204" pitchFamily="34" charset="0"/>
              </a:rPr>
              <a:t>Avoided dose ≠ safe limit to allow</a:t>
            </a:r>
          </a:p>
          <a:p>
            <a:endParaRPr lang="en-US" dirty="0">
              <a:latin typeface="+mn-lt"/>
            </a:endParaRPr>
          </a:p>
          <a:p>
            <a:r>
              <a:rPr lang="en-US" dirty="0">
                <a:latin typeface="+mn-lt"/>
              </a:rPr>
              <a:t>Also note that several states have their own adaptations to PAGs</a:t>
            </a:r>
          </a:p>
        </p:txBody>
      </p:sp>
      <p:sp>
        <p:nvSpPr>
          <p:cNvPr id="4" name="Slide Number Placeholder 3"/>
          <p:cNvSpPr>
            <a:spLocks noGrp="1"/>
          </p:cNvSpPr>
          <p:nvPr>
            <p:ph type="sldNum" sz="quarter" idx="10"/>
          </p:nvPr>
        </p:nvSpPr>
        <p:spPr/>
        <p:txBody>
          <a:bodyPr/>
          <a:lstStyle/>
          <a:p>
            <a:fld id="{5191B2E3-04DD-4038-A84B-493E6C0CCDDC}" type="slidenum">
              <a:rPr lang="en-US" smtClean="0"/>
              <a:pPr/>
              <a:t>29</a:t>
            </a:fld>
            <a:endParaRPr lang="en-US" dirty="0"/>
          </a:p>
        </p:txBody>
      </p:sp>
    </p:spTree>
    <p:extLst>
      <p:ext uri="{BB962C8B-B14F-4D97-AF65-F5344CB8AC3E}">
        <p14:creationId xmlns:p14="http://schemas.microsoft.com/office/powerpoint/2010/main" xmlns="" val="228907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PAGs</a:t>
            </a:r>
            <a:r>
              <a:rPr lang="en-US" sz="1200" kern="1200" baseline="0" dirty="0">
                <a:solidFill>
                  <a:schemeClr val="tx1"/>
                </a:solidFill>
                <a:effectLst/>
                <a:latin typeface="+mn-lt"/>
                <a:ea typeface="+mn-ea"/>
                <a:cs typeface="+mn-cs"/>
              </a:rPr>
              <a:t> are used by several different parties. They are developed by federal agencies based on the best scientific information available.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terms of implementation, state, local and tribal governments have the main responsibility for taking measures to protect life and health – this includes</a:t>
            </a:r>
            <a:r>
              <a:rPr lang="en-US" sz="1200" kern="1200" baseline="0" dirty="0">
                <a:solidFill>
                  <a:schemeClr val="tx1"/>
                </a:solidFill>
                <a:effectLst/>
                <a:latin typeface="+mn-lt"/>
                <a:ea typeface="+mn-ea"/>
                <a:cs typeface="+mn-cs"/>
              </a:rPr>
              <a:t> the decision to implement protective actions when needed</a:t>
            </a:r>
            <a:r>
              <a:rPr lang="en-US" sz="1200" kern="1200" dirty="0">
                <a:solidFill>
                  <a:schemeClr val="tx1"/>
                </a:solidFill>
                <a:effectLst/>
                <a:latin typeface="+mn-lt"/>
                <a:ea typeface="+mn-ea"/>
                <a:cs typeface="+mn-cs"/>
              </a:rPr>
              <a:t>. </a:t>
            </a:r>
            <a:r>
              <a:rPr lang="en-US" sz="1200" dirty="0"/>
              <a:t>The good news is that PAGs have</a:t>
            </a:r>
            <a:r>
              <a:rPr lang="en-US" sz="1200" baseline="0" dirty="0"/>
              <a:t> already been worked in to all state and many tribal and local emergency plans in some form or another</a:t>
            </a:r>
          </a:p>
          <a:p>
            <a:endParaRPr lang="en-US" sz="1200" baseline="0" dirty="0"/>
          </a:p>
          <a:p>
            <a:r>
              <a:rPr lang="en-US" sz="1200" baseline="0" dirty="0"/>
              <a:t>PAGs are also in place around certain types of industrial facilities. For example, around all nuclear power plants, and in most radioactive material use facilities, plans are in place to implement the PAGs if needed.</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But state, local and tribal governments don’t have to go at it alone. When it comes to implementing the guidance during an emergency, there is a federal group of radiation experts that can support state and local governments… This group is the Advisory Team for Environment, Food and Health (sometimes referred to as the A-Team)! </a:t>
            </a:r>
            <a:r>
              <a:rPr lang="en-US" sz="1200" kern="1200" dirty="0">
                <a:solidFill>
                  <a:schemeClr val="tx1"/>
                </a:solidFill>
                <a:effectLst/>
                <a:latin typeface="+mn-lt"/>
                <a:ea typeface="+mn-ea"/>
                <a:cs typeface="+mn-cs"/>
              </a:rPr>
              <a:t>Their mission is to provide radiation safety recommendations to decision-makers at all levels of government, following a radioactive release. The Advisory Team is comprised of expert radiation representatives from the </a:t>
            </a:r>
            <a:r>
              <a:rPr lang="en-US" sz="1200" baseline="0" dirty="0"/>
              <a:t>Environmental Protection Agency, the Centers for Disease Control and Prevention, the Food and Drug Administration, the U.S. Department of Agriculture. </a:t>
            </a:r>
            <a:endParaRPr lang="en-US"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3</a:t>
            </a:fld>
            <a:endParaRPr lang="en-US" dirty="0"/>
          </a:p>
        </p:txBody>
      </p:sp>
    </p:spTree>
    <p:extLst>
      <p:ext uri="{BB962C8B-B14F-4D97-AF65-F5344CB8AC3E}">
        <p14:creationId xmlns:p14="http://schemas.microsoft.com/office/powerpoint/2010/main" xmlns="" val="2713798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We</a:t>
            </a:r>
            <a:r>
              <a:rPr lang="en-US" sz="1200" baseline="0" dirty="0"/>
              <a:t> are going to </a:t>
            </a:r>
            <a:r>
              <a:rPr lang="en-US" sz="1200" dirty="0"/>
              <a:t>make these slides and speaker notes</a:t>
            </a:r>
            <a:r>
              <a:rPr lang="en-US" sz="1200" baseline="0" dirty="0"/>
              <a:t> available to you all, and will work your questions into FAQs.</a:t>
            </a:r>
          </a:p>
          <a:p>
            <a:endParaRPr lang="en-US" sz="1200" baseline="0" dirty="0"/>
          </a:p>
          <a:p>
            <a:r>
              <a:rPr lang="en-US" sz="1200" baseline="0" dirty="0"/>
              <a:t>Go check out the new FAQs we’ve posted on the link here (you can click the link right now right in Adobe Connect), and feel free to type your comments or questions into the Chat box. We have a few minutes for questions today, so I’d like to take the opportunity to ask for anyone with questions to unmute yourself and speak up over the phone line, or type your question in the chat box. </a:t>
            </a:r>
          </a:p>
          <a:p>
            <a:endParaRPr lang="en-US" sz="1200" baseline="0"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30</a:t>
            </a:fld>
            <a:endParaRPr lang="en-US" dirty="0"/>
          </a:p>
        </p:txBody>
      </p:sp>
    </p:spTree>
    <p:extLst>
      <p:ext uri="{BB962C8B-B14F-4D97-AF65-F5344CB8AC3E}">
        <p14:creationId xmlns:p14="http://schemas.microsoft.com/office/powerpoint/2010/main" xmlns="" val="4183931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We</a:t>
            </a:r>
            <a:r>
              <a:rPr lang="en-US" sz="1200" baseline="0" dirty="0"/>
              <a:t> are going to </a:t>
            </a:r>
            <a:r>
              <a:rPr lang="en-US" sz="1200" dirty="0"/>
              <a:t>make these slides and speaker notes</a:t>
            </a:r>
            <a:r>
              <a:rPr lang="en-US" sz="1200" baseline="0" dirty="0"/>
              <a:t> available to you all, and will work your questions into FAQs.</a:t>
            </a:r>
          </a:p>
          <a:p>
            <a:endParaRPr lang="en-US" sz="1200" baseline="0" dirty="0"/>
          </a:p>
          <a:p>
            <a:r>
              <a:rPr lang="en-US" sz="1200" baseline="0" dirty="0"/>
              <a:t>Go check out the new FAQs we’ve posted on the link here (you can click the link right now right in Adobe Connect), and feel free to type your comments or questions into the Chat box.</a:t>
            </a:r>
          </a:p>
          <a:p>
            <a:endParaRPr lang="en-US" sz="1200" baseline="0"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31</a:t>
            </a:fld>
            <a:endParaRPr lang="en-US" dirty="0"/>
          </a:p>
        </p:txBody>
      </p:sp>
    </p:spTree>
    <p:extLst>
      <p:ext uri="{BB962C8B-B14F-4D97-AF65-F5344CB8AC3E}">
        <p14:creationId xmlns:p14="http://schemas.microsoft.com/office/powerpoint/2010/main" xmlns="" val="204968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PAG manual was developed to help emergency planners make timely and effective decisions for dose avoidance.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Emergency planners should be prepared to apply PAGs to a wide scope of facilities and circumstances;</a:t>
            </a:r>
            <a:r>
              <a:rPr lang="en-US" baseline="0" dirty="0"/>
              <a:t> and to project</a:t>
            </a:r>
            <a:r>
              <a:rPr lang="en-US" dirty="0"/>
              <a:t> doses that may trigger the need for protective actions from a release of radioactive material.</a:t>
            </a:r>
          </a:p>
          <a:p>
            <a:r>
              <a:rPr lang="en-US" dirty="0"/>
              <a:t> </a:t>
            </a:r>
          </a:p>
          <a:p>
            <a:r>
              <a:rPr lang="en-US" dirty="0"/>
              <a:t>Historical radiological incidents like Three Mile Island, Chernobyl, and Fukushima all demonstrated the</a:t>
            </a:r>
            <a:r>
              <a:rPr lang="en-US" baseline="0" dirty="0"/>
              <a:t> need for guidance. These events were </a:t>
            </a:r>
            <a:r>
              <a:rPr lang="en-US" dirty="0"/>
              <a:t>important turning points for improvements in preparing and responding to radiological emergencies. There are also other events</a:t>
            </a:r>
            <a:r>
              <a:rPr lang="en-US" baseline="0" dirty="0"/>
              <a:t>, such as an RDD, IND, or nuclear weapon detonation, that we have a responsibility to plan and prepare for, should an event happen in the future.  </a:t>
            </a:r>
          </a:p>
          <a:p>
            <a:endParaRPr lang="en-US" baseline="0" dirty="0"/>
          </a:p>
          <a:p>
            <a:r>
              <a:rPr lang="en-US" baseline="0" dirty="0"/>
              <a:t>All of these events require some type of protective action or actions be put in place immediately following the release of radiological materials to best protect the public.</a:t>
            </a:r>
          </a:p>
          <a:p>
            <a:endParaRPr lang="en-US" baseline="0" dirty="0"/>
          </a:p>
          <a:p>
            <a:r>
              <a:rPr lang="en-US" dirty="0"/>
              <a:t>Past history, paired with unpredictable,</a:t>
            </a:r>
            <a:r>
              <a:rPr lang="en-US" baseline="0" dirty="0"/>
              <a:t> and still theoretical future events </a:t>
            </a:r>
            <a:r>
              <a:rPr lang="en-US" dirty="0"/>
              <a:t>make advanced planning critical, but also challenging. The PAGs</a:t>
            </a:r>
            <a:r>
              <a:rPr lang="en-US" baseline="0" dirty="0"/>
              <a:t> are an important tool that can help emergency responders put in place scientifically defensible, protective measures to most adequately protect the public during or after a  radiological emergency.</a:t>
            </a:r>
            <a:endParaRPr lang="en-US" dirty="0"/>
          </a:p>
          <a:p>
            <a:endParaRPr lang="en-US"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4</a:t>
            </a:fld>
            <a:endParaRPr lang="en-US" dirty="0"/>
          </a:p>
        </p:txBody>
      </p:sp>
    </p:spTree>
    <p:extLst>
      <p:ext uri="{BB962C8B-B14F-4D97-AF65-F5344CB8AC3E}">
        <p14:creationId xmlns:p14="http://schemas.microsoft.com/office/powerpoint/2010/main" xmlns="" val="291742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PAGs are not new! In the 1960s the Federal Radiation Council developed guidance at which implementation of protective actions may be appropriate. The council also provided general guidance for the protection of the public against exposure resulting from the accidental release of radioactive materials in the environment. These guidance measures</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pecifically provided a numerical value for an Iodine-131 PAG.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Council later provided guidance for situations involving contamination of the environment by additional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radionuclides.</a:t>
            </a:r>
          </a:p>
        </p:txBody>
      </p:sp>
      <p:sp>
        <p:nvSpPr>
          <p:cNvPr id="4" name="Slide Number Placeholder 3"/>
          <p:cNvSpPr>
            <a:spLocks noGrp="1"/>
          </p:cNvSpPr>
          <p:nvPr>
            <p:ph type="sldNum" sz="quarter" idx="10"/>
          </p:nvPr>
        </p:nvSpPr>
        <p:spPr/>
        <p:txBody>
          <a:bodyPr/>
          <a:lstStyle/>
          <a:p>
            <a:fld id="{5191B2E3-04DD-4038-A84B-493E6C0CCDDC}" type="slidenum">
              <a:rPr lang="en-US" smtClean="0"/>
              <a:pPr/>
              <a:t>5</a:t>
            </a:fld>
            <a:endParaRPr lang="en-US" dirty="0"/>
          </a:p>
        </p:txBody>
      </p:sp>
    </p:spTree>
    <p:extLst>
      <p:ext uri="{BB962C8B-B14F-4D97-AF65-F5344CB8AC3E}">
        <p14:creationId xmlns:p14="http://schemas.microsoft.com/office/powerpoint/2010/main" xmlns="" val="3957646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have been several versions of the PAG manual since those initial</a:t>
            </a:r>
            <a:r>
              <a:rPr lang="en-US" baseline="0" dirty="0"/>
              <a:t> guidance documents issued in the 1960’s – with each new manual building on the ideas presented in the previous one and including new </a:t>
            </a:r>
            <a:r>
              <a:rPr lang="en-US" dirty="0"/>
              <a:t>advancements in the scientific understanding of radiation dose and risk to human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order to fully understand the changes in the 2017 PAG manual, and how many advancements have been made, it’s important to understand what was included in the 1992 PAG manual – the last final PAG manual released by EPA. </a:t>
            </a:r>
            <a:endParaRPr lang="en-US"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6</a:t>
            </a:fld>
            <a:endParaRPr lang="en-US" dirty="0"/>
          </a:p>
        </p:txBody>
      </p:sp>
    </p:spTree>
    <p:extLst>
      <p:ext uri="{BB962C8B-B14F-4D97-AF65-F5344CB8AC3E}">
        <p14:creationId xmlns:p14="http://schemas.microsoft.com/office/powerpoint/2010/main" xmlns="" val="185938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 1992 PAG manual provided emergency management officials at the federal, state, and local levels with the </a:t>
            </a:r>
            <a:r>
              <a:rPr lang="en-US" i="0" dirty="0"/>
              <a:t>technical</a:t>
            </a:r>
            <a:r>
              <a:rPr lang="en-US" dirty="0"/>
              <a:t> basis to plan responses to radiological emergencies. It was written to accommodate the “worst release” scenario deemed likely at the time– and at that time the “wors</a:t>
            </a:r>
            <a:r>
              <a:rPr lang="en-US" baseline="0" dirty="0"/>
              <a:t>t release” scenario was considered to be a</a:t>
            </a:r>
            <a:r>
              <a:rPr lang="en-US" dirty="0"/>
              <a:t> major accident at a commercial nuclear power plant, that would result in significant off-site release of radioactive material. </a:t>
            </a:r>
          </a:p>
          <a:p>
            <a:endParaRPr lang="en-US" dirty="0"/>
          </a:p>
          <a:p>
            <a:r>
              <a:rPr lang="en-US" dirty="0"/>
              <a:t>The manual included PAG levels</a:t>
            </a:r>
            <a:r>
              <a:rPr lang="en-US" baseline="0" dirty="0"/>
              <a:t> for only the early and intermediate phases following a radiological emergency and only promised late phase PAGs as well as drinking water PAGs.</a:t>
            </a:r>
            <a:endParaRPr lang="en-US"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think that we can all agree that</a:t>
            </a:r>
            <a:r>
              <a:rPr lang="en-US" baseline="0" dirty="0"/>
              <a:t> a lot has changed in terms of the needs from state, local and tribal governments since 1992. The good news is, there is nothing wrong with this PAG Manual, it’s just a bit outdated. </a:t>
            </a:r>
            <a:endParaRPr lang="en-US"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7</a:t>
            </a:fld>
            <a:endParaRPr lang="en-US" dirty="0"/>
          </a:p>
        </p:txBody>
      </p:sp>
    </p:spTree>
    <p:extLst>
      <p:ext uri="{BB962C8B-B14F-4D97-AF65-F5344CB8AC3E}">
        <p14:creationId xmlns:p14="http://schemas.microsoft.com/office/powerpoint/2010/main" xmlns="" val="32808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Focus of this talk -- the new PAG Manual</a:t>
            </a:r>
            <a:r>
              <a:rPr lang="en-US" baseline="0" dirty="0"/>
              <a:t> that was issued </a:t>
            </a:r>
            <a:r>
              <a:rPr lang="en-US" dirty="0"/>
              <a:t>in January</a:t>
            </a:r>
            <a:r>
              <a:rPr lang="en-US" baseline="0" dirty="0"/>
              <a:t> of</a:t>
            </a:r>
            <a:r>
              <a:rPr lang="en-US" dirty="0"/>
              <a:t> 2017!</a:t>
            </a:r>
            <a:r>
              <a:rPr lang="en-US" baseline="0" dirty="0"/>
              <a:t> </a:t>
            </a:r>
            <a:endParaRPr lang="en-US" dirty="0"/>
          </a:p>
          <a:p>
            <a:endParaRPr lang="en-US" dirty="0"/>
          </a:p>
          <a:p>
            <a:r>
              <a:rPr lang="en-US" dirty="0"/>
              <a:t>As part of a response to comment effort, members of the public, state, and local emergency response and health organizations</a:t>
            </a:r>
            <a:r>
              <a:rPr lang="en-US" baseline="0" dirty="0"/>
              <a:t> along with</a:t>
            </a:r>
            <a:r>
              <a:rPr lang="en-US" dirty="0"/>
              <a:t> industry associations, and national and international radiation protection organizations provided more than </a:t>
            </a:r>
            <a:r>
              <a:rPr lang="en-US" baseline="0" dirty="0"/>
              <a:t>5,000 comments on the full PAG manual. We used those comments to make</a:t>
            </a:r>
            <a:r>
              <a:rPr lang="en-US" dirty="0"/>
              <a:t> updates in the 2017 PAG Manual. Significant changes from previous</a:t>
            </a:r>
            <a:r>
              <a:rPr lang="en-US" baseline="0" dirty="0"/>
              <a:t> PAG manuals </a:t>
            </a:r>
            <a:r>
              <a:rPr lang="en-US" dirty="0"/>
              <a:t>were made, based on those comments.</a:t>
            </a:r>
          </a:p>
          <a:p>
            <a:endParaRPr lang="en-US" dirty="0"/>
          </a:p>
          <a:p>
            <a:pPr marL="171450" indent="-171450" defTabSz="931774">
              <a:buFont typeface="Arial" panose="020B0604020202020204" pitchFamily="34" charset="0"/>
              <a:buChar char="•"/>
            </a:pPr>
            <a:r>
              <a:rPr lang="en-US" dirty="0"/>
              <a:t>The 2016 PAG Manual now applies to a broader range of radiological emergencies –</a:t>
            </a:r>
            <a:r>
              <a:rPr lang="en-US" baseline="0" dirty="0"/>
              <a:t> we already talked about many of these during our interactive experience.</a:t>
            </a:r>
            <a:endParaRPr lang="en-US" dirty="0"/>
          </a:p>
          <a:p>
            <a:pPr marL="171450" indent="-171450" defTabSz="931774">
              <a:buFont typeface="Arial" panose="020B0604020202020204" pitchFamily="34" charset="0"/>
              <a:buChar char="•"/>
            </a:pPr>
            <a:r>
              <a:rPr lang="en-US" dirty="0"/>
              <a:t>In regard to food guidance, emergency planners are referred to current guidance on radioactive contamination in food from the U.S. Food and Drug Administration (FDA). In the 2017 PAG manual, the EPA adopts the FDA guidance issued in 1998. I should note that </a:t>
            </a:r>
            <a:r>
              <a:rPr lang="en-US" baseline="0" dirty="0"/>
              <a:t>this is </a:t>
            </a:r>
            <a:r>
              <a:rPr lang="en-US" b="1" i="0" baseline="0" dirty="0"/>
              <a:t>a significant update</a:t>
            </a:r>
            <a:r>
              <a:rPr lang="en-US" baseline="0" dirty="0"/>
              <a:t> from the 1992 version of the PAG Manual</a:t>
            </a:r>
            <a:r>
              <a:rPr lang="en-US" dirty="0"/>
              <a:t>. However, for the most part, prior to the 2017 PAG manual release, most everyone had already incorporated</a:t>
            </a:r>
            <a:r>
              <a:rPr lang="en-US" baseline="0" dirty="0"/>
              <a:t> this guidance. </a:t>
            </a:r>
            <a:endParaRPr lang="en-US" dirty="0"/>
          </a:p>
          <a:p>
            <a:pPr marL="171450" indent="-171450" defTabSz="931774">
              <a:buFont typeface="Arial" panose="020B0604020202020204" pitchFamily="34" charset="0"/>
              <a:buChar char="•"/>
            </a:pPr>
            <a:r>
              <a:rPr lang="en-US" dirty="0"/>
              <a:t>In the 2017</a:t>
            </a:r>
            <a:r>
              <a:rPr lang="en-US" baseline="0" dirty="0"/>
              <a:t> PAG manual,</a:t>
            </a:r>
            <a:r>
              <a:rPr lang="en-US" dirty="0"/>
              <a:t> EPA has adopted the latest guidance from FDA on the administration of a potassium iodide –</a:t>
            </a:r>
            <a:r>
              <a:rPr lang="en-US" baseline="0" dirty="0"/>
              <a:t> abbreviated </a:t>
            </a:r>
            <a:r>
              <a:rPr lang="en-US" dirty="0"/>
              <a:t>KI. </a:t>
            </a:r>
          </a:p>
          <a:p>
            <a:pPr marL="171450" indent="-171450" defTabSz="931774">
              <a:buFont typeface="Arial" panose="020B0604020202020204" pitchFamily="34" charset="0"/>
              <a:buChar char="•"/>
            </a:pPr>
            <a:r>
              <a:rPr lang="en-US" dirty="0"/>
              <a:t>The Manual also contains brief planning guides on reentry for members of the public and workers</a:t>
            </a:r>
            <a:r>
              <a:rPr lang="en-US" baseline="0" dirty="0"/>
              <a:t> who would support the recovery of an affected area. </a:t>
            </a:r>
            <a:endParaRPr lang="en-US" dirty="0"/>
          </a:p>
          <a:p>
            <a:pPr marL="171450" indent="-171450" defTabSz="931774">
              <a:buFont typeface="Arial" panose="020B0604020202020204" pitchFamily="34" charset="0"/>
              <a:buChar char="•"/>
            </a:pPr>
            <a:r>
              <a:rPr lang="en-US" dirty="0"/>
              <a:t>As for cleanup and waste disposal considerations, </a:t>
            </a:r>
            <a:r>
              <a:rPr lang="en-US" baseline="0" dirty="0"/>
              <a:t>the </a:t>
            </a:r>
            <a:r>
              <a:rPr lang="en-US" dirty="0"/>
              <a:t>2017 Manual provides additional guidance for planning a cleanup process as well as considerations for planning the disposal of radioactive waste. </a:t>
            </a:r>
          </a:p>
          <a:p>
            <a:pPr marL="171450" indent="-171450" defTabSz="931774">
              <a:buFont typeface="Arial" panose="020B0604020202020204" pitchFamily="34" charset="0"/>
              <a:buChar char="•"/>
            </a:pPr>
            <a:r>
              <a:rPr lang="en-US" dirty="0"/>
              <a:t>For projecting doses, the 2017 PAG Manual points users to the Federal Radiological Monitoring and Assessment Center (FRMAC) Manuals. The FRMAC Manual’s dosimetry is based on the International Commission on Radiological Protection’s Publication 60 (ICRP 60)</a:t>
            </a:r>
            <a:r>
              <a:rPr lang="en-US" baseline="0" dirty="0"/>
              <a:t> series. </a:t>
            </a:r>
            <a:endParaRPr lang="en-US"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of course, as many of you may</a:t>
            </a:r>
            <a:r>
              <a:rPr lang="en-US" baseline="0" dirty="0"/>
              <a:t> already know, the 2017 PAG includes a drinking water component. This is the first time a drinking water PAG has been included in issued PAG manuals.</a:t>
            </a:r>
            <a:endParaRPr lang="en-US" dirty="0"/>
          </a:p>
          <a:p>
            <a:pPr marL="171450" indent="-171450" defTabSz="93177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fld id="{5191B2E3-04DD-4038-A84B-493E6C0CCDDC}" type="slidenum">
              <a:rPr lang="en-US">
                <a:solidFill>
                  <a:prstClr val="black"/>
                </a:solidFill>
                <a:latin typeface="Calibri" panose="020F0502020204030204"/>
              </a:rPr>
              <a:pPr defTabSz="931774"/>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xmlns="" val="83142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all know that after</a:t>
            </a:r>
            <a:r>
              <a:rPr lang="en-US" sz="1200" baseline="0" dirty="0"/>
              <a:t> a radiological emergency, the situation </a:t>
            </a:r>
            <a:r>
              <a:rPr lang="en-US" sz="1200" b="0" u="sng" baseline="0" dirty="0"/>
              <a:t>AND </a:t>
            </a:r>
            <a:r>
              <a:rPr lang="en-US" sz="1200" b="0" u="none" baseline="0" dirty="0"/>
              <a:t>the best available information may change quickly. </a:t>
            </a:r>
            <a:r>
              <a:rPr lang="en-US" sz="1200" dirty="0"/>
              <a:t>To most adequately respond to any given incident, planners divide each</a:t>
            </a:r>
            <a:r>
              <a:rPr lang="en-US" sz="1200" baseline="0" dirty="0"/>
              <a:t> incident into Early, Intermediate and Late Phases and apply different PAGs as the emergency response progresses.</a:t>
            </a:r>
            <a:endParaRPr lang="en-US" sz="1200" dirty="0"/>
          </a:p>
          <a:p>
            <a:endParaRPr lang="en-US" dirty="0"/>
          </a:p>
          <a:p>
            <a:r>
              <a:rPr lang="en-US" dirty="0"/>
              <a:t>We</a:t>
            </a:r>
            <a:r>
              <a:rPr lang="en-US" baseline="0" dirty="0"/>
              <a:t> will go into each of these phases, and the protective actions recommended included in the 2017 PAG manual for each phase in much more detail in the following slides, but I first wanted to be sure to introduce each of the phases so that you could become more familiar with what we are talking about; especially if these classifications are unfamiliar.</a:t>
            </a:r>
          </a:p>
          <a:p>
            <a:endParaRPr lang="en-US" dirty="0"/>
          </a:p>
          <a:p>
            <a:pPr marL="171450" indent="-171450">
              <a:buFont typeface="Arial" panose="020B0604020202020204" pitchFamily="34" charset="0"/>
              <a:buChar char="•"/>
            </a:pPr>
            <a:r>
              <a:rPr lang="en-US" b="1" dirty="0"/>
              <a:t>The Early Phase </a:t>
            </a:r>
            <a:r>
              <a:rPr lang="en-US" dirty="0"/>
              <a:t>is the beginning of a radiological incident. It is absolutely crucial</a:t>
            </a:r>
            <a:r>
              <a:rPr lang="en-US" baseline="0" dirty="0"/>
              <a:t> during this period to implement </a:t>
            </a:r>
            <a:r>
              <a:rPr lang="en-US" i="1" baseline="0" dirty="0"/>
              <a:t>some </a:t>
            </a:r>
            <a:r>
              <a:rPr lang="en-US" i="0" baseline="0" dirty="0"/>
              <a:t>type of immediate protective actions for protection of the public</a:t>
            </a:r>
            <a:r>
              <a:rPr lang="en-US" dirty="0"/>
              <a:t>. These actions must be based primarily on the status of the radiological incident and the prognosis for worsening conditions. When available, predictions of radiological conditions in the environment or actual environmental measurements may be used. This phase may last from hours to days. </a:t>
            </a:r>
          </a:p>
          <a:p>
            <a:pPr marL="171450" indent="-171450">
              <a:buFont typeface="Arial" panose="020B0604020202020204" pitchFamily="34" charset="0"/>
              <a:buChar char="•"/>
            </a:pPr>
            <a:r>
              <a:rPr lang="en-US" b="1" dirty="0"/>
              <a:t>The Intermediate Phase </a:t>
            </a:r>
            <a:r>
              <a:rPr lang="en-US" dirty="0"/>
              <a:t>is the period beginning after the sources and releases of radiological material</a:t>
            </a:r>
            <a:r>
              <a:rPr lang="en-US" baseline="0" dirty="0"/>
              <a:t> </a:t>
            </a:r>
            <a:r>
              <a:rPr lang="en-US" dirty="0"/>
              <a:t>have been brought under control. During this phase reliable environmental measurements are often available for use as a basis for decisions on protective actions. This phase may overlap the early phase and late phase and may last from weeks to months. </a:t>
            </a:r>
          </a:p>
          <a:p>
            <a:pPr marL="171450" indent="-171450">
              <a:buFont typeface="Arial" panose="020B0604020202020204" pitchFamily="34" charset="0"/>
              <a:buChar char="•"/>
            </a:pPr>
            <a:r>
              <a:rPr lang="en-US" b="1" dirty="0"/>
              <a:t>Finally, the Late Phase </a:t>
            </a:r>
            <a:r>
              <a:rPr lang="en-US" dirty="0"/>
              <a:t>is the period that begins only once recovery actions have brought radiation levels in</a:t>
            </a:r>
            <a:r>
              <a:rPr lang="en-US" baseline="0" dirty="0"/>
              <a:t> </a:t>
            </a:r>
            <a:r>
              <a:rPr lang="en-US" dirty="0"/>
              <a:t>the environment to acceptable values.</a:t>
            </a:r>
            <a:r>
              <a:rPr lang="en-US" baseline="0" dirty="0"/>
              <a:t> It </a:t>
            </a:r>
            <a:r>
              <a:rPr lang="en-US" dirty="0"/>
              <a:t>ending when all recovery actions have been completed. This phase may extend from months to years. A PAG level, or dose to avoid, is not appropriate for long-term cleanup.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phases cannot be represented by precise periods of time – and may even overlap – but to view them in terms of activities, rather than time spans, can provide a useful framework for emergency response planning.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saw</a:t>
            </a:r>
            <a:r>
              <a:rPr lang="en-US" baseline="0" dirty="0"/>
              <a:t> this happening (and still happening) in Japan after Fukushima. The country went through early and intermediate phases of their response in 2011. And they are still in late phase so many years after the initial accident.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191B2E3-04DD-4038-A84B-493E6C0CCDDC}" type="slidenum">
              <a:rPr lang="en-US" smtClean="0"/>
              <a:pPr/>
              <a:t>9</a:t>
            </a:fld>
            <a:endParaRPr lang="en-US" dirty="0"/>
          </a:p>
        </p:txBody>
      </p:sp>
    </p:spTree>
    <p:extLst>
      <p:ext uri="{BB962C8B-B14F-4D97-AF65-F5344CB8AC3E}">
        <p14:creationId xmlns:p14="http://schemas.microsoft.com/office/powerpoint/2010/main" xmlns="" val="326172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6322B4-6439-4895-9486-879297CF05C3}"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3577333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4C0B9-46A4-42D5-B73A-E2358414C513}"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3199668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F4C2C-323E-45F3-875D-7AF36F968D7B}"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16106764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54C792-5D5D-4D8C-80AB-132D797A3668}"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5899576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A2CCBD2-8FA7-4A54-8C75-6F483013CC36}"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1759890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D52E89-4676-4AD6-89FA-1A10AD208938}"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2502135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47023" y="1641005"/>
            <a:ext cx="5909912" cy="4834856"/>
          </a:xfrm>
        </p:spPr>
        <p:txBody>
          <a:bodyPr>
            <a:normAutofit/>
          </a:bodyPr>
          <a:lstStyle>
            <a:lvl1pPr>
              <a:defRPr sz="2000"/>
            </a:lvl1pPr>
            <a:lvl2pPr>
              <a:defRPr sz="1800"/>
            </a:lvl2pPr>
            <a:lvl3pPr>
              <a:defRPr sz="1600"/>
            </a:lvl3pPr>
            <a:lvl4pPr>
              <a:defRPr sz="14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953903" y="1641004"/>
            <a:ext cx="4396341" cy="4840021"/>
          </a:xfrm>
        </p:spPr>
        <p:txBody>
          <a:bodyPr>
            <a:normAutofit/>
          </a:bodyPr>
          <a:lstStyle>
            <a:lvl1pPr>
              <a:defRPr sz="2000"/>
            </a:lvl1pPr>
            <a:lvl2pPr>
              <a:defRPr sz="1800"/>
            </a:lvl2pPr>
            <a:lvl3pPr>
              <a:defRPr sz="1600"/>
            </a:lvl3pPr>
            <a:lvl4pPr>
              <a:defRPr sz="14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BF1CE0B-391C-489F-B5FF-AC04C7D65D08}" type="datetime1">
              <a:rPr lang="en-US" smtClean="0"/>
              <a:pPr/>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21983207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00ADD3-7901-4B34-870A-8BF613D58E83}" type="datetime1">
              <a:rPr lang="en-US" smtClean="0"/>
              <a:pPr/>
              <a:t>11/13/2018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3379801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A64057E-4D81-4D3C-935C-A42578AB3682}" type="datetime1">
              <a:rPr lang="en-US" smtClean="0"/>
              <a:pPr/>
              <a:t>11/13/2018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3256475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720039-455A-42EB-9FFE-239240FB1E51}" type="datetime1">
              <a:rPr lang="en-US" smtClean="0"/>
              <a:pPr/>
              <a:t>11/13/2018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3118122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E5E2375-7267-469F-9BB8-9216DA2843C5}" type="datetime1">
              <a:rPr lang="en-US" smtClean="0"/>
              <a:pPr/>
              <a:t>11/13/2018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38596639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581DB-932B-419F-A0D0-C0F67B4F347D}"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1952430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DFEC20-9B76-40A2-902C-FFFE3673AA60}" type="datetime1">
              <a:rPr lang="en-US" smtClean="0"/>
              <a:pPr/>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3050164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671E2D-25DA-4661-BA5C-D6628C948098}" type="datetime1">
              <a:rPr lang="en-US" smtClean="0"/>
              <a:pPr/>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2145851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EA2A6DE-F2F7-408D-9096-0714E88ED731}"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370863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57DC308-7D36-4514-976F-00883E8C0CD8}"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276220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649D45-6DA7-4A5E-BC20-33B5293F2E5C}"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36677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F034DC-BF69-4C22-AB9D-97E604F6F84F}" type="datetime1">
              <a:rPr lang="en-US" smtClean="0"/>
              <a:pPr/>
              <a:t>11/13/2018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426058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D5ECC9-27CA-4AA8-A021-FA5B47DEA03A}" type="datetime1">
              <a:rPr lang="en-US" smtClean="0"/>
              <a:pPr/>
              <a:t>11/13/2018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369509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49199-5E15-481C-9520-C3D0919259BD}"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2618159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D74C8-F02A-4DEA-B319-09158D352783}"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2521581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41DF37-AF8D-4B12-9258-7D7146C190B8}" type="datetime1">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4060237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6BB02D-F4D0-4311-B69E-A353632C1872}" type="datetime1">
              <a:rPr lang="en-US" smtClean="0"/>
              <a:pPr/>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17369041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2D5DDE-7322-4D56-AB3E-F7D1D70A4BD4}" type="datetime1">
              <a:rPr lang="en-US" smtClean="0"/>
              <a:pPr/>
              <a:t>11/13/2018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2388959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48FAE5-6763-49F4-9DE4-8E66A67308F3}" type="datetime1">
              <a:rPr lang="en-US" smtClean="0"/>
              <a:pPr/>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3799110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973FA-5140-4FAF-A29E-80D4A6815931}" type="datetime1">
              <a:rPr lang="en-US" smtClean="0"/>
              <a:pPr/>
              <a:t>11/13/2018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3754422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1E995E-598D-4061-AC26-87787D41F388}" type="datetime1">
              <a:rPr lang="en-US" smtClean="0"/>
              <a:pPr/>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475893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AA80F-7D46-4758-AA11-629B990C7421}" type="datetime1">
              <a:rPr lang="en-US" smtClean="0"/>
              <a:pPr/>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279313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56A9A-B866-4FBC-A3A6-C34961BDFA52}" type="datetime1">
              <a:rPr lang="en-US" smtClean="0"/>
              <a:pPr/>
              <a:t>11/13/2018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91171797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9"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0" cstate="print">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678437"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295729"/>
            <a:ext cx="9518167" cy="1065207"/>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7398" y="1619783"/>
            <a:ext cx="10520413" cy="48612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1281319" y="5833327"/>
            <a:ext cx="990599" cy="304799"/>
          </a:xfrm>
          <a:prstGeom prst="rect">
            <a:avLst/>
          </a:prstGeom>
        </p:spPr>
        <p:txBody>
          <a:bodyPr vert="horz" lIns="91440" tIns="45720" rIns="91440" bIns="45720" rtlCol="0" anchor="t"/>
          <a:lstStyle>
            <a:lvl1pPr algn="r">
              <a:defRPr sz="1100" b="0" i="0">
                <a:solidFill>
                  <a:schemeClr val="tx1">
                    <a:tint val="75000"/>
                    <a:alpha val="60000"/>
                  </a:schemeClr>
                </a:solidFill>
              </a:defRPr>
            </a:lvl1pPr>
          </a:lstStyle>
          <a:p>
            <a:fld id="{50B3FCBF-C171-46C3-ABDF-30DC9285E584}" type="datetime1">
              <a:rPr lang="en-US" smtClean="0"/>
              <a:pPr/>
              <a:t>11/13/2018</a:t>
            </a:fld>
            <a:endParaRPr lang="en-US" dirty="0"/>
          </a:p>
        </p:txBody>
      </p:sp>
      <p:sp>
        <p:nvSpPr>
          <p:cNvPr id="5" name="Footer Placeholder 4"/>
          <p:cNvSpPr>
            <a:spLocks noGrp="1"/>
          </p:cNvSpPr>
          <p:nvPr>
            <p:ph type="ftr" sz="quarter" idx="3"/>
          </p:nvPr>
        </p:nvSpPr>
        <p:spPr>
          <a:xfrm rot="5400000">
            <a:off x="9846720" y="31867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593165"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625B1DE-A678-4C35-9320-52A42358CA6E}" type="slidenum">
              <a:rPr lang="en-US" smtClean="0"/>
              <a:pPr/>
              <a:t>‹#›</a:t>
            </a:fld>
            <a:endParaRPr lang="en-US" dirty="0"/>
          </a:p>
        </p:txBody>
      </p:sp>
    </p:spTree>
    <p:extLst>
      <p:ext uri="{BB962C8B-B14F-4D97-AF65-F5344CB8AC3E}">
        <p14:creationId xmlns:p14="http://schemas.microsoft.com/office/powerpoint/2010/main" xmlns="" val="24656271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8925" indent="-288925" algn="l" defTabSz="457200" rtl="0" eaLnBrk="1" latinLnBrk="0" hangingPunct="1">
        <a:spcBef>
          <a:spcPts val="12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682625" indent="-277813" algn="l" defTabSz="457200" rtl="0" eaLnBrk="1" latinLnBrk="0" hangingPunct="1">
        <a:spcBef>
          <a:spcPts val="6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030288" indent="-231775" algn="l" defTabSz="457200" rtl="0" eaLnBrk="1" latinLnBrk="0" hangingPunct="1">
        <a:spcBef>
          <a:spcPts val="4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376363" indent="-230188" algn="l" defTabSz="457200" rtl="0" eaLnBrk="1" latinLnBrk="0" hangingPunct="1">
        <a:spcBef>
          <a:spcPts val="3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1712913" indent="-230188" algn="l" defTabSz="457200" rtl="0" eaLnBrk="1" latinLnBrk="0" hangingPunct="1">
        <a:spcBef>
          <a:spcPts val="2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epa.gov/radiation/protective-action-guides-pags"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hyperlink" Target="https://www.epa.gov/radiation/forms/contact-us-about-radiation-protection" TargetMode="External"/><Relationship Id="rId4" Type="http://schemas.openxmlformats.org/officeDocument/2006/relationships/hyperlink" Target="https://radiation.zendesk.com/hc/en-us/sections/202407217-Protective-Action-Guides-PAG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https://www.epa.gov/radiation/forms/contact-us-about-radiation-protection" TargetMode="External"/><Relationship Id="rId5" Type="http://schemas.openxmlformats.org/officeDocument/2006/relationships/hyperlink" Target="https://radiation.zendesk.com/hc/en-us/sections/115000366012-Protective-Action-Guides-PAGs-" TargetMode="External"/><Relationship Id="rId4" Type="http://schemas.openxmlformats.org/officeDocument/2006/relationships/hyperlink" Target="https://www.epa.gov/radiation/protective-action-guides-pag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38964" y="2744580"/>
            <a:ext cx="7936041" cy="830997"/>
          </a:xfrm>
          <a:prstGeom prst="rect">
            <a:avLst/>
          </a:prstGeom>
          <a:noFill/>
        </p:spPr>
        <p:txBody>
          <a:bodyPr wrap="square" rtlCol="0">
            <a:spAutoFit/>
          </a:bodyPr>
          <a:lstStyle/>
          <a:p>
            <a:pPr>
              <a:defRPr/>
            </a:pPr>
            <a:r>
              <a:rPr lang="en-US" sz="4800" b="1" dirty="0">
                <a:solidFill>
                  <a:prstClr val="black"/>
                </a:solidFill>
                <a:latin typeface="Franklin Gothic Book" panose="020B0503020102020204" pitchFamily="34" charset="0"/>
                <a:cs typeface="Arial" panose="020B0604020202020204" pitchFamily="34" charset="0"/>
              </a:rPr>
              <a:t>2017 PAG Manual </a:t>
            </a:r>
          </a:p>
        </p:txBody>
      </p:sp>
      <p:sp>
        <p:nvSpPr>
          <p:cNvPr id="7" name="TextBox 6"/>
          <p:cNvSpPr txBox="1"/>
          <p:nvPr/>
        </p:nvSpPr>
        <p:spPr>
          <a:xfrm>
            <a:off x="2051345" y="2372521"/>
            <a:ext cx="8065943" cy="323165"/>
          </a:xfrm>
          <a:prstGeom prst="rect">
            <a:avLst/>
          </a:prstGeom>
          <a:noFill/>
        </p:spPr>
        <p:txBody>
          <a:bodyPr wrap="square" rtlCol="0">
            <a:spAutoFit/>
          </a:bodyPr>
          <a:lstStyle/>
          <a:p>
            <a:pPr marL="214313" indent="-214313">
              <a:buFont typeface="Arial" panose="020B0604020202020204" pitchFamily="34" charset="0"/>
              <a:buChar char="•"/>
              <a:defRPr/>
            </a:pPr>
            <a:endParaRPr lang="en-US" sz="1500" dirty="0">
              <a:solidFill>
                <a:prstClr val="black"/>
              </a:solidFill>
            </a:endParaRPr>
          </a:p>
        </p:txBody>
      </p:sp>
    </p:spTree>
    <p:extLst>
      <p:ext uri="{BB962C8B-B14F-4D97-AF65-F5344CB8AC3E}">
        <p14:creationId xmlns:p14="http://schemas.microsoft.com/office/powerpoint/2010/main" xmlns="" val="645015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PAGs for Early Phase</a:t>
            </a:r>
          </a:p>
        </p:txBody>
      </p:sp>
      <p:sp>
        <p:nvSpPr>
          <p:cNvPr id="3" name="Content Placeholder 2"/>
          <p:cNvSpPr>
            <a:spLocks noGrp="1"/>
          </p:cNvSpPr>
          <p:nvPr>
            <p:ph idx="1"/>
          </p:nvPr>
        </p:nvSpPr>
        <p:spPr>
          <a:xfrm>
            <a:off x="837399" y="1619783"/>
            <a:ext cx="8039902" cy="4861243"/>
          </a:xfrm>
        </p:spPr>
        <p:txBody>
          <a:bodyPr>
            <a:normAutofit fontScale="92500" lnSpcReduction="10000"/>
          </a:bodyPr>
          <a:lstStyle/>
          <a:p>
            <a:pPr>
              <a:buFont typeface="Wingdings" panose="05000000000000000000" pitchFamily="2" charset="2"/>
              <a:buChar char="Ø"/>
            </a:pPr>
            <a:r>
              <a:rPr lang="en-US" sz="2800" dirty="0">
                <a:latin typeface="+mn-lt"/>
                <a:ea typeface="+mn-ea"/>
                <a:cs typeface="+mn-cs"/>
              </a:rPr>
              <a:t>Implement PAGs immediately following an incident</a:t>
            </a:r>
          </a:p>
          <a:p>
            <a:pPr>
              <a:buFont typeface="Wingdings" panose="05000000000000000000" pitchFamily="2" charset="2"/>
              <a:buChar char="Ø"/>
            </a:pPr>
            <a:r>
              <a:rPr lang="en-US" sz="2800" dirty="0">
                <a:latin typeface="+mn-lt"/>
                <a:ea typeface="+mn-ea"/>
                <a:cs typeface="+mn-cs"/>
              </a:rPr>
              <a:t>May be preceded by precautionary actions during the period</a:t>
            </a:r>
          </a:p>
          <a:p>
            <a:pPr>
              <a:buFont typeface="Wingdings" panose="05000000000000000000" pitchFamily="2" charset="2"/>
              <a:buChar char="Ø"/>
            </a:pPr>
            <a:r>
              <a:rPr lang="en-US" sz="2800" dirty="0">
                <a:latin typeface="+mn-lt"/>
                <a:ea typeface="+mn-ea"/>
                <a:cs typeface="+mn-cs"/>
              </a:rPr>
              <a:t>This phase may last from hours to days</a:t>
            </a:r>
          </a:p>
          <a:p>
            <a:pPr>
              <a:buFont typeface="Wingdings" panose="05000000000000000000" pitchFamily="2" charset="2"/>
              <a:buChar char="Ø"/>
            </a:pPr>
            <a:r>
              <a:rPr lang="en-US" sz="2800" dirty="0">
                <a:latin typeface="+mn-lt"/>
                <a:ea typeface="+mn-ea"/>
                <a:cs typeface="+mn-cs"/>
              </a:rPr>
              <a:t>Decision examples:</a:t>
            </a:r>
          </a:p>
          <a:p>
            <a:pPr lvl="1">
              <a:buFont typeface="Wingdings" panose="05000000000000000000" pitchFamily="2" charset="2"/>
              <a:buChar char="Ø"/>
            </a:pPr>
            <a:r>
              <a:rPr lang="en-US" sz="2800" u="sng" dirty="0">
                <a:latin typeface="+mn-lt"/>
                <a:ea typeface="+mn-ea"/>
                <a:cs typeface="+mn-cs"/>
              </a:rPr>
              <a:t>Evacuation/shelter:</a:t>
            </a:r>
            <a:r>
              <a:rPr lang="en-US" sz="2800" dirty="0">
                <a:latin typeface="+mn-lt"/>
                <a:ea typeface="+mn-ea"/>
                <a:cs typeface="+mn-cs"/>
              </a:rPr>
              <a:t> 1-5 rem (10-50 mSv)</a:t>
            </a:r>
          </a:p>
          <a:p>
            <a:pPr lvl="1">
              <a:buFont typeface="Wingdings" panose="05000000000000000000" pitchFamily="2" charset="2"/>
              <a:buChar char="Ø"/>
            </a:pPr>
            <a:r>
              <a:rPr lang="en-US" sz="2800" u="sng" dirty="0">
                <a:latin typeface="+mn-lt"/>
                <a:ea typeface="+mn-ea"/>
                <a:cs typeface="+mn-cs"/>
              </a:rPr>
              <a:t>Supplementary protective action:</a:t>
            </a:r>
            <a:r>
              <a:rPr lang="en-US" sz="2800" dirty="0">
                <a:latin typeface="+mn-lt"/>
                <a:ea typeface="+mn-ea"/>
                <a:cs typeface="+mn-cs"/>
              </a:rPr>
              <a:t> 5 rem (50 mSv) child thyroid dose</a:t>
            </a:r>
          </a:p>
          <a:p>
            <a:pPr lvl="1">
              <a:buFont typeface="Wingdings" panose="05000000000000000000" pitchFamily="2" charset="2"/>
              <a:buChar char="Ø"/>
            </a:pPr>
            <a:r>
              <a:rPr lang="en-US" sz="2800" u="sng" dirty="0">
                <a:latin typeface="+mn-lt"/>
                <a:ea typeface="+mn-ea"/>
                <a:cs typeface="+mn-cs"/>
              </a:rPr>
              <a:t>Emergency worker exposure limits:</a:t>
            </a:r>
            <a:r>
              <a:rPr lang="en-US" sz="2800" dirty="0">
                <a:latin typeface="+mn-lt"/>
                <a:ea typeface="+mn-ea"/>
                <a:cs typeface="+mn-cs"/>
              </a:rPr>
              <a:t> 5, 10, 25+ rem (50, 100, 250+ mSv)</a:t>
            </a:r>
          </a:p>
        </p:txBody>
      </p:sp>
      <p:sp>
        <p:nvSpPr>
          <p:cNvPr id="6" name="Slide Number Placeholder 5"/>
          <p:cNvSpPr>
            <a:spLocks noGrp="1"/>
          </p:cNvSpPr>
          <p:nvPr>
            <p:ph type="sldNum" sz="quarter" idx="12"/>
          </p:nvPr>
        </p:nvSpPr>
        <p:spPr/>
        <p:txBody>
          <a:bodyPr/>
          <a:lstStyle/>
          <a:p>
            <a:fld id="{3625B1DE-A678-4C35-9320-52A42358CA6E}" type="slidenum">
              <a:rPr lang="en-US" smtClean="0"/>
              <a:pPr/>
              <a:t>10</a:t>
            </a:fld>
            <a:endParaRPr lang="en-US" dirty="0"/>
          </a:p>
        </p:txBody>
      </p:sp>
      <p:pic>
        <p:nvPicPr>
          <p:cNvPr id="7" name="Picture 6"/>
          <p:cNvPicPr>
            <a:picLocks noChangeAspect="1"/>
          </p:cNvPicPr>
          <p:nvPr/>
        </p:nvPicPr>
        <p:blipFill rotWithShape="1">
          <a:blip r:embed="rId3" cstate="print"/>
          <a:srcRect l="36332" t="30513" r="56886" b="58974"/>
          <a:stretch/>
        </p:blipFill>
        <p:spPr>
          <a:xfrm>
            <a:off x="9170376" y="1444334"/>
            <a:ext cx="2477465" cy="2308550"/>
          </a:xfrm>
          <a:prstGeom prst="rect">
            <a:avLst/>
          </a:prstGeom>
        </p:spPr>
      </p:pic>
      <p:pic>
        <p:nvPicPr>
          <p:cNvPr id="8" name="Picture 7"/>
          <p:cNvPicPr>
            <a:picLocks noChangeAspect="1"/>
          </p:cNvPicPr>
          <p:nvPr/>
        </p:nvPicPr>
        <p:blipFill rotWithShape="1">
          <a:blip r:embed="rId4" cstate="print"/>
          <a:srcRect l="34970" t="58815" r="57348" b="27222"/>
          <a:stretch/>
        </p:blipFill>
        <p:spPr>
          <a:xfrm>
            <a:off x="9170376" y="4050404"/>
            <a:ext cx="2477465" cy="2707122"/>
          </a:xfrm>
          <a:prstGeom prst="rect">
            <a:avLst/>
          </a:prstGeom>
        </p:spPr>
      </p:pic>
    </p:spTree>
    <p:extLst>
      <p:ext uri="{BB962C8B-B14F-4D97-AF65-F5344CB8AC3E}">
        <p14:creationId xmlns:p14="http://schemas.microsoft.com/office/powerpoint/2010/main" xmlns="" val="12781397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0"/>
          <p:cNvSpPr txBox="1">
            <a:spLocks/>
          </p:cNvSpPr>
          <p:nvPr/>
        </p:nvSpPr>
        <p:spPr bwMode="auto">
          <a:xfrm>
            <a:off x="1790701" y="1943100"/>
            <a:ext cx="3657600" cy="4020580"/>
          </a:xfrm>
          <a:prstGeom prst="rect">
            <a:avLst/>
          </a:prstGeom>
          <a:gradFill>
            <a:gsLst>
              <a:gs pos="16000">
                <a:schemeClr val="accent1">
                  <a:lumMod val="5000"/>
                  <a:lumOff val="95000"/>
                </a:schemeClr>
              </a:gs>
              <a:gs pos="59000">
                <a:schemeClr val="accent1">
                  <a:lumMod val="45000"/>
                  <a:lumOff val="55000"/>
                </a:schemeClr>
              </a:gs>
              <a:gs pos="99000">
                <a:schemeClr val="accent1">
                  <a:lumMod val="60000"/>
                  <a:lumOff val="40000"/>
                </a:schemeClr>
              </a:gs>
              <a:gs pos="100000">
                <a:schemeClr val="accent1">
                  <a:lumMod val="30000"/>
                  <a:lumOff val="70000"/>
                </a:schemeClr>
              </a:gs>
            </a:gsLst>
            <a:lin ang="5400000" scaled="1"/>
          </a:gradFill>
          <a:ln>
            <a:solidFill>
              <a:srgbClr val="0070C0"/>
            </a:solidFill>
            <a:miter lim="800000"/>
            <a:headEnd/>
            <a:tailEnd/>
          </a:ln>
          <a:effectLst>
            <a:outerShdw blurRad="50800" dist="38100" dir="2700000" algn="tl" rotWithShape="0">
              <a:prstClr val="black">
                <a:alpha val="40000"/>
              </a:prstClr>
            </a:outerShdw>
          </a:effectLst>
        </p:spPr>
        <p:txBody>
          <a:bodyPr vert="horz" wrap="square" lIns="0" tIns="34290" rIns="0" bIns="34290" numCol="1" anchor="t" anchorCtr="0" compatLnSpc="1">
            <a:prstTxWarp prst="textNoShape">
              <a:avLst/>
            </a:prstTxWarp>
          </a:bodyPr>
          <a:lstStyle>
            <a:lvl1pPr marL="469900" indent="-469900" algn="l" rtl="0" eaLnBrk="0" fontAlgn="base" hangingPunct="0">
              <a:spcBef>
                <a:spcPct val="40000"/>
              </a:spcBef>
              <a:spcAft>
                <a:spcPct val="0"/>
              </a:spcAft>
              <a:buClr>
                <a:schemeClr val="accent2"/>
              </a:buClr>
              <a:buFont typeface="Wingdings" panose="05000000000000000000" pitchFamily="2" charset="2"/>
              <a:buChar char="Ø"/>
              <a:defRPr sz="2000">
                <a:solidFill>
                  <a:schemeClr val="tx1"/>
                </a:solidFill>
                <a:latin typeface="+mn-lt"/>
                <a:ea typeface="MS PGothic" panose="020B0600070205080204" pitchFamily="34" charset="-128"/>
                <a:cs typeface="+mn-cs"/>
              </a:defRPr>
            </a:lvl1pPr>
            <a:lvl2pPr marL="908050" indent="-436563" algn="l" rtl="0" eaLnBrk="0" fontAlgn="base" hangingPunct="0">
              <a:spcBef>
                <a:spcPct val="30000"/>
              </a:spcBef>
              <a:spcAft>
                <a:spcPct val="0"/>
              </a:spcAft>
              <a:buClr>
                <a:schemeClr val="accent2"/>
              </a:buClr>
              <a:buFont typeface="Wingdings" panose="05000000000000000000" pitchFamily="2" charset="2"/>
              <a:buChar char="ü"/>
              <a:defRPr sz="1800">
                <a:solidFill>
                  <a:schemeClr val="tx1"/>
                </a:solidFill>
                <a:latin typeface="+mn-lt"/>
                <a:ea typeface="MS PGothic" panose="020B0600070205080204" pitchFamily="34" charset="-128"/>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1600">
                <a:solidFill>
                  <a:schemeClr val="tx1"/>
                </a:solidFill>
                <a:latin typeface="+mn-lt"/>
                <a:ea typeface="MS PGothic" panose="020B0600070205080204" pitchFamily="34" charset="-128"/>
              </a:defRPr>
            </a:lvl3pPr>
            <a:lvl4pPr marL="1693863" indent="-387350" algn="l" rtl="0" eaLnBrk="0" fontAlgn="base" hangingPunct="0">
              <a:spcBef>
                <a:spcPct val="10000"/>
              </a:spcBef>
              <a:spcAft>
                <a:spcPct val="0"/>
              </a:spcAft>
              <a:buClr>
                <a:schemeClr val="accent2"/>
              </a:buClr>
              <a:buFont typeface="Wingdings" panose="05000000000000000000" pitchFamily="2" charset="2"/>
              <a:buChar char="n"/>
              <a:defRPr sz="1400">
                <a:solidFill>
                  <a:schemeClr val="tx1"/>
                </a:solidFill>
                <a:latin typeface="+mn-lt"/>
                <a:ea typeface="MS PGothic" panose="020B0600070205080204" pitchFamily="34" charset="-128"/>
              </a:defRPr>
            </a:lvl4pPr>
            <a:lvl5pPr marL="2093913" indent="-398463" algn="l" rtl="0" eaLnBrk="0" fontAlgn="base" hangingPunct="0">
              <a:spcBef>
                <a:spcPct val="0"/>
              </a:spcBef>
              <a:spcAft>
                <a:spcPct val="0"/>
              </a:spcAft>
              <a:buClr>
                <a:schemeClr val="accent2"/>
              </a:buClr>
              <a:buFont typeface="Wingdings" panose="05000000000000000000" pitchFamily="2" charset="2"/>
              <a:buChar char="§"/>
              <a:defRPr sz="1400">
                <a:solidFill>
                  <a:schemeClr val="tx1"/>
                </a:solidFill>
                <a:latin typeface="+mn-lt"/>
                <a:ea typeface="MS PGothic" panose="020B0600070205080204" pitchFamily="34" charset="-128"/>
              </a:defRPr>
            </a:lvl5pPr>
            <a:lvl6pPr marL="25511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6pPr>
            <a:lvl7pPr marL="30083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7pPr>
            <a:lvl8pPr marL="34655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8pPr>
            <a:lvl9pPr marL="39227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9pPr>
          </a:lstStyle>
          <a:p>
            <a:pPr marL="352425" indent="-352425" algn="ctr" defTabSz="685800" eaLnBrk="1" hangingPunct="1">
              <a:buClr>
                <a:srgbClr val="CC0000"/>
              </a:buClr>
              <a:buNone/>
              <a:defRPr/>
            </a:pPr>
            <a:r>
              <a:rPr lang="en-US" altLang="en-US" sz="3200" b="1" kern="0" dirty="0">
                <a:solidFill>
                  <a:srgbClr val="000000"/>
                </a:solidFill>
                <a:latin typeface="+mj-lt"/>
              </a:rPr>
              <a:t>1992</a:t>
            </a:r>
          </a:p>
          <a:p>
            <a:pPr marL="285750" indent="-285750" defTabSz="685800" eaLnBrk="1" hangingPunct="1">
              <a:buClr>
                <a:schemeClr val="accent1">
                  <a:lumMod val="50000"/>
                </a:schemeClr>
              </a:buClr>
              <a:defRPr/>
            </a:pPr>
            <a:r>
              <a:rPr lang="en-US" altLang="en-US" sz="2400" kern="0" dirty="0">
                <a:solidFill>
                  <a:srgbClr val="000000"/>
                </a:solidFill>
              </a:rPr>
              <a:t>Evacuation/Shelter 1-5 rem (10-50 mSv)</a:t>
            </a:r>
          </a:p>
          <a:p>
            <a:pPr marL="628650" lvl="1" indent="-288925" defTabSz="685800" eaLnBrk="1" hangingPunct="1">
              <a:buClr>
                <a:schemeClr val="accent1">
                  <a:lumMod val="50000"/>
                </a:schemeClr>
              </a:buClr>
              <a:buFont typeface="Wingdings" panose="05000000000000000000" pitchFamily="2" charset="2"/>
              <a:buChar char="Ø"/>
              <a:defRPr/>
            </a:pPr>
            <a:r>
              <a:rPr lang="en-US" altLang="en-US" sz="2000" kern="0" dirty="0">
                <a:solidFill>
                  <a:srgbClr val="000000"/>
                </a:solidFill>
              </a:rPr>
              <a:t>thyroid/skin 5, 50 x higher</a:t>
            </a:r>
            <a:endParaRPr lang="en-US" altLang="en-US" sz="2000" kern="0" dirty="0">
              <a:solidFill>
                <a:srgbClr val="000000"/>
              </a:solidFill>
              <a:latin typeface="+mj-lt"/>
            </a:endParaRPr>
          </a:p>
        </p:txBody>
      </p:sp>
      <p:sp>
        <p:nvSpPr>
          <p:cNvPr id="13" name="Content Placeholder 41"/>
          <p:cNvSpPr txBox="1">
            <a:spLocks/>
          </p:cNvSpPr>
          <p:nvPr/>
        </p:nvSpPr>
        <p:spPr bwMode="auto">
          <a:xfrm>
            <a:off x="6038850" y="1943100"/>
            <a:ext cx="3733800" cy="4020580"/>
          </a:xfrm>
          <a:prstGeom prst="rect">
            <a:avLst/>
          </a:prstGeom>
          <a:gradFill>
            <a:gsLst>
              <a:gs pos="16000">
                <a:schemeClr val="accent1">
                  <a:lumMod val="5000"/>
                  <a:lumOff val="95000"/>
                </a:schemeClr>
              </a:gs>
              <a:gs pos="59000">
                <a:schemeClr val="accent1">
                  <a:lumMod val="45000"/>
                  <a:lumOff val="55000"/>
                </a:schemeClr>
              </a:gs>
              <a:gs pos="99000">
                <a:schemeClr val="accent1">
                  <a:lumMod val="60000"/>
                  <a:lumOff val="40000"/>
                </a:schemeClr>
              </a:gs>
              <a:gs pos="100000">
                <a:schemeClr val="accent1">
                  <a:lumMod val="30000"/>
                  <a:lumOff val="70000"/>
                </a:schemeClr>
              </a:gs>
            </a:gsLst>
            <a:lin ang="5400000" scaled="1"/>
          </a:gradFill>
          <a:ln>
            <a:solidFill>
              <a:srgbClr val="0070C0"/>
            </a:solidFill>
            <a:miter lim="800000"/>
            <a:headEnd/>
            <a:tailEnd/>
          </a:ln>
          <a:effectLst>
            <a:outerShdw blurRad="50800" dist="38100" dir="2700000" algn="tl" rotWithShape="0">
              <a:prstClr val="black">
                <a:alpha val="40000"/>
              </a:prstClr>
            </a:outerShdw>
          </a:effectLst>
        </p:spPr>
        <p:txBody>
          <a:bodyPr vert="horz" wrap="square" lIns="0" tIns="34290" rIns="0" bIns="34290" numCol="1" anchor="t" anchorCtr="0" compatLnSpc="1">
            <a:prstTxWarp prst="textNoShape">
              <a:avLst/>
            </a:prstTxWarp>
          </a:bodyPr>
          <a:lstStyle>
            <a:lvl1pPr marL="469900" indent="-469900" algn="l" rtl="0" eaLnBrk="0" fontAlgn="base" hangingPunct="0">
              <a:spcBef>
                <a:spcPct val="40000"/>
              </a:spcBef>
              <a:spcAft>
                <a:spcPct val="0"/>
              </a:spcAft>
              <a:buClr>
                <a:schemeClr val="accent2"/>
              </a:buClr>
              <a:buFont typeface="Wingdings" panose="05000000000000000000" pitchFamily="2" charset="2"/>
              <a:buChar char="Ø"/>
              <a:defRPr sz="2000">
                <a:solidFill>
                  <a:schemeClr val="tx1"/>
                </a:solidFill>
                <a:latin typeface="+mn-lt"/>
                <a:ea typeface="MS PGothic" panose="020B0600070205080204" pitchFamily="34" charset="-128"/>
                <a:cs typeface="+mn-cs"/>
              </a:defRPr>
            </a:lvl1pPr>
            <a:lvl2pPr marL="908050" indent="-436563" algn="l" rtl="0" eaLnBrk="0" fontAlgn="base" hangingPunct="0">
              <a:spcBef>
                <a:spcPct val="30000"/>
              </a:spcBef>
              <a:spcAft>
                <a:spcPct val="0"/>
              </a:spcAft>
              <a:buClr>
                <a:schemeClr val="accent2"/>
              </a:buClr>
              <a:buFont typeface="Wingdings" panose="05000000000000000000" pitchFamily="2" charset="2"/>
              <a:buChar char="ü"/>
              <a:defRPr sz="1800">
                <a:solidFill>
                  <a:schemeClr val="tx1"/>
                </a:solidFill>
                <a:latin typeface="+mn-lt"/>
                <a:ea typeface="MS PGothic" panose="020B0600070205080204" pitchFamily="34" charset="-128"/>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1600">
                <a:solidFill>
                  <a:schemeClr val="tx1"/>
                </a:solidFill>
                <a:latin typeface="+mn-lt"/>
                <a:ea typeface="MS PGothic" panose="020B0600070205080204" pitchFamily="34" charset="-128"/>
              </a:defRPr>
            </a:lvl3pPr>
            <a:lvl4pPr marL="1693863" indent="-387350" algn="l" rtl="0" eaLnBrk="0" fontAlgn="base" hangingPunct="0">
              <a:spcBef>
                <a:spcPct val="10000"/>
              </a:spcBef>
              <a:spcAft>
                <a:spcPct val="0"/>
              </a:spcAft>
              <a:buClr>
                <a:schemeClr val="accent2"/>
              </a:buClr>
              <a:buFont typeface="Wingdings" panose="05000000000000000000" pitchFamily="2" charset="2"/>
              <a:buChar char="n"/>
              <a:defRPr sz="1400">
                <a:solidFill>
                  <a:schemeClr val="tx1"/>
                </a:solidFill>
                <a:latin typeface="+mn-lt"/>
                <a:ea typeface="MS PGothic" panose="020B0600070205080204" pitchFamily="34" charset="-128"/>
              </a:defRPr>
            </a:lvl4pPr>
            <a:lvl5pPr marL="2093913" indent="-398463" algn="l" rtl="0" eaLnBrk="0" fontAlgn="base" hangingPunct="0">
              <a:spcBef>
                <a:spcPct val="0"/>
              </a:spcBef>
              <a:spcAft>
                <a:spcPct val="0"/>
              </a:spcAft>
              <a:buClr>
                <a:schemeClr val="accent2"/>
              </a:buClr>
              <a:buFont typeface="Wingdings" panose="05000000000000000000" pitchFamily="2" charset="2"/>
              <a:buChar char="§"/>
              <a:defRPr sz="1400">
                <a:solidFill>
                  <a:schemeClr val="tx1"/>
                </a:solidFill>
                <a:latin typeface="+mn-lt"/>
                <a:ea typeface="MS PGothic" panose="020B0600070205080204" pitchFamily="34" charset="-128"/>
              </a:defRPr>
            </a:lvl5pPr>
            <a:lvl6pPr marL="25511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6pPr>
            <a:lvl7pPr marL="30083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7pPr>
            <a:lvl8pPr marL="34655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8pPr>
            <a:lvl9pPr marL="39227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9pPr>
          </a:lstStyle>
          <a:p>
            <a:pPr marL="352425" indent="-352425" algn="ctr" defTabSz="685800" eaLnBrk="1" hangingPunct="1">
              <a:buClr>
                <a:srgbClr val="CC0000"/>
              </a:buClr>
              <a:buNone/>
              <a:defRPr/>
            </a:pPr>
            <a:r>
              <a:rPr lang="en-US" altLang="en-US" sz="3200" b="1" kern="0" dirty="0">
                <a:solidFill>
                  <a:srgbClr val="000000"/>
                </a:solidFill>
                <a:latin typeface="+mj-lt"/>
              </a:rPr>
              <a:t>2017</a:t>
            </a:r>
          </a:p>
          <a:p>
            <a:pPr marL="285750" indent="-285750" defTabSz="685800" eaLnBrk="1" hangingPunct="1">
              <a:buClr>
                <a:schemeClr val="accent1">
                  <a:lumMod val="50000"/>
                </a:schemeClr>
              </a:buClr>
              <a:defRPr/>
            </a:pPr>
            <a:r>
              <a:rPr lang="en-US" altLang="en-US" sz="2400" kern="0" dirty="0">
                <a:solidFill>
                  <a:srgbClr val="000000"/>
                </a:solidFill>
              </a:rPr>
              <a:t>Evacuation/Shelter 1-5 rem (10-50 mSv)</a:t>
            </a:r>
          </a:p>
          <a:p>
            <a:pPr marL="628650" lvl="1" indent="-288925" defTabSz="685800" eaLnBrk="1" hangingPunct="1">
              <a:buClr>
                <a:schemeClr val="accent1">
                  <a:lumMod val="50000"/>
                </a:schemeClr>
              </a:buClr>
              <a:buFont typeface="Wingdings" panose="05000000000000000000" pitchFamily="2" charset="2"/>
              <a:buChar char="Ø"/>
              <a:defRPr/>
            </a:pPr>
            <a:r>
              <a:rPr lang="en-US" altLang="en-US" sz="2000" kern="0" dirty="0">
                <a:solidFill>
                  <a:srgbClr val="000000"/>
                </a:solidFill>
              </a:rPr>
              <a:t>No organ dose specified</a:t>
            </a:r>
          </a:p>
        </p:txBody>
      </p:sp>
      <p:sp>
        <p:nvSpPr>
          <p:cNvPr id="2" name="Title 1"/>
          <p:cNvSpPr>
            <a:spLocks noGrp="1"/>
          </p:cNvSpPr>
          <p:nvPr>
            <p:ph type="title"/>
          </p:nvPr>
        </p:nvSpPr>
        <p:spPr/>
        <p:txBody>
          <a:bodyPr/>
          <a:lstStyle/>
          <a:p>
            <a:r>
              <a:rPr lang="en-US" dirty="0"/>
              <a:t>Comparison of 1992 and 2017</a:t>
            </a:r>
            <a:br>
              <a:rPr lang="en-US" dirty="0"/>
            </a:br>
            <a:r>
              <a:rPr lang="en-US" dirty="0"/>
              <a:t>	Evacuation and Shelter</a:t>
            </a:r>
          </a:p>
        </p:txBody>
      </p:sp>
      <p:sp>
        <p:nvSpPr>
          <p:cNvPr id="7" name="Slide Number Placeholder 6"/>
          <p:cNvSpPr>
            <a:spLocks noGrp="1"/>
          </p:cNvSpPr>
          <p:nvPr>
            <p:ph type="sldNum" sz="quarter" idx="12"/>
          </p:nvPr>
        </p:nvSpPr>
        <p:spPr/>
        <p:txBody>
          <a:bodyPr/>
          <a:lstStyle/>
          <a:p>
            <a:fld id="{3625B1DE-A678-4C35-9320-52A42358CA6E}" type="slidenum">
              <a:rPr lang="en-US" smtClean="0"/>
              <a:pPr/>
              <a:t>11</a:t>
            </a:fld>
            <a:endParaRPr lang="en-US" dirty="0"/>
          </a:p>
        </p:txBody>
      </p:sp>
    </p:spTree>
    <p:extLst>
      <p:ext uri="{BB962C8B-B14F-4D97-AF65-F5344CB8AC3E}">
        <p14:creationId xmlns:p14="http://schemas.microsoft.com/office/powerpoint/2010/main" xmlns="" val="41101572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PAGs for Early Phase – </a:t>
            </a:r>
            <a:br>
              <a:rPr lang="en-US" dirty="0"/>
            </a:br>
            <a:r>
              <a:rPr lang="en-US" dirty="0"/>
              <a:t>     Potassium Iodide</a:t>
            </a:r>
          </a:p>
        </p:txBody>
      </p:sp>
      <p:sp>
        <p:nvSpPr>
          <p:cNvPr id="3" name="Content Placeholder 2"/>
          <p:cNvSpPr>
            <a:spLocks noGrp="1"/>
          </p:cNvSpPr>
          <p:nvPr>
            <p:ph idx="1"/>
          </p:nvPr>
        </p:nvSpPr>
        <p:spPr>
          <a:xfrm>
            <a:off x="837398" y="1619783"/>
            <a:ext cx="8020851" cy="4861243"/>
          </a:xfrm>
        </p:spPr>
        <p:txBody>
          <a:bodyPr>
            <a:normAutofit lnSpcReduction="10000"/>
          </a:bodyPr>
          <a:lstStyle/>
          <a:p>
            <a:pPr>
              <a:buFont typeface="Wingdings" panose="05000000000000000000" pitchFamily="2" charset="2"/>
              <a:buChar char="Ø"/>
            </a:pPr>
            <a:r>
              <a:rPr lang="en-US" sz="2800" dirty="0">
                <a:latin typeface="+mn-lt"/>
                <a:ea typeface="+mn-ea"/>
                <a:cs typeface="+mn-cs"/>
              </a:rPr>
              <a:t>FDA updated its guidance on the use of KI in 2001 and 2002</a:t>
            </a:r>
          </a:p>
          <a:p>
            <a:pPr>
              <a:buFont typeface="Wingdings" panose="05000000000000000000" pitchFamily="2" charset="2"/>
              <a:buChar char="Ø"/>
            </a:pPr>
            <a:r>
              <a:rPr lang="en-US" sz="2800" dirty="0">
                <a:latin typeface="+mn-lt"/>
                <a:ea typeface="+mn-ea"/>
                <a:cs typeface="+mn-cs"/>
              </a:rPr>
              <a:t>Supplementary protective action = not all communities use it</a:t>
            </a:r>
          </a:p>
          <a:p>
            <a:pPr>
              <a:buFont typeface="Wingdings" panose="05000000000000000000" pitchFamily="2" charset="2"/>
              <a:buChar char="Ø"/>
            </a:pPr>
            <a:r>
              <a:rPr lang="en-US" sz="2800" dirty="0">
                <a:latin typeface="+mn-lt"/>
                <a:ea typeface="+mn-ea"/>
                <a:cs typeface="+mn-cs"/>
              </a:rPr>
              <a:t>Simple approach recommends use at the lowest intervention threshold</a:t>
            </a:r>
          </a:p>
          <a:p>
            <a:pPr lvl="1">
              <a:buFont typeface="Wingdings" panose="05000000000000000000" pitchFamily="2" charset="2"/>
              <a:buChar char="Ø"/>
            </a:pPr>
            <a:r>
              <a:rPr lang="en-US" sz="2600" dirty="0">
                <a:latin typeface="+mn-lt"/>
                <a:ea typeface="+mn-ea"/>
                <a:cs typeface="+mn-cs"/>
              </a:rPr>
              <a:t>The one-year old age group dose is expected to be limiting</a:t>
            </a:r>
          </a:p>
          <a:p>
            <a:pPr lvl="1">
              <a:buFont typeface="Wingdings" panose="05000000000000000000" pitchFamily="2" charset="2"/>
              <a:buChar char="Ø"/>
            </a:pPr>
            <a:r>
              <a:rPr lang="en-US" sz="2600" dirty="0">
                <a:latin typeface="+mn-lt"/>
                <a:ea typeface="+mn-ea"/>
                <a:cs typeface="+mn-cs"/>
              </a:rPr>
              <a:t>KI administration recommended at 5 rem        (50 mSv) projected child thyroid dose from exposure to radioactive iodine</a:t>
            </a:r>
          </a:p>
        </p:txBody>
      </p:sp>
      <p:sp>
        <p:nvSpPr>
          <p:cNvPr id="6" name="Slide Number Placeholder 5"/>
          <p:cNvSpPr>
            <a:spLocks noGrp="1"/>
          </p:cNvSpPr>
          <p:nvPr>
            <p:ph type="sldNum" sz="quarter" idx="12"/>
          </p:nvPr>
        </p:nvSpPr>
        <p:spPr/>
        <p:txBody>
          <a:bodyPr/>
          <a:lstStyle/>
          <a:p>
            <a:fld id="{3625B1DE-A678-4C35-9320-52A42358CA6E}" type="slidenum">
              <a:rPr lang="en-US" smtClean="0"/>
              <a:pPr/>
              <a:t>12</a:t>
            </a:fld>
            <a:endParaRPr lang="en-US" dirty="0"/>
          </a:p>
        </p:txBody>
      </p:sp>
      <p:sp>
        <p:nvSpPr>
          <p:cNvPr id="4" name="Rectangle 3"/>
          <p:cNvSpPr/>
          <p:nvPr/>
        </p:nvSpPr>
        <p:spPr>
          <a:xfrm>
            <a:off x="9413429" y="2762250"/>
            <a:ext cx="2057400" cy="179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0" b="1" dirty="0"/>
              <a:t>KI</a:t>
            </a:r>
          </a:p>
        </p:txBody>
      </p:sp>
    </p:spTree>
    <p:extLst>
      <p:ext uri="{BB962C8B-B14F-4D97-AF65-F5344CB8AC3E}">
        <p14:creationId xmlns:p14="http://schemas.microsoft.com/office/powerpoint/2010/main" xmlns="" val="999876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0"/>
          <p:cNvSpPr txBox="1">
            <a:spLocks/>
          </p:cNvSpPr>
          <p:nvPr/>
        </p:nvSpPr>
        <p:spPr bwMode="auto">
          <a:xfrm>
            <a:off x="1790701" y="1943100"/>
            <a:ext cx="3657600" cy="4020580"/>
          </a:xfrm>
          <a:prstGeom prst="rect">
            <a:avLst/>
          </a:prstGeom>
          <a:gradFill>
            <a:gsLst>
              <a:gs pos="16000">
                <a:schemeClr val="accent1">
                  <a:lumMod val="5000"/>
                  <a:lumOff val="95000"/>
                </a:schemeClr>
              </a:gs>
              <a:gs pos="59000">
                <a:schemeClr val="accent1">
                  <a:lumMod val="45000"/>
                  <a:lumOff val="55000"/>
                </a:schemeClr>
              </a:gs>
              <a:gs pos="99000">
                <a:schemeClr val="accent1">
                  <a:lumMod val="60000"/>
                  <a:lumOff val="40000"/>
                </a:schemeClr>
              </a:gs>
              <a:gs pos="100000">
                <a:schemeClr val="accent1">
                  <a:lumMod val="30000"/>
                  <a:lumOff val="70000"/>
                </a:schemeClr>
              </a:gs>
            </a:gsLst>
            <a:lin ang="5400000" scaled="1"/>
          </a:gradFill>
          <a:ln>
            <a:solidFill>
              <a:srgbClr val="0070C0"/>
            </a:solidFill>
            <a:miter lim="800000"/>
            <a:headEnd/>
            <a:tailEnd/>
          </a:ln>
          <a:effectLst>
            <a:outerShdw blurRad="50800" dist="38100" dir="2700000" algn="tl" rotWithShape="0">
              <a:prstClr val="black">
                <a:alpha val="40000"/>
              </a:prstClr>
            </a:outerShdw>
          </a:effectLst>
        </p:spPr>
        <p:txBody>
          <a:bodyPr vert="horz" wrap="square" lIns="0" tIns="34290" rIns="0" bIns="34290" numCol="1" anchor="t" anchorCtr="0" compatLnSpc="1">
            <a:prstTxWarp prst="textNoShape">
              <a:avLst/>
            </a:prstTxWarp>
          </a:bodyPr>
          <a:lstStyle>
            <a:lvl1pPr marL="469900" indent="-469900" algn="l" rtl="0" eaLnBrk="0" fontAlgn="base" hangingPunct="0">
              <a:spcBef>
                <a:spcPct val="40000"/>
              </a:spcBef>
              <a:spcAft>
                <a:spcPct val="0"/>
              </a:spcAft>
              <a:buClr>
                <a:schemeClr val="accent2"/>
              </a:buClr>
              <a:buFont typeface="Wingdings" panose="05000000000000000000" pitchFamily="2" charset="2"/>
              <a:buChar char="Ø"/>
              <a:defRPr sz="2000">
                <a:solidFill>
                  <a:schemeClr val="tx1"/>
                </a:solidFill>
                <a:latin typeface="+mn-lt"/>
                <a:ea typeface="MS PGothic" panose="020B0600070205080204" pitchFamily="34" charset="-128"/>
                <a:cs typeface="+mn-cs"/>
              </a:defRPr>
            </a:lvl1pPr>
            <a:lvl2pPr marL="908050" indent="-436563" algn="l" rtl="0" eaLnBrk="0" fontAlgn="base" hangingPunct="0">
              <a:spcBef>
                <a:spcPct val="30000"/>
              </a:spcBef>
              <a:spcAft>
                <a:spcPct val="0"/>
              </a:spcAft>
              <a:buClr>
                <a:schemeClr val="accent2"/>
              </a:buClr>
              <a:buFont typeface="Wingdings" panose="05000000000000000000" pitchFamily="2" charset="2"/>
              <a:buChar char="ü"/>
              <a:defRPr sz="1800">
                <a:solidFill>
                  <a:schemeClr val="tx1"/>
                </a:solidFill>
                <a:latin typeface="+mn-lt"/>
                <a:ea typeface="MS PGothic" panose="020B0600070205080204" pitchFamily="34" charset="-128"/>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1600">
                <a:solidFill>
                  <a:schemeClr val="tx1"/>
                </a:solidFill>
                <a:latin typeface="+mn-lt"/>
                <a:ea typeface="MS PGothic" panose="020B0600070205080204" pitchFamily="34" charset="-128"/>
              </a:defRPr>
            </a:lvl3pPr>
            <a:lvl4pPr marL="1693863" indent="-387350" algn="l" rtl="0" eaLnBrk="0" fontAlgn="base" hangingPunct="0">
              <a:spcBef>
                <a:spcPct val="10000"/>
              </a:spcBef>
              <a:spcAft>
                <a:spcPct val="0"/>
              </a:spcAft>
              <a:buClr>
                <a:schemeClr val="accent2"/>
              </a:buClr>
              <a:buFont typeface="Wingdings" panose="05000000000000000000" pitchFamily="2" charset="2"/>
              <a:buChar char="n"/>
              <a:defRPr sz="1400">
                <a:solidFill>
                  <a:schemeClr val="tx1"/>
                </a:solidFill>
                <a:latin typeface="+mn-lt"/>
                <a:ea typeface="MS PGothic" panose="020B0600070205080204" pitchFamily="34" charset="-128"/>
              </a:defRPr>
            </a:lvl4pPr>
            <a:lvl5pPr marL="2093913" indent="-398463" algn="l" rtl="0" eaLnBrk="0" fontAlgn="base" hangingPunct="0">
              <a:spcBef>
                <a:spcPct val="0"/>
              </a:spcBef>
              <a:spcAft>
                <a:spcPct val="0"/>
              </a:spcAft>
              <a:buClr>
                <a:schemeClr val="accent2"/>
              </a:buClr>
              <a:buFont typeface="Wingdings" panose="05000000000000000000" pitchFamily="2" charset="2"/>
              <a:buChar char="§"/>
              <a:defRPr sz="1400">
                <a:solidFill>
                  <a:schemeClr val="tx1"/>
                </a:solidFill>
                <a:latin typeface="+mn-lt"/>
                <a:ea typeface="MS PGothic" panose="020B0600070205080204" pitchFamily="34" charset="-128"/>
              </a:defRPr>
            </a:lvl5pPr>
            <a:lvl6pPr marL="25511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6pPr>
            <a:lvl7pPr marL="30083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7pPr>
            <a:lvl8pPr marL="34655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8pPr>
            <a:lvl9pPr marL="39227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9pPr>
          </a:lstStyle>
          <a:p>
            <a:pPr marL="352425" indent="-352425" algn="ctr" defTabSz="685800" eaLnBrk="1" hangingPunct="1">
              <a:buClr>
                <a:srgbClr val="CC0000"/>
              </a:buClr>
              <a:buNone/>
              <a:defRPr/>
            </a:pPr>
            <a:r>
              <a:rPr lang="en-US" altLang="en-US" sz="3200" b="1" kern="0" dirty="0">
                <a:solidFill>
                  <a:srgbClr val="000000"/>
                </a:solidFill>
                <a:latin typeface="+mj-lt"/>
              </a:rPr>
              <a:t>1992</a:t>
            </a:r>
          </a:p>
          <a:p>
            <a:pPr marL="285750" indent="-285750" defTabSz="685800" eaLnBrk="1" hangingPunct="1">
              <a:buClr>
                <a:schemeClr val="accent1">
                  <a:lumMod val="50000"/>
                </a:schemeClr>
              </a:buClr>
              <a:defRPr/>
            </a:pPr>
            <a:r>
              <a:rPr lang="en-US" altLang="en-US" sz="2400" kern="0" dirty="0">
                <a:solidFill>
                  <a:srgbClr val="000000"/>
                </a:solidFill>
              </a:rPr>
              <a:t>KI 25 rem (250 mSv) thyroid dose (adult)</a:t>
            </a:r>
          </a:p>
        </p:txBody>
      </p:sp>
      <p:sp>
        <p:nvSpPr>
          <p:cNvPr id="13" name="Content Placeholder 41"/>
          <p:cNvSpPr txBox="1">
            <a:spLocks/>
          </p:cNvSpPr>
          <p:nvPr/>
        </p:nvSpPr>
        <p:spPr bwMode="auto">
          <a:xfrm>
            <a:off x="6038850" y="1943100"/>
            <a:ext cx="3733800" cy="4020580"/>
          </a:xfrm>
          <a:prstGeom prst="rect">
            <a:avLst/>
          </a:prstGeom>
          <a:gradFill>
            <a:gsLst>
              <a:gs pos="16000">
                <a:schemeClr val="accent1">
                  <a:lumMod val="5000"/>
                  <a:lumOff val="95000"/>
                </a:schemeClr>
              </a:gs>
              <a:gs pos="59000">
                <a:schemeClr val="accent1">
                  <a:lumMod val="45000"/>
                  <a:lumOff val="55000"/>
                </a:schemeClr>
              </a:gs>
              <a:gs pos="99000">
                <a:schemeClr val="accent1">
                  <a:lumMod val="60000"/>
                  <a:lumOff val="40000"/>
                </a:schemeClr>
              </a:gs>
              <a:gs pos="100000">
                <a:schemeClr val="accent1">
                  <a:lumMod val="30000"/>
                  <a:lumOff val="70000"/>
                </a:schemeClr>
              </a:gs>
            </a:gsLst>
            <a:lin ang="5400000" scaled="1"/>
          </a:gradFill>
          <a:ln>
            <a:solidFill>
              <a:srgbClr val="0070C0"/>
            </a:solidFill>
            <a:miter lim="800000"/>
            <a:headEnd/>
            <a:tailEnd/>
          </a:ln>
          <a:effectLst>
            <a:outerShdw blurRad="50800" dist="38100" dir="2700000" algn="tl" rotWithShape="0">
              <a:prstClr val="black">
                <a:alpha val="40000"/>
              </a:prstClr>
            </a:outerShdw>
          </a:effectLst>
        </p:spPr>
        <p:txBody>
          <a:bodyPr vert="horz" wrap="square" lIns="0" tIns="34290" rIns="0" bIns="34290" numCol="1" anchor="t" anchorCtr="0" compatLnSpc="1">
            <a:prstTxWarp prst="textNoShape">
              <a:avLst/>
            </a:prstTxWarp>
          </a:bodyPr>
          <a:lstStyle>
            <a:lvl1pPr marL="469900" indent="-469900" algn="l" rtl="0" eaLnBrk="0" fontAlgn="base" hangingPunct="0">
              <a:spcBef>
                <a:spcPct val="40000"/>
              </a:spcBef>
              <a:spcAft>
                <a:spcPct val="0"/>
              </a:spcAft>
              <a:buClr>
                <a:schemeClr val="accent2"/>
              </a:buClr>
              <a:buFont typeface="Wingdings" panose="05000000000000000000" pitchFamily="2" charset="2"/>
              <a:buChar char="Ø"/>
              <a:defRPr sz="2000">
                <a:solidFill>
                  <a:schemeClr val="tx1"/>
                </a:solidFill>
                <a:latin typeface="+mn-lt"/>
                <a:ea typeface="MS PGothic" panose="020B0600070205080204" pitchFamily="34" charset="-128"/>
                <a:cs typeface="+mn-cs"/>
              </a:defRPr>
            </a:lvl1pPr>
            <a:lvl2pPr marL="908050" indent="-436563" algn="l" rtl="0" eaLnBrk="0" fontAlgn="base" hangingPunct="0">
              <a:spcBef>
                <a:spcPct val="30000"/>
              </a:spcBef>
              <a:spcAft>
                <a:spcPct val="0"/>
              </a:spcAft>
              <a:buClr>
                <a:schemeClr val="accent2"/>
              </a:buClr>
              <a:buFont typeface="Wingdings" panose="05000000000000000000" pitchFamily="2" charset="2"/>
              <a:buChar char="ü"/>
              <a:defRPr sz="1800">
                <a:solidFill>
                  <a:schemeClr val="tx1"/>
                </a:solidFill>
                <a:latin typeface="+mn-lt"/>
                <a:ea typeface="MS PGothic" panose="020B0600070205080204" pitchFamily="34" charset="-128"/>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1600">
                <a:solidFill>
                  <a:schemeClr val="tx1"/>
                </a:solidFill>
                <a:latin typeface="+mn-lt"/>
                <a:ea typeface="MS PGothic" panose="020B0600070205080204" pitchFamily="34" charset="-128"/>
              </a:defRPr>
            </a:lvl3pPr>
            <a:lvl4pPr marL="1693863" indent="-387350" algn="l" rtl="0" eaLnBrk="0" fontAlgn="base" hangingPunct="0">
              <a:spcBef>
                <a:spcPct val="10000"/>
              </a:spcBef>
              <a:spcAft>
                <a:spcPct val="0"/>
              </a:spcAft>
              <a:buClr>
                <a:schemeClr val="accent2"/>
              </a:buClr>
              <a:buFont typeface="Wingdings" panose="05000000000000000000" pitchFamily="2" charset="2"/>
              <a:buChar char="n"/>
              <a:defRPr sz="1400">
                <a:solidFill>
                  <a:schemeClr val="tx1"/>
                </a:solidFill>
                <a:latin typeface="+mn-lt"/>
                <a:ea typeface="MS PGothic" panose="020B0600070205080204" pitchFamily="34" charset="-128"/>
              </a:defRPr>
            </a:lvl4pPr>
            <a:lvl5pPr marL="2093913" indent="-398463" algn="l" rtl="0" eaLnBrk="0" fontAlgn="base" hangingPunct="0">
              <a:spcBef>
                <a:spcPct val="0"/>
              </a:spcBef>
              <a:spcAft>
                <a:spcPct val="0"/>
              </a:spcAft>
              <a:buClr>
                <a:schemeClr val="accent2"/>
              </a:buClr>
              <a:buFont typeface="Wingdings" panose="05000000000000000000" pitchFamily="2" charset="2"/>
              <a:buChar char="§"/>
              <a:defRPr sz="1400">
                <a:solidFill>
                  <a:schemeClr val="tx1"/>
                </a:solidFill>
                <a:latin typeface="+mn-lt"/>
                <a:ea typeface="MS PGothic" panose="020B0600070205080204" pitchFamily="34" charset="-128"/>
              </a:defRPr>
            </a:lvl5pPr>
            <a:lvl6pPr marL="25511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6pPr>
            <a:lvl7pPr marL="30083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7pPr>
            <a:lvl8pPr marL="34655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8pPr>
            <a:lvl9pPr marL="39227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9pPr>
          </a:lstStyle>
          <a:p>
            <a:pPr marL="352425" indent="-352425" algn="ctr" defTabSz="685800" eaLnBrk="1" hangingPunct="1">
              <a:buClr>
                <a:srgbClr val="CC0000"/>
              </a:buClr>
              <a:buNone/>
              <a:defRPr/>
            </a:pPr>
            <a:r>
              <a:rPr lang="en-US" altLang="en-US" sz="3200" b="1" kern="0" dirty="0">
                <a:solidFill>
                  <a:srgbClr val="000000"/>
                </a:solidFill>
                <a:latin typeface="+mj-lt"/>
              </a:rPr>
              <a:t>2017</a:t>
            </a:r>
          </a:p>
          <a:p>
            <a:pPr marL="285750" indent="-285750" defTabSz="685800" eaLnBrk="1" hangingPunct="1">
              <a:buClr>
                <a:schemeClr val="accent1">
                  <a:lumMod val="50000"/>
                </a:schemeClr>
              </a:buClr>
              <a:defRPr/>
            </a:pPr>
            <a:r>
              <a:rPr lang="en-US" altLang="en-US" sz="2400" kern="0" dirty="0">
                <a:solidFill>
                  <a:srgbClr val="000000"/>
                </a:solidFill>
              </a:rPr>
              <a:t>KI threshold 5 rem (50 mSv) thyroid dose (child)</a:t>
            </a:r>
          </a:p>
        </p:txBody>
      </p:sp>
      <p:sp>
        <p:nvSpPr>
          <p:cNvPr id="2" name="Title 1"/>
          <p:cNvSpPr>
            <a:spLocks noGrp="1"/>
          </p:cNvSpPr>
          <p:nvPr>
            <p:ph type="title"/>
          </p:nvPr>
        </p:nvSpPr>
        <p:spPr/>
        <p:txBody>
          <a:bodyPr/>
          <a:lstStyle/>
          <a:p>
            <a:r>
              <a:rPr lang="en-US" dirty="0"/>
              <a:t>Comparison of 1992 and 2017</a:t>
            </a:r>
            <a:br>
              <a:rPr lang="en-US" dirty="0"/>
            </a:br>
            <a:r>
              <a:rPr lang="en-US" dirty="0"/>
              <a:t>	KI</a:t>
            </a:r>
          </a:p>
        </p:txBody>
      </p:sp>
      <p:sp>
        <p:nvSpPr>
          <p:cNvPr id="7" name="Slide Number Placeholder 6"/>
          <p:cNvSpPr>
            <a:spLocks noGrp="1"/>
          </p:cNvSpPr>
          <p:nvPr>
            <p:ph type="sldNum" sz="quarter" idx="12"/>
          </p:nvPr>
        </p:nvSpPr>
        <p:spPr/>
        <p:txBody>
          <a:bodyPr/>
          <a:lstStyle/>
          <a:p>
            <a:fld id="{3625B1DE-A678-4C35-9320-52A42358CA6E}" type="slidenum">
              <a:rPr lang="en-US" smtClean="0"/>
              <a:pPr/>
              <a:t>13</a:t>
            </a:fld>
            <a:endParaRPr lang="en-US" dirty="0"/>
          </a:p>
        </p:txBody>
      </p:sp>
    </p:spTree>
    <p:extLst>
      <p:ext uri="{BB962C8B-B14F-4D97-AF65-F5344CB8AC3E}">
        <p14:creationId xmlns:p14="http://schemas.microsoft.com/office/powerpoint/2010/main" xmlns="" val="4523553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PAGs for Intermediate Phase</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z="2800" dirty="0">
                <a:latin typeface="+mn-lt"/>
                <a:ea typeface="+mn-ea"/>
                <a:cs typeface="+mn-cs"/>
              </a:rPr>
              <a:t>Starts after source and release brought under control</a:t>
            </a:r>
          </a:p>
          <a:p>
            <a:pPr>
              <a:buFont typeface="Wingdings" panose="05000000000000000000" pitchFamily="2" charset="2"/>
              <a:buChar char="Ø"/>
            </a:pPr>
            <a:r>
              <a:rPr lang="en-US" sz="2800" dirty="0">
                <a:latin typeface="+mn-lt"/>
                <a:ea typeface="+mn-ea"/>
                <a:cs typeface="+mn-cs"/>
              </a:rPr>
              <a:t>This phase may last from weeks to months</a:t>
            </a:r>
          </a:p>
          <a:p>
            <a:pPr>
              <a:buFont typeface="Wingdings" panose="05000000000000000000" pitchFamily="2" charset="2"/>
              <a:buChar char="Ø"/>
            </a:pPr>
            <a:r>
              <a:rPr lang="en-US" sz="2800" dirty="0"/>
              <a:t>Decision examples:</a:t>
            </a:r>
          </a:p>
          <a:p>
            <a:pPr lvl="1">
              <a:buFont typeface="Wingdings" panose="05000000000000000000" pitchFamily="2" charset="2"/>
              <a:buChar char="Ø"/>
            </a:pPr>
            <a:r>
              <a:rPr lang="en-US" sz="2800" u="sng" dirty="0">
                <a:latin typeface="+mn-lt"/>
                <a:ea typeface="+mn-ea"/>
                <a:cs typeface="+mn-cs"/>
              </a:rPr>
              <a:t>Relocate population:</a:t>
            </a:r>
            <a:r>
              <a:rPr lang="en-US" sz="2800" dirty="0">
                <a:latin typeface="+mn-lt"/>
                <a:ea typeface="+mn-ea"/>
                <a:cs typeface="+mn-cs"/>
              </a:rPr>
              <a:t> ≥ 2 rem (20mSv) projected dose in the first year; 0.5 rem (5 mSv)/year projected in subsequent years</a:t>
            </a:r>
          </a:p>
          <a:p>
            <a:pPr lvl="1">
              <a:buFont typeface="Wingdings" panose="05000000000000000000" pitchFamily="2" charset="2"/>
              <a:buChar char="Ø"/>
            </a:pPr>
            <a:r>
              <a:rPr lang="en-US" sz="2800" u="sng" dirty="0">
                <a:latin typeface="+mn-lt"/>
                <a:ea typeface="+mn-ea"/>
                <a:cs typeface="+mn-cs"/>
              </a:rPr>
              <a:t>Food </a:t>
            </a:r>
            <a:r>
              <a:rPr lang="en-US" sz="2800" u="sng" dirty="0"/>
              <a:t>interdiction</a:t>
            </a:r>
            <a:r>
              <a:rPr lang="en-US" sz="2800" u="sng" dirty="0">
                <a:latin typeface="+mn-lt"/>
                <a:ea typeface="+mn-ea"/>
                <a:cs typeface="+mn-cs"/>
              </a:rPr>
              <a:t>:</a:t>
            </a:r>
            <a:r>
              <a:rPr lang="en-US" sz="2800" dirty="0">
                <a:latin typeface="+mn-lt"/>
                <a:ea typeface="+mn-ea"/>
                <a:cs typeface="+mn-cs"/>
              </a:rPr>
              <a:t> Most limiting of 0.5 rem (5 mSv) whole body or 5 rem (50 mSv) to most exposed organ or tissue</a:t>
            </a:r>
          </a:p>
          <a:p>
            <a:pPr lvl="1">
              <a:buFont typeface="Wingdings" panose="05000000000000000000" pitchFamily="2" charset="2"/>
              <a:buChar char="Ø"/>
            </a:pPr>
            <a:r>
              <a:rPr lang="en-US" sz="2800" u="sng" dirty="0">
                <a:latin typeface="+mn-lt"/>
                <a:ea typeface="+mn-ea"/>
                <a:cs typeface="+mn-cs"/>
              </a:rPr>
              <a:t>Drinking water:</a:t>
            </a:r>
            <a:r>
              <a:rPr lang="en-US" sz="2800" dirty="0">
                <a:latin typeface="+mn-lt"/>
                <a:ea typeface="+mn-ea"/>
                <a:cs typeface="+mn-cs"/>
              </a:rPr>
              <a:t> Two tiered approach (100 mrem (1 mSv) projected dose for sensitive populations; 500 mrem </a:t>
            </a:r>
            <a:r>
              <a:rPr lang="en-US" sz="2800" dirty="0"/>
              <a:t>(5 mSv) </a:t>
            </a:r>
            <a:r>
              <a:rPr lang="en-US" sz="2800" dirty="0">
                <a:latin typeface="+mn-lt"/>
                <a:ea typeface="+mn-ea"/>
                <a:cs typeface="+mn-cs"/>
              </a:rPr>
              <a:t>for general population)</a:t>
            </a:r>
          </a:p>
        </p:txBody>
      </p:sp>
      <p:sp>
        <p:nvSpPr>
          <p:cNvPr id="6" name="Slide Number Placeholder 5"/>
          <p:cNvSpPr>
            <a:spLocks noGrp="1"/>
          </p:cNvSpPr>
          <p:nvPr>
            <p:ph type="sldNum" sz="quarter" idx="12"/>
          </p:nvPr>
        </p:nvSpPr>
        <p:spPr/>
        <p:txBody>
          <a:bodyPr/>
          <a:lstStyle/>
          <a:p>
            <a:fld id="{3625B1DE-A678-4C35-9320-52A42358CA6E}" type="slidenum">
              <a:rPr lang="en-US" smtClean="0"/>
              <a:pPr/>
              <a:t>14</a:t>
            </a:fld>
            <a:endParaRPr lang="en-US" dirty="0"/>
          </a:p>
        </p:txBody>
      </p:sp>
    </p:spTree>
    <p:extLst>
      <p:ext uri="{BB962C8B-B14F-4D97-AF65-F5344CB8AC3E}">
        <p14:creationId xmlns:p14="http://schemas.microsoft.com/office/powerpoint/2010/main" xmlns="" val="528189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1339" y="2372515"/>
            <a:ext cx="8065943" cy="323165"/>
          </a:xfrm>
          <a:prstGeom prst="rect">
            <a:avLst/>
          </a:prstGeom>
          <a:noFill/>
        </p:spPr>
        <p:txBody>
          <a:bodyPr wrap="square" rtlCol="0">
            <a:spAutoFit/>
          </a:bodyPr>
          <a:lstStyle/>
          <a:p>
            <a:pPr marL="214313" indent="-214313">
              <a:buFont typeface="Arial" panose="020B0604020202020204" pitchFamily="34" charset="0"/>
              <a:buChar char="•"/>
              <a:defRPr/>
            </a:pPr>
            <a:endParaRPr lang="en-US" sz="1500" dirty="0">
              <a:solidFill>
                <a:prstClr val="black"/>
              </a:solidFill>
            </a:endParaRPr>
          </a:p>
        </p:txBody>
      </p:sp>
      <p:sp>
        <p:nvSpPr>
          <p:cNvPr id="2" name="Title 1"/>
          <p:cNvSpPr>
            <a:spLocks noGrp="1"/>
          </p:cNvSpPr>
          <p:nvPr>
            <p:ph type="title"/>
          </p:nvPr>
        </p:nvSpPr>
        <p:spPr>
          <a:xfrm>
            <a:off x="599115" y="554576"/>
            <a:ext cx="9518167" cy="1065207"/>
          </a:xfrm>
        </p:spPr>
        <p:txBody>
          <a:bodyPr/>
          <a:lstStyle/>
          <a:p>
            <a:r>
              <a:rPr lang="en-US" dirty="0"/>
              <a:t>Why is there a need for a PAG when there are regulations for drinking water?</a:t>
            </a:r>
          </a:p>
        </p:txBody>
      </p:sp>
      <p:sp>
        <p:nvSpPr>
          <p:cNvPr id="4" name="Content Placeholder 3"/>
          <p:cNvSpPr>
            <a:spLocks noGrp="1"/>
          </p:cNvSpPr>
          <p:nvPr>
            <p:ph idx="1"/>
          </p:nvPr>
        </p:nvSpPr>
        <p:spPr>
          <a:xfrm>
            <a:off x="599115" y="1787423"/>
            <a:ext cx="10693725" cy="4861243"/>
          </a:xfrm>
        </p:spPr>
        <p:txBody>
          <a:bodyPr>
            <a:normAutofit/>
          </a:bodyPr>
          <a:lstStyle/>
          <a:p>
            <a:pPr marL="0" indent="0">
              <a:buNone/>
            </a:pPr>
            <a:r>
              <a:rPr lang="en-US" dirty="0"/>
              <a:t>Lifetime Protection – </a:t>
            </a:r>
          </a:p>
          <a:p>
            <a:pPr>
              <a:buFont typeface="Wingdings" panose="05000000000000000000" pitchFamily="2" charset="2"/>
              <a:buChar char="Ø"/>
            </a:pPr>
            <a:r>
              <a:rPr lang="en-US" dirty="0"/>
              <a:t>The Safe Drinking Water Act (SDWA) sets Maximum Contaminant Levels (MCLs) for radioactive materials in drinking water based on </a:t>
            </a:r>
            <a:r>
              <a:rPr lang="en-US" b="1" dirty="0">
                <a:solidFill>
                  <a:srgbClr val="FFFF00"/>
                </a:solidFill>
              </a:rPr>
              <a:t>lifetime exposure</a:t>
            </a:r>
            <a:r>
              <a:rPr lang="en-US" dirty="0">
                <a:solidFill>
                  <a:srgbClr val="FFFF00"/>
                </a:solidFill>
              </a:rPr>
              <a:t> </a:t>
            </a:r>
            <a:r>
              <a:rPr lang="en-US" dirty="0"/>
              <a:t>criteria (which assumes 70 years of continued exposure to contaminants)</a:t>
            </a:r>
          </a:p>
          <a:p>
            <a:pPr marL="11112" indent="0">
              <a:buNone/>
            </a:pPr>
            <a:endParaRPr lang="en-US" dirty="0"/>
          </a:p>
          <a:p>
            <a:pPr marL="11112" indent="0">
              <a:buNone/>
            </a:pPr>
            <a:r>
              <a:rPr lang="en-US" dirty="0"/>
              <a:t>Emergency Conditions –</a:t>
            </a:r>
          </a:p>
          <a:p>
            <a:pPr marL="354012" indent="-342900">
              <a:buFont typeface="Wingdings" panose="05000000000000000000" pitchFamily="2" charset="2"/>
              <a:buChar char="Ø"/>
            </a:pPr>
            <a:r>
              <a:rPr lang="en-US" dirty="0"/>
              <a:t>Prioritize potentially scarce water resources for those at most risk</a:t>
            </a:r>
          </a:p>
          <a:p>
            <a:pPr>
              <a:buFont typeface="Wingdings" panose="05000000000000000000" pitchFamily="2" charset="2"/>
              <a:buChar char="Ø"/>
            </a:pPr>
            <a:r>
              <a:rPr lang="en-US" dirty="0"/>
              <a:t> Return to compliance with SDWA levels as soon as practical</a:t>
            </a:r>
          </a:p>
          <a:p>
            <a:endParaRPr lang="en-US" dirty="0"/>
          </a:p>
          <a:p>
            <a:endParaRPr lang="en-US" dirty="0"/>
          </a:p>
        </p:txBody>
      </p:sp>
      <p:sp>
        <p:nvSpPr>
          <p:cNvPr id="5" name="Slide Number Placeholder 3"/>
          <p:cNvSpPr>
            <a:spLocks noGrp="1"/>
          </p:cNvSpPr>
          <p:nvPr>
            <p:ph type="sldNum" sz="quarter" idx="12"/>
          </p:nvPr>
        </p:nvSpPr>
        <p:spPr>
          <a:xfrm>
            <a:off x="10593165" y="295729"/>
            <a:ext cx="838199" cy="767687"/>
          </a:xfrm>
        </p:spPr>
        <p:txBody>
          <a:bodyPr/>
          <a:lstStyle/>
          <a:p>
            <a:fld id="{9E13D149-BB99-4F6E-AF8F-8B2A508E299B}" type="slidenum">
              <a:rPr lang="en-US"/>
              <a:pPr/>
              <a:t>15</a:t>
            </a:fld>
            <a:endParaRPr lang="en-US" dirty="0"/>
          </a:p>
        </p:txBody>
      </p:sp>
    </p:spTree>
    <p:extLst>
      <p:ext uri="{BB962C8B-B14F-4D97-AF65-F5344CB8AC3E}">
        <p14:creationId xmlns:p14="http://schemas.microsoft.com/office/powerpoint/2010/main" xmlns="" val="3472170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compliance with Drinking Water  Regulation?</a:t>
            </a:r>
          </a:p>
        </p:txBody>
      </p:sp>
      <p:sp>
        <p:nvSpPr>
          <p:cNvPr id="3" name="Content Placeholder 2"/>
          <p:cNvSpPr>
            <a:spLocks noGrp="1"/>
          </p:cNvSpPr>
          <p:nvPr>
            <p:ph idx="1"/>
          </p:nvPr>
        </p:nvSpPr>
        <p:spPr>
          <a:xfrm>
            <a:off x="517358" y="1696533"/>
            <a:ext cx="10988842" cy="3881307"/>
          </a:xfrm>
        </p:spPr>
        <p:txBody>
          <a:bodyPr>
            <a:noAutofit/>
          </a:bodyPr>
          <a:lstStyle/>
          <a:p>
            <a:pPr marL="0" indent="0">
              <a:buNone/>
            </a:pPr>
            <a:r>
              <a:rPr lang="en-US" sz="2400" dirty="0"/>
              <a:t>The drinking water PAG is a non-regulatory guidance for emergency situations only</a:t>
            </a:r>
          </a:p>
          <a:p>
            <a:pPr lvl="1">
              <a:buFont typeface="Wingdings" panose="05000000000000000000" pitchFamily="2" charset="2"/>
              <a:buChar char="Ø"/>
            </a:pPr>
            <a:r>
              <a:rPr lang="en-US" sz="2200" dirty="0"/>
              <a:t>Public water systems must comply with EPA’s regulations for Radionuclides</a:t>
            </a:r>
          </a:p>
          <a:p>
            <a:pPr lvl="1">
              <a:buFont typeface="Wingdings" panose="05000000000000000000" pitchFamily="2" charset="2"/>
              <a:buChar char="Ø"/>
            </a:pPr>
            <a:endParaRPr lang="en-US" sz="2200" dirty="0"/>
          </a:p>
          <a:p>
            <a:pPr lvl="1">
              <a:buFont typeface="Wingdings" panose="05000000000000000000" pitchFamily="2" charset="2"/>
              <a:buChar char="Ø"/>
            </a:pPr>
            <a:r>
              <a:rPr lang="en-US" sz="2200" dirty="0"/>
              <a:t>PAGs do not affect public water systems’ compliance under the Safe Drinking Water Act (SDWA)</a:t>
            </a:r>
          </a:p>
          <a:p>
            <a:pPr lvl="1">
              <a:buFont typeface="Wingdings" panose="05000000000000000000" pitchFamily="2" charset="2"/>
              <a:buChar char="Ø"/>
            </a:pPr>
            <a:endParaRPr lang="en-US" sz="2200" dirty="0"/>
          </a:p>
          <a:p>
            <a:pPr lvl="1">
              <a:buFont typeface="Wingdings" panose="05000000000000000000" pitchFamily="2" charset="2"/>
              <a:buChar char="Ø"/>
            </a:pPr>
            <a:r>
              <a:rPr lang="en-US" sz="2200" dirty="0"/>
              <a:t>Responsible parties for drinking water systems impacted by a radiological incident are expected to take action and return to compliance under the SDWA Maximum Contaminant Levels (MCLs) as soon as practicable</a:t>
            </a:r>
          </a:p>
        </p:txBody>
      </p:sp>
      <p:sp>
        <p:nvSpPr>
          <p:cNvPr id="4" name="Slide Number Placeholder 3"/>
          <p:cNvSpPr>
            <a:spLocks noGrp="1"/>
          </p:cNvSpPr>
          <p:nvPr>
            <p:ph type="sldNum" sz="quarter" idx="12"/>
          </p:nvPr>
        </p:nvSpPr>
        <p:spPr>
          <a:xfrm>
            <a:off x="10593165" y="295729"/>
            <a:ext cx="838199" cy="767687"/>
          </a:xfrm>
        </p:spPr>
        <p:txBody>
          <a:bodyPr/>
          <a:lstStyle/>
          <a:p>
            <a:fld id="{CFD8B7CF-DD86-43CE-BF07-6C5FB25D2572}" type="slidenum">
              <a:rPr lang="en-US" smtClean="0"/>
              <a:pPr/>
              <a:t>16</a:t>
            </a:fld>
            <a:endParaRPr lang="en-US" dirty="0"/>
          </a:p>
        </p:txBody>
      </p:sp>
    </p:spTree>
    <p:extLst>
      <p:ext uri="{BB962C8B-B14F-4D97-AF65-F5344CB8AC3E}">
        <p14:creationId xmlns:p14="http://schemas.microsoft.com/office/powerpoint/2010/main" xmlns="" val="27691452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95729"/>
            <a:ext cx="9518167" cy="1065207"/>
          </a:xfrm>
        </p:spPr>
        <p:txBody>
          <a:bodyPr/>
          <a:lstStyle/>
          <a:p>
            <a:r>
              <a:rPr lang="en-US" dirty="0"/>
              <a:t>What is the Drinking Water PAG ?</a:t>
            </a:r>
          </a:p>
        </p:txBody>
      </p:sp>
      <p:sp>
        <p:nvSpPr>
          <p:cNvPr id="3" name="Content Placeholder 2"/>
          <p:cNvSpPr>
            <a:spLocks noGrp="1"/>
          </p:cNvSpPr>
          <p:nvPr>
            <p:ph idx="1"/>
          </p:nvPr>
        </p:nvSpPr>
        <p:spPr>
          <a:xfrm>
            <a:off x="309324" y="4031673"/>
            <a:ext cx="9305732" cy="2826327"/>
          </a:xfrm>
        </p:spPr>
        <p:txBody>
          <a:bodyPr>
            <a:normAutofit/>
          </a:bodyPr>
          <a:lstStyle/>
          <a:p>
            <a:pPr lvl="0">
              <a:buClr>
                <a:srgbClr val="ACD433"/>
              </a:buClr>
              <a:buFont typeface="Wingdings" panose="05000000000000000000" pitchFamily="2" charset="2"/>
              <a:buChar char="Ø"/>
            </a:pPr>
            <a:r>
              <a:rPr lang="en-US" sz="2200" dirty="0">
                <a:solidFill>
                  <a:prstClr val="white"/>
                </a:solidFill>
                <a:cs typeface="Arial" panose="020B0604020202020204" pitchFamily="34" charset="0"/>
              </a:rPr>
              <a:t>Guidance only provides recommendations; does not confer any legally binding terms upon the public, states, or any other federal agency</a:t>
            </a:r>
          </a:p>
          <a:p>
            <a:pPr>
              <a:buClr>
                <a:srgbClr val="ACD433"/>
              </a:buClr>
              <a:buFont typeface="Wingdings" panose="05000000000000000000" pitchFamily="2" charset="2"/>
              <a:buChar char="Ø"/>
            </a:pPr>
            <a:r>
              <a:rPr lang="en-US" sz="2200" dirty="0">
                <a:solidFill>
                  <a:prstClr val="white"/>
                </a:solidFill>
                <a:cs typeface="Arial" panose="020B0604020202020204" pitchFamily="34" charset="0"/>
              </a:rPr>
              <a:t>Applies during intermediate phase of a nationally significant                   radiation contamination incident</a:t>
            </a:r>
            <a:endParaRPr lang="en-US" dirty="0">
              <a:solidFill>
                <a:prstClr val="white"/>
              </a:solidFill>
              <a:cs typeface="Arial" panose="020B0604020202020204" pitchFamily="34" charset="0"/>
            </a:endParaRPr>
          </a:p>
          <a:p>
            <a:pPr lvl="0">
              <a:buClr>
                <a:srgbClr val="ACD433"/>
              </a:buClr>
              <a:buFont typeface="Wingdings" panose="05000000000000000000" pitchFamily="2" charset="2"/>
              <a:buChar char="Ø"/>
            </a:pPr>
            <a:r>
              <a:rPr lang="en-US" sz="2200" dirty="0">
                <a:solidFill>
                  <a:prstClr val="white"/>
                </a:solidFill>
                <a:cs typeface="Arial" panose="020B0604020202020204" pitchFamily="34" charset="0"/>
              </a:rPr>
              <a:t>Does not affect or change current enforceable drinking                                  water standards</a:t>
            </a:r>
          </a:p>
        </p:txBody>
      </p:sp>
      <p:sp>
        <p:nvSpPr>
          <p:cNvPr id="4" name="Slide Number Placeholder 3"/>
          <p:cNvSpPr>
            <a:spLocks noGrp="1"/>
          </p:cNvSpPr>
          <p:nvPr>
            <p:ph type="sldNum" sz="quarter" idx="12"/>
          </p:nvPr>
        </p:nvSpPr>
        <p:spPr>
          <a:xfrm>
            <a:off x="10593165" y="295729"/>
            <a:ext cx="838199" cy="767687"/>
          </a:xfrm>
        </p:spPr>
        <p:txBody>
          <a:bodyPr/>
          <a:lstStyle/>
          <a:p>
            <a:fld id="{1BAE748D-121A-4AB9-B215-E0A4B1501103}" type="slidenum">
              <a:rPr lang="en-US" smtClean="0"/>
              <a:pPr/>
              <a:t>17</a:t>
            </a:fld>
            <a:endParaRPr lang="en-US" dirty="0"/>
          </a:p>
        </p:txBody>
      </p:sp>
      <p:pic>
        <p:nvPicPr>
          <p:cNvPr id="5" name="Picture 4"/>
          <p:cNvPicPr>
            <a:picLocks noChangeAspect="1" noChangeArrowheads="1"/>
          </p:cNvPicPr>
          <p:nvPr/>
        </p:nvPicPr>
        <p:blipFill>
          <a:blip r:embed="rId3" cstate="print"/>
          <a:srcRect/>
          <a:stretch>
            <a:fillRect/>
          </a:stretch>
        </p:blipFill>
        <p:spPr>
          <a:xfrm>
            <a:off x="9811438" y="4935255"/>
            <a:ext cx="2243326" cy="1828799"/>
          </a:xfrm>
          <a:prstGeom prst="rect">
            <a:avLst/>
          </a:prstGeom>
        </p:spPr>
      </p:pic>
      <p:sp>
        <p:nvSpPr>
          <p:cNvPr id="6" name="Content Placeholder 2"/>
          <p:cNvSpPr txBox="1">
            <a:spLocks/>
          </p:cNvSpPr>
          <p:nvPr/>
        </p:nvSpPr>
        <p:spPr>
          <a:xfrm>
            <a:off x="309322" y="1885980"/>
            <a:ext cx="11564021" cy="2159552"/>
          </a:xfrm>
          <a:prstGeom prst="rect">
            <a:avLst/>
          </a:prstGeom>
        </p:spPr>
        <p:txBody>
          <a:bodyPr vert="horz" lIns="91440" tIns="45720" rIns="91440" bIns="45720" rtlCol="0">
            <a:normAutofit fontScale="92500" lnSpcReduction="10000"/>
          </a:bodyPr>
          <a:lstStyle>
            <a:lvl1pPr marL="288925" indent="-288925" algn="l" defTabSz="457200" rtl="0" eaLnBrk="1" latinLnBrk="0" hangingPunct="1">
              <a:spcBef>
                <a:spcPts val="12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682625" indent="-277813" algn="l" defTabSz="457200" rtl="0" eaLnBrk="1" latinLnBrk="0" hangingPunct="1">
              <a:spcBef>
                <a:spcPts val="6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030288" indent="-231775" algn="l" defTabSz="457200" rtl="0" eaLnBrk="1" latinLnBrk="0" hangingPunct="1">
              <a:spcBef>
                <a:spcPts val="4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376363" indent="-230188" algn="l" defTabSz="457200" rtl="0" eaLnBrk="1" latinLnBrk="0" hangingPunct="1">
              <a:spcBef>
                <a:spcPts val="3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1712913" indent="-230188" algn="l" defTabSz="457200" rtl="0" eaLnBrk="1" latinLnBrk="0" hangingPunct="1">
              <a:spcBef>
                <a:spcPts val="2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Ø"/>
            </a:pPr>
            <a:r>
              <a:rPr lang="en-US" sz="2400" dirty="0">
                <a:cs typeface="Arial" panose="020B0604020202020204" pitchFamily="34" charset="0"/>
              </a:rPr>
              <a:t>EPA recommends a two-tier drinking water PAG for use during the intermediate phase of a nationally significant radiation incident:</a:t>
            </a:r>
          </a:p>
          <a:p>
            <a:pPr lvl="1">
              <a:buFont typeface="Wingdings" panose="05000000000000000000" pitchFamily="2" charset="2"/>
              <a:buChar char="Ø"/>
            </a:pPr>
            <a:r>
              <a:rPr lang="en-US" sz="2400" b="1" dirty="0">
                <a:cs typeface="Arial" panose="020B0604020202020204" pitchFamily="34" charset="0"/>
              </a:rPr>
              <a:t>100 mrem</a:t>
            </a:r>
            <a:r>
              <a:rPr lang="en-US" sz="2000" b="1" dirty="0">
                <a:cs typeface="Arial" panose="020B0604020202020204" pitchFamily="34" charset="0"/>
              </a:rPr>
              <a:t> </a:t>
            </a:r>
            <a:r>
              <a:rPr lang="en-US" b="1" dirty="0">
                <a:cs typeface="Arial" panose="020B0604020202020204" pitchFamily="34" charset="0"/>
              </a:rPr>
              <a:t> </a:t>
            </a:r>
          </a:p>
          <a:p>
            <a:pPr lvl="2">
              <a:buFont typeface="Wingdings" panose="05000000000000000000" pitchFamily="2" charset="2"/>
              <a:buChar char="Ø"/>
            </a:pPr>
            <a:r>
              <a:rPr lang="en-US" sz="2000" dirty="0">
                <a:cs typeface="Arial" panose="020B0604020202020204" pitchFamily="34" charset="0"/>
              </a:rPr>
              <a:t>projected dose for pregnant or nursing women, and children age 15 and under</a:t>
            </a:r>
          </a:p>
          <a:p>
            <a:pPr lvl="1">
              <a:buFont typeface="Wingdings" panose="05000000000000000000" pitchFamily="2" charset="2"/>
              <a:buChar char="Ø"/>
            </a:pPr>
            <a:r>
              <a:rPr lang="en-US" sz="2400" b="1" dirty="0">
                <a:cs typeface="Arial" panose="020B0604020202020204" pitchFamily="34" charset="0"/>
              </a:rPr>
              <a:t>500 mrem</a:t>
            </a:r>
          </a:p>
          <a:p>
            <a:pPr lvl="2">
              <a:buFont typeface="Wingdings" panose="05000000000000000000" pitchFamily="2" charset="2"/>
              <a:buChar char="Ø"/>
            </a:pPr>
            <a:r>
              <a:rPr lang="en-US" sz="2000" dirty="0">
                <a:cs typeface="Arial" panose="020B0604020202020204" pitchFamily="34" charset="0"/>
              </a:rPr>
              <a:t>projected dose for the general population (anyone over age 15)</a:t>
            </a:r>
            <a:endParaRPr lang="en-US" sz="2400" dirty="0">
              <a:cs typeface="Arial" panose="020B0604020202020204" pitchFamily="34" charset="0"/>
            </a:endParaRPr>
          </a:p>
          <a:p>
            <a:pPr lvl="1">
              <a:buFont typeface="Wingdings" panose="05000000000000000000" pitchFamily="2" charset="2"/>
              <a:buChar char="Ø"/>
            </a:pPr>
            <a:endParaRPr lang="en-US" dirty="0">
              <a:cs typeface="Arial" panose="020B0604020202020204" pitchFamily="34" charset="0"/>
            </a:endParaRPr>
          </a:p>
        </p:txBody>
      </p:sp>
    </p:spTree>
    <p:extLst>
      <p:ext uri="{BB962C8B-B14F-4D97-AF65-F5344CB8AC3E}">
        <p14:creationId xmlns:p14="http://schemas.microsoft.com/office/powerpoint/2010/main" xmlns="" val="3626582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was the DW PAG developed ?</a:t>
            </a:r>
          </a:p>
        </p:txBody>
      </p:sp>
      <p:sp>
        <p:nvSpPr>
          <p:cNvPr id="3" name="Content Placeholder 2"/>
          <p:cNvSpPr>
            <a:spLocks noGrp="1"/>
          </p:cNvSpPr>
          <p:nvPr>
            <p:ph idx="1"/>
          </p:nvPr>
        </p:nvSpPr>
        <p:spPr>
          <a:xfrm>
            <a:off x="493711" y="1665503"/>
            <a:ext cx="10520413" cy="4861243"/>
          </a:xfrm>
        </p:spPr>
        <p:txBody>
          <a:bodyPr>
            <a:normAutofit/>
          </a:bodyPr>
          <a:lstStyle/>
          <a:p>
            <a:pPr>
              <a:buFont typeface="Wingdings" panose="05000000000000000000" pitchFamily="2" charset="2"/>
              <a:buChar char="Ø"/>
            </a:pPr>
            <a:r>
              <a:rPr lang="en-US" sz="2200" dirty="0"/>
              <a:t>Drinking water PAG was developed taking into consideration the risks associated with ingesting drinking water contaminated with radioactive materials and assuming an exposure period not exceeding 1 year.</a:t>
            </a:r>
          </a:p>
          <a:p>
            <a:pPr>
              <a:buFont typeface="Wingdings" panose="05000000000000000000" pitchFamily="2" charset="2"/>
              <a:buChar char="Ø"/>
            </a:pPr>
            <a:r>
              <a:rPr lang="en-US" sz="2200" dirty="0"/>
              <a:t>PAG levels result in projected risks which generally fall within the range of risks for lifetime exposure under the EPA’s National Primary Drinking Water Regulations for Radionuclides (40 CFR </a:t>
            </a:r>
            <a:r>
              <a:rPr lang="en-US" sz="2200"/>
              <a:t>Part 141.66</a:t>
            </a:r>
            <a:r>
              <a:rPr lang="en-US" sz="2200" dirty="0"/>
              <a:t>). </a:t>
            </a:r>
          </a:p>
          <a:p>
            <a:pPr>
              <a:buFont typeface="Wingdings" panose="05000000000000000000" pitchFamily="2" charset="2"/>
              <a:buChar char="Ø"/>
            </a:pPr>
            <a:r>
              <a:rPr lang="en-US" sz="2200" dirty="0"/>
              <a:t>Drinking water PAGs provide levels of protection consistent with current PAGs for other media in the intermediate phase</a:t>
            </a:r>
          </a:p>
        </p:txBody>
      </p:sp>
      <p:sp>
        <p:nvSpPr>
          <p:cNvPr id="4" name="Slide Number Placeholder 3"/>
          <p:cNvSpPr>
            <a:spLocks noGrp="1"/>
          </p:cNvSpPr>
          <p:nvPr>
            <p:ph type="sldNum" sz="quarter" idx="12"/>
          </p:nvPr>
        </p:nvSpPr>
        <p:spPr>
          <a:xfrm>
            <a:off x="10593165" y="295729"/>
            <a:ext cx="838199" cy="767687"/>
          </a:xfrm>
        </p:spPr>
        <p:txBody>
          <a:bodyPr/>
          <a:lstStyle/>
          <a:p>
            <a:fld id="{1AD4C105-7243-4F94-ACB9-A1879843B3EC}" type="slidenum">
              <a:rPr lang="en-US" smtClean="0"/>
              <a:pPr/>
              <a:t>18</a:t>
            </a:fld>
            <a:endParaRPr lang="en-US" dirty="0"/>
          </a:p>
        </p:txBody>
      </p:sp>
    </p:spTree>
    <p:extLst>
      <p:ext uri="{BB962C8B-B14F-4D97-AF65-F5344CB8AC3E}">
        <p14:creationId xmlns:p14="http://schemas.microsoft.com/office/powerpoint/2010/main" xmlns="" val="1032543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the Two-Tier Water PAG</a:t>
            </a:r>
          </a:p>
        </p:txBody>
      </p:sp>
      <p:sp>
        <p:nvSpPr>
          <p:cNvPr id="4" name="Content Placeholder 3"/>
          <p:cNvSpPr>
            <a:spLocks noGrp="1"/>
          </p:cNvSpPr>
          <p:nvPr>
            <p:ph idx="1"/>
          </p:nvPr>
        </p:nvSpPr>
        <p:spPr>
          <a:xfrm>
            <a:off x="424746" y="1712157"/>
            <a:ext cx="10520413" cy="4861243"/>
          </a:xfrm>
        </p:spPr>
        <p:txBody>
          <a:bodyPr>
            <a:normAutofit/>
          </a:bodyPr>
          <a:lstStyle/>
          <a:p>
            <a:pPr>
              <a:buFont typeface="Wingdings" panose="05000000000000000000" pitchFamily="2" charset="2"/>
              <a:buChar char="Ø"/>
            </a:pPr>
            <a:r>
              <a:rPr lang="en-US" sz="2400" dirty="0"/>
              <a:t>Authorities have flexibility on how to apply the PAG</a:t>
            </a:r>
          </a:p>
          <a:p>
            <a:pPr>
              <a:buFont typeface="Wingdings" panose="05000000000000000000" pitchFamily="2" charset="2"/>
              <a:buChar char="Ø"/>
            </a:pPr>
            <a:r>
              <a:rPr lang="en-US" sz="2400" dirty="0"/>
              <a:t>May use prudent measures by applying 100 mrem as a target for the whole population or implement both targets simultaneously</a:t>
            </a:r>
          </a:p>
          <a:p>
            <a:pPr>
              <a:buFont typeface="Wingdings" panose="05000000000000000000" pitchFamily="2" charset="2"/>
              <a:buChar char="Ø"/>
            </a:pPr>
            <a:r>
              <a:rPr lang="en-US" sz="2400" dirty="0"/>
              <a:t>For example, authorities may make bottled water available to children, pregnant women and nursing women, and instruct the rest of the population to use a public drinking water supply that will not exceed 500 mrem </a:t>
            </a:r>
          </a:p>
          <a:p>
            <a:pPr>
              <a:buFont typeface="Wingdings" panose="05000000000000000000" pitchFamily="2" charset="2"/>
              <a:buChar char="Ø"/>
            </a:pPr>
            <a:r>
              <a:rPr lang="en-US" sz="2400" dirty="0"/>
              <a:t>PAGs are intended as guidance only; local authorities should take into account local circumstances (e.g., incident scope and community needs) when implementing any course of action to protect the public</a:t>
            </a:r>
          </a:p>
          <a:p>
            <a:endParaRPr lang="en-US" sz="2400" dirty="0"/>
          </a:p>
        </p:txBody>
      </p:sp>
      <p:sp>
        <p:nvSpPr>
          <p:cNvPr id="5" name="Slide Number Placeholder 3"/>
          <p:cNvSpPr>
            <a:spLocks noGrp="1"/>
          </p:cNvSpPr>
          <p:nvPr>
            <p:ph type="sldNum" sz="quarter" idx="12"/>
          </p:nvPr>
        </p:nvSpPr>
        <p:spPr>
          <a:xfrm>
            <a:off x="10593165" y="295729"/>
            <a:ext cx="838199" cy="767687"/>
          </a:xfrm>
        </p:spPr>
        <p:txBody>
          <a:bodyPr/>
          <a:lstStyle/>
          <a:p>
            <a:fld id="{8A8A2254-ED2F-4665-95E0-FAE2696F229A}" type="slidenum">
              <a:rPr lang="en-US" smtClean="0"/>
              <a:pPr/>
              <a:t>19</a:t>
            </a:fld>
            <a:endParaRPr lang="en-US" dirty="0"/>
          </a:p>
        </p:txBody>
      </p:sp>
    </p:spTree>
    <p:extLst>
      <p:ext uri="{BB962C8B-B14F-4D97-AF65-F5344CB8AC3E}">
        <p14:creationId xmlns:p14="http://schemas.microsoft.com/office/powerpoint/2010/main" xmlns="" val="11764120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 Protective Action Guide (PAG)?</a:t>
            </a:r>
          </a:p>
        </p:txBody>
      </p:sp>
      <p:sp>
        <p:nvSpPr>
          <p:cNvPr id="10" name="Slide Number Placeholder 9"/>
          <p:cNvSpPr>
            <a:spLocks noGrp="1"/>
          </p:cNvSpPr>
          <p:nvPr>
            <p:ph type="sldNum" sz="quarter" idx="12"/>
          </p:nvPr>
        </p:nvSpPr>
        <p:spPr/>
        <p:txBody>
          <a:bodyPr/>
          <a:lstStyle/>
          <a:p>
            <a:fld id="{BE697239-AD2A-409A-9457-B8C6EDD811D3}" type="slidenum">
              <a:rPr lang="en-US" smtClean="0"/>
              <a:pPr/>
              <a:t>2</a:t>
            </a:fld>
            <a:endParaRPr lang="en-US" dirty="0"/>
          </a:p>
        </p:txBody>
      </p:sp>
      <p:sp>
        <p:nvSpPr>
          <p:cNvPr id="6" name="Content Placeholder 3"/>
          <p:cNvSpPr>
            <a:spLocks noGrp="1"/>
          </p:cNvSpPr>
          <p:nvPr>
            <p:ph idx="1"/>
          </p:nvPr>
        </p:nvSpPr>
        <p:spPr>
          <a:xfrm>
            <a:off x="461617" y="1490359"/>
            <a:ext cx="6991369" cy="5198540"/>
          </a:xfrm>
        </p:spPr>
        <p:txBody>
          <a:bodyPr>
            <a:normAutofit/>
          </a:bodyPr>
          <a:lstStyle/>
          <a:p>
            <a:pPr>
              <a:buFont typeface="Wingdings" panose="05000000000000000000" pitchFamily="2" charset="2"/>
              <a:buChar char="Ø"/>
            </a:pPr>
            <a:r>
              <a:rPr lang="en-US" sz="2800" dirty="0">
                <a:latin typeface="+mn-lt"/>
                <a:ea typeface="+mn-ea"/>
                <a:cs typeface="+mn-cs"/>
              </a:rPr>
              <a:t>A dose guideline that triggers public safety measures</a:t>
            </a:r>
          </a:p>
          <a:p>
            <a:pPr lvl="1">
              <a:buFont typeface="Wingdings" panose="05000000000000000000" pitchFamily="2" charset="2"/>
              <a:buChar char="Ø"/>
            </a:pPr>
            <a:r>
              <a:rPr lang="en-US" sz="2800" dirty="0">
                <a:latin typeface="+mn-lt"/>
                <a:ea typeface="+mn-ea"/>
                <a:cs typeface="+mn-cs"/>
              </a:rPr>
              <a:t>Based on avoiding additional dose for a given situation</a:t>
            </a:r>
          </a:p>
          <a:p>
            <a:pPr lvl="1">
              <a:buFont typeface="Wingdings" panose="05000000000000000000" pitchFamily="2" charset="2"/>
              <a:buChar char="Ø"/>
            </a:pPr>
            <a:r>
              <a:rPr lang="en-US" sz="2800" dirty="0">
                <a:latin typeface="+mn-lt"/>
                <a:ea typeface="+mn-ea"/>
                <a:cs typeface="+mn-cs"/>
              </a:rPr>
              <a:t>Examples include evacuation, sheltering-in-place, food embargo or alternative water, relocation</a:t>
            </a:r>
          </a:p>
          <a:p>
            <a:pPr>
              <a:buFont typeface="Wingdings" panose="05000000000000000000" pitchFamily="2" charset="2"/>
              <a:buChar char="Ø"/>
            </a:pPr>
            <a:r>
              <a:rPr lang="en-US" sz="2800" dirty="0">
                <a:latin typeface="+mn-lt"/>
                <a:ea typeface="+mn-ea"/>
                <a:cs typeface="+mn-cs"/>
              </a:rPr>
              <a:t>Non-regulatory guidance crafted by interagency group of radiation emergency experts</a:t>
            </a:r>
          </a:p>
          <a:p>
            <a:pPr lvl="1"/>
            <a:endParaRPr lang="en-US" dirty="0"/>
          </a:p>
          <a:p>
            <a:pPr lvl="1"/>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41959" y="1434558"/>
            <a:ext cx="3907663" cy="50464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934408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F149DD2-504A-47C0-98B1-F85C9924CE43}" type="slidenum">
              <a:rPr lang="en-US" smtClean="0"/>
              <a:pPr/>
              <a:t>20</a:t>
            </a:fld>
            <a:endParaRPr lang="en-US" dirty="0"/>
          </a:p>
        </p:txBody>
      </p:sp>
      <p:sp>
        <p:nvSpPr>
          <p:cNvPr id="86018" name="Rectangle 2"/>
          <p:cNvSpPr>
            <a:spLocks noGrp="1" noChangeArrowheads="1"/>
          </p:cNvSpPr>
          <p:nvPr>
            <p:ph type="title"/>
          </p:nvPr>
        </p:nvSpPr>
        <p:spPr/>
        <p:txBody>
          <a:bodyPr/>
          <a:lstStyle/>
          <a:p>
            <a:r>
              <a:rPr lang="en-US" dirty="0"/>
              <a:t>Key Terms &amp; Concepts</a:t>
            </a:r>
          </a:p>
        </p:txBody>
      </p:sp>
      <p:sp>
        <p:nvSpPr>
          <p:cNvPr id="86019" name="Rectangle 3"/>
          <p:cNvSpPr>
            <a:spLocks noGrp="1" noChangeArrowheads="1"/>
          </p:cNvSpPr>
          <p:nvPr>
            <p:ph type="body" idx="1"/>
          </p:nvPr>
        </p:nvSpPr>
        <p:spPr>
          <a:xfrm>
            <a:off x="646111" y="1520373"/>
            <a:ext cx="8229600" cy="5135563"/>
          </a:xfrm>
        </p:spPr>
        <p:txBody>
          <a:bodyPr>
            <a:normAutofit/>
          </a:bodyPr>
          <a:lstStyle/>
          <a:p>
            <a:pPr marL="404812" lvl="1" indent="0">
              <a:lnSpc>
                <a:spcPct val="90000"/>
              </a:lnSpc>
              <a:buNone/>
            </a:pPr>
            <a:endParaRPr lang="en-US" b="1" dirty="0"/>
          </a:p>
          <a:p>
            <a:pPr>
              <a:lnSpc>
                <a:spcPct val="90000"/>
              </a:lnSpc>
              <a:buFont typeface="Wingdings" panose="05000000000000000000" pitchFamily="2" charset="2"/>
              <a:buChar char="Ø"/>
            </a:pPr>
            <a:r>
              <a:rPr lang="en-US" b="1" dirty="0"/>
              <a:t>Measuring Radiation in Drinking Water</a:t>
            </a:r>
          </a:p>
          <a:p>
            <a:pPr lvl="1">
              <a:lnSpc>
                <a:spcPct val="90000"/>
              </a:lnSpc>
              <a:buFont typeface="Wingdings" panose="05000000000000000000" pitchFamily="2" charset="2"/>
              <a:buChar char="Ø"/>
            </a:pPr>
            <a:r>
              <a:rPr lang="en-US" dirty="0"/>
              <a:t>Picocuries per liter (pCi/L), &amp; Becquerel per Liter (</a:t>
            </a:r>
            <a:r>
              <a:rPr lang="en-US" dirty="0" err="1"/>
              <a:t>Bq</a:t>
            </a:r>
            <a:r>
              <a:rPr lang="en-US" dirty="0"/>
              <a:t>/L)</a:t>
            </a:r>
          </a:p>
          <a:p>
            <a:pPr lvl="1">
              <a:lnSpc>
                <a:spcPct val="90000"/>
              </a:lnSpc>
              <a:buFont typeface="Wingdings" panose="05000000000000000000" pitchFamily="2" charset="2"/>
              <a:buChar char="Ø"/>
            </a:pPr>
            <a:r>
              <a:rPr lang="en-US" dirty="0"/>
              <a:t>Gross Alpha or Beta (Screening levels for mixed contaminants)</a:t>
            </a:r>
          </a:p>
          <a:p>
            <a:pPr lvl="1">
              <a:lnSpc>
                <a:spcPct val="90000"/>
              </a:lnSpc>
              <a:buFont typeface="Wingdings" panose="05000000000000000000" pitchFamily="2" charset="2"/>
              <a:buChar char="Ø"/>
            </a:pPr>
            <a:r>
              <a:rPr lang="en-US" dirty="0"/>
              <a:t>Isotope Specific (Targeted analysis)</a:t>
            </a:r>
          </a:p>
          <a:p>
            <a:pPr lvl="1">
              <a:lnSpc>
                <a:spcPct val="90000"/>
              </a:lnSpc>
            </a:pPr>
            <a:endParaRPr lang="en-US"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5652" t="7465" b="15112"/>
          <a:stretch/>
        </p:blipFill>
        <p:spPr>
          <a:xfrm>
            <a:off x="8401674" y="1678193"/>
            <a:ext cx="3662834" cy="2521587"/>
          </a:xfrm>
          <a:prstGeom prst="rect">
            <a:avLst/>
          </a:prstGeom>
        </p:spPr>
      </p:pic>
      <p:pic>
        <p:nvPicPr>
          <p:cNvPr id="6" name="Picture 4"/>
          <p:cNvPicPr>
            <a:picLocks noChangeAspect="1" noChangeArrowheads="1"/>
          </p:cNvPicPr>
          <p:nvPr/>
        </p:nvPicPr>
        <p:blipFill>
          <a:blip r:embed="rId4" cstate="print"/>
          <a:srcRect/>
          <a:stretch>
            <a:fillRect/>
          </a:stretch>
        </p:blipFill>
        <p:spPr>
          <a:xfrm>
            <a:off x="5887693" y="3694170"/>
            <a:ext cx="3353126" cy="2733528"/>
          </a:xfrm>
          <a:prstGeom prst="rect">
            <a:avLst/>
          </a:prstGeom>
        </p:spPr>
      </p:pic>
    </p:spTree>
    <p:extLst>
      <p:ext uri="{BB962C8B-B14F-4D97-AF65-F5344CB8AC3E}">
        <p14:creationId xmlns:p14="http://schemas.microsoft.com/office/powerpoint/2010/main" xmlns="" val="2871124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1339" y="2372515"/>
            <a:ext cx="8065943" cy="323165"/>
          </a:xfrm>
          <a:prstGeom prst="rect">
            <a:avLst/>
          </a:prstGeom>
          <a:noFill/>
        </p:spPr>
        <p:txBody>
          <a:bodyPr wrap="square" rtlCol="0">
            <a:spAutoFit/>
          </a:bodyPr>
          <a:lstStyle/>
          <a:p>
            <a:pPr marL="214313" indent="-214313">
              <a:buFont typeface="Arial" panose="020B0604020202020204" pitchFamily="34" charset="0"/>
              <a:buChar char="•"/>
              <a:defRPr/>
            </a:pPr>
            <a:endParaRPr lang="en-US" sz="1500" dirty="0">
              <a:solidFill>
                <a:prstClr val="black"/>
              </a:solidFill>
            </a:endParaRPr>
          </a:p>
        </p:txBody>
      </p:sp>
      <p:sp>
        <p:nvSpPr>
          <p:cNvPr id="2" name="Title 1"/>
          <p:cNvSpPr>
            <a:spLocks noGrp="1"/>
          </p:cNvSpPr>
          <p:nvPr>
            <p:ph type="title"/>
          </p:nvPr>
        </p:nvSpPr>
        <p:spPr>
          <a:xfrm>
            <a:off x="615202" y="155492"/>
            <a:ext cx="9518167" cy="1065207"/>
          </a:xfrm>
        </p:spPr>
        <p:txBody>
          <a:bodyPr/>
          <a:lstStyle/>
          <a:p>
            <a:r>
              <a:rPr lang="en-US" dirty="0"/>
              <a:t>Understanding Derived Response Levels</a:t>
            </a:r>
          </a:p>
        </p:txBody>
      </p:sp>
      <p:pic>
        <p:nvPicPr>
          <p:cNvPr id="4" name="Picture 3"/>
          <p:cNvPicPr>
            <a:picLocks noChangeAspect="1"/>
          </p:cNvPicPr>
          <p:nvPr/>
        </p:nvPicPr>
        <p:blipFill>
          <a:blip r:embed="rId3" cstate="print"/>
          <a:stretch>
            <a:fillRect/>
          </a:stretch>
        </p:blipFill>
        <p:spPr>
          <a:xfrm>
            <a:off x="615202" y="3169920"/>
            <a:ext cx="10961596" cy="3386262"/>
          </a:xfrm>
          <a:prstGeom prst="rect">
            <a:avLst/>
          </a:prstGeom>
        </p:spPr>
      </p:pic>
      <p:sp>
        <p:nvSpPr>
          <p:cNvPr id="5" name="Content Placeholder 4"/>
          <p:cNvSpPr txBox="1">
            <a:spLocks/>
          </p:cNvSpPr>
          <p:nvPr/>
        </p:nvSpPr>
        <p:spPr>
          <a:xfrm>
            <a:off x="401019" y="1435859"/>
            <a:ext cx="10520413" cy="4861243"/>
          </a:xfrm>
          <a:prstGeom prst="rect">
            <a:avLst/>
          </a:prstGeom>
        </p:spPr>
        <p:txBody>
          <a:bodyPr/>
          <a:lstStyle>
            <a:lvl1pPr marL="288925" indent="-288925" algn="l" defTabSz="457200" rtl="0" eaLnBrk="1" latinLnBrk="0" hangingPunct="1">
              <a:spcBef>
                <a:spcPts val="12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682625" indent="-277813" algn="l" defTabSz="457200" rtl="0" eaLnBrk="1" latinLnBrk="0" hangingPunct="1">
              <a:spcBef>
                <a:spcPts val="6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030288" indent="-231775" algn="l" defTabSz="457200" rtl="0" eaLnBrk="1" latinLnBrk="0" hangingPunct="1">
              <a:spcBef>
                <a:spcPts val="4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376363" indent="-230188" algn="l" defTabSz="457200" rtl="0" eaLnBrk="1" latinLnBrk="0" hangingPunct="1">
              <a:spcBef>
                <a:spcPts val="3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1712913" indent="-230188" algn="l" defTabSz="457200" rtl="0" eaLnBrk="1" latinLnBrk="0" hangingPunct="1">
              <a:spcBef>
                <a:spcPts val="2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Ø"/>
            </a:pPr>
            <a:r>
              <a:rPr lang="en-US" dirty="0"/>
              <a:t>DRLs are concentrations of radioactive materials in drinking water that correspond to EPA recommended PAGs of 100 mrem and 500 mrem</a:t>
            </a:r>
          </a:p>
          <a:p>
            <a:pPr>
              <a:buFont typeface="Wingdings" panose="05000000000000000000" pitchFamily="2" charset="2"/>
              <a:buChar char="Ø"/>
            </a:pPr>
            <a:r>
              <a:rPr lang="en-US" dirty="0"/>
              <a:t>DRLs are essential because a PAG identifies a radiation dose rather than a quantity of radioactive materials that can be measured directly in drinking water</a:t>
            </a:r>
          </a:p>
          <a:p>
            <a:endParaRPr lang="en-US" dirty="0"/>
          </a:p>
        </p:txBody>
      </p:sp>
      <p:sp>
        <p:nvSpPr>
          <p:cNvPr id="6" name="Slide Number Placeholder 3"/>
          <p:cNvSpPr>
            <a:spLocks noGrp="1"/>
          </p:cNvSpPr>
          <p:nvPr>
            <p:ph type="sldNum" sz="quarter" idx="12"/>
          </p:nvPr>
        </p:nvSpPr>
        <p:spPr>
          <a:xfrm>
            <a:off x="10593165" y="295729"/>
            <a:ext cx="838199" cy="767687"/>
          </a:xfrm>
        </p:spPr>
        <p:txBody>
          <a:bodyPr/>
          <a:lstStyle/>
          <a:p>
            <a:fld id="{9220EEFB-9525-4A43-BB45-2B5F7624A4DB}" type="slidenum">
              <a:rPr lang="en-US" smtClean="0"/>
              <a:pPr/>
              <a:t>21</a:t>
            </a:fld>
            <a:endParaRPr lang="en-US" dirty="0"/>
          </a:p>
        </p:txBody>
      </p:sp>
    </p:spTree>
    <p:extLst>
      <p:ext uri="{BB962C8B-B14F-4D97-AF65-F5344CB8AC3E}">
        <p14:creationId xmlns:p14="http://schemas.microsoft.com/office/powerpoint/2010/main" xmlns="" val="2788374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Considerations</a:t>
            </a:r>
          </a:p>
        </p:txBody>
      </p:sp>
      <p:sp>
        <p:nvSpPr>
          <p:cNvPr id="4" name="Content Placeholder 3"/>
          <p:cNvSpPr>
            <a:spLocks noGrp="1"/>
          </p:cNvSpPr>
          <p:nvPr>
            <p:ph idx="1"/>
          </p:nvPr>
        </p:nvSpPr>
        <p:spPr>
          <a:xfrm>
            <a:off x="330639" y="1711223"/>
            <a:ext cx="10794561" cy="4861243"/>
          </a:xfrm>
        </p:spPr>
        <p:txBody>
          <a:bodyPr>
            <a:normAutofit/>
          </a:bodyPr>
          <a:lstStyle/>
          <a:p>
            <a:pPr>
              <a:buFont typeface="Wingdings" panose="05000000000000000000" pitchFamily="2" charset="2"/>
              <a:buChar char="Ø"/>
            </a:pPr>
            <a:r>
              <a:rPr lang="en-US" dirty="0"/>
              <a:t>EPA drinking water PAG is a non-regulatory guidance to assist emergency management officials when making response plans</a:t>
            </a:r>
          </a:p>
          <a:p>
            <a:pPr>
              <a:buFont typeface="Wingdings" panose="05000000000000000000" pitchFamily="2" charset="2"/>
              <a:buChar char="Ø"/>
            </a:pPr>
            <a:r>
              <a:rPr lang="en-US" dirty="0"/>
              <a:t>Options available to local jurisdictions for providing an alternate source of drinking water could include:</a:t>
            </a:r>
          </a:p>
          <a:p>
            <a:pPr lvl="1">
              <a:buFont typeface="Wingdings" panose="05000000000000000000" pitchFamily="2" charset="2"/>
              <a:buChar char="Ø"/>
            </a:pPr>
            <a:r>
              <a:rPr lang="en-US" dirty="0"/>
              <a:t>Bottled water</a:t>
            </a:r>
          </a:p>
          <a:p>
            <a:pPr lvl="1">
              <a:buFont typeface="Wingdings" panose="05000000000000000000" pitchFamily="2" charset="2"/>
              <a:buChar char="Ø"/>
            </a:pPr>
            <a:r>
              <a:rPr lang="en-US" dirty="0"/>
              <a:t>Altering the source water (such as switching to ground water)</a:t>
            </a:r>
          </a:p>
          <a:p>
            <a:pPr lvl="1">
              <a:buFont typeface="Wingdings" panose="05000000000000000000" pitchFamily="2" charset="2"/>
              <a:buChar char="Ø"/>
            </a:pPr>
            <a:r>
              <a:rPr lang="en-US" dirty="0"/>
              <a:t>Interconnection between systems</a:t>
            </a:r>
          </a:p>
          <a:p>
            <a:pPr lvl="1">
              <a:buFont typeface="Wingdings" panose="05000000000000000000" pitchFamily="2" charset="2"/>
              <a:buChar char="Ø"/>
            </a:pPr>
            <a:r>
              <a:rPr lang="en-US" dirty="0"/>
              <a:t>Combination of all of these actions</a:t>
            </a:r>
          </a:p>
          <a:p>
            <a:pPr>
              <a:buFont typeface="Wingdings" panose="05000000000000000000" pitchFamily="2" charset="2"/>
              <a:buChar char="Ø"/>
            </a:pPr>
            <a:r>
              <a:rPr lang="en-US" dirty="0"/>
              <a:t>Radioactive material concentrations present in a water supply decline at rates determined by the half-lives of individual nuclides</a:t>
            </a:r>
          </a:p>
          <a:p>
            <a:pPr>
              <a:buFont typeface="Wingdings" panose="05000000000000000000" pitchFamily="2" charset="2"/>
              <a:buChar char="Ø"/>
            </a:pPr>
            <a:r>
              <a:rPr lang="en-US" dirty="0"/>
              <a:t>May decline by dilution with uncontaminated water or increase with rainfall</a:t>
            </a:r>
          </a:p>
          <a:p>
            <a:endParaRPr lang="en-US" dirty="0"/>
          </a:p>
        </p:txBody>
      </p:sp>
      <p:sp>
        <p:nvSpPr>
          <p:cNvPr id="5" name="Slide Number Placeholder 3"/>
          <p:cNvSpPr>
            <a:spLocks noGrp="1"/>
          </p:cNvSpPr>
          <p:nvPr>
            <p:ph type="sldNum" sz="quarter" idx="12"/>
          </p:nvPr>
        </p:nvSpPr>
        <p:spPr>
          <a:xfrm>
            <a:off x="10593165" y="295729"/>
            <a:ext cx="838199" cy="767687"/>
          </a:xfrm>
        </p:spPr>
        <p:txBody>
          <a:bodyPr/>
          <a:lstStyle/>
          <a:p>
            <a:fld id="{6D2D223D-56AB-4B3C-9F8D-89838F2BF323}" type="slidenum">
              <a:rPr lang="en-US" smtClean="0"/>
              <a:pPr/>
              <a:t>22</a:t>
            </a:fld>
            <a:endParaRPr lang="en-US" dirty="0"/>
          </a:p>
        </p:txBody>
      </p:sp>
    </p:spTree>
    <p:extLst>
      <p:ext uri="{BB962C8B-B14F-4D97-AF65-F5344CB8AC3E}">
        <p14:creationId xmlns:p14="http://schemas.microsoft.com/office/powerpoint/2010/main" xmlns="" val="634978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1339" y="2372515"/>
            <a:ext cx="8065943" cy="323165"/>
          </a:xfrm>
          <a:prstGeom prst="rect">
            <a:avLst/>
          </a:prstGeom>
          <a:noFill/>
        </p:spPr>
        <p:txBody>
          <a:bodyPr wrap="square" rtlCol="0">
            <a:spAutoFit/>
          </a:bodyPr>
          <a:lstStyle/>
          <a:p>
            <a:pPr marL="214313" indent="-214313">
              <a:buFont typeface="Arial" panose="020B0604020202020204" pitchFamily="34" charset="0"/>
              <a:buChar char="•"/>
              <a:defRPr/>
            </a:pPr>
            <a:endParaRPr lang="en-US" sz="1500" dirty="0">
              <a:solidFill>
                <a:prstClr val="black"/>
              </a:solidFill>
            </a:endParaRPr>
          </a:p>
        </p:txBody>
      </p:sp>
      <p:sp>
        <p:nvSpPr>
          <p:cNvPr id="2" name="Title 1"/>
          <p:cNvSpPr>
            <a:spLocks noGrp="1"/>
          </p:cNvSpPr>
          <p:nvPr>
            <p:ph type="title"/>
          </p:nvPr>
        </p:nvSpPr>
        <p:spPr/>
        <p:txBody>
          <a:bodyPr/>
          <a:lstStyle/>
          <a:p>
            <a:r>
              <a:rPr lang="en-US" dirty="0"/>
              <a:t>Planning: Key for Drinking Water Action</a:t>
            </a:r>
          </a:p>
        </p:txBody>
      </p:sp>
      <p:sp>
        <p:nvSpPr>
          <p:cNvPr id="4" name="Content Placeholder 3"/>
          <p:cNvSpPr>
            <a:spLocks noGrp="1"/>
          </p:cNvSpPr>
          <p:nvPr>
            <p:ph idx="1"/>
          </p:nvPr>
        </p:nvSpPr>
        <p:spPr/>
        <p:txBody>
          <a:bodyPr>
            <a:normAutofit lnSpcReduction="10000"/>
          </a:bodyPr>
          <a:lstStyle/>
          <a:p>
            <a:pPr>
              <a:buFont typeface="Wingdings" panose="05000000000000000000" pitchFamily="2" charset="2"/>
              <a:buChar char="Ø"/>
            </a:pPr>
            <a:r>
              <a:rPr lang="en-US" dirty="0"/>
              <a:t>The PAG Manual describes actions that local authorities can take to protect the public if a radiological incident occurs</a:t>
            </a:r>
          </a:p>
          <a:p>
            <a:pPr>
              <a:buFont typeface="Wingdings" panose="05000000000000000000" pitchFamily="2" charset="2"/>
              <a:buChar char="Ø"/>
            </a:pPr>
            <a:r>
              <a:rPr lang="en-US" dirty="0"/>
              <a:t>Does not constitute a complete handbook for emergency response, but describes considerations that can be included in comprehensive emergency planning at the state, local, and utility level</a:t>
            </a:r>
          </a:p>
          <a:p>
            <a:pPr>
              <a:buFont typeface="Wingdings" panose="05000000000000000000" pitchFamily="2" charset="2"/>
              <a:buChar char="Ø"/>
            </a:pPr>
            <a:r>
              <a:rPr lang="en-US" dirty="0"/>
              <a:t>Actions that public authorities could take during a radiological incident include:</a:t>
            </a:r>
          </a:p>
          <a:p>
            <a:pPr lvl="1">
              <a:buFont typeface="Wingdings" panose="05000000000000000000" pitchFamily="2" charset="2"/>
              <a:buChar char="Ø"/>
            </a:pPr>
            <a:r>
              <a:rPr lang="en-US" dirty="0"/>
              <a:t>Water monitoring</a:t>
            </a:r>
          </a:p>
          <a:p>
            <a:pPr lvl="1">
              <a:buFont typeface="Wingdings" panose="05000000000000000000" pitchFamily="2" charset="2"/>
              <a:buChar char="Ø"/>
            </a:pPr>
            <a:r>
              <a:rPr lang="en-US" dirty="0"/>
              <a:t>Mitigation measures to protect water supply</a:t>
            </a:r>
          </a:p>
          <a:p>
            <a:pPr>
              <a:buFont typeface="Wingdings" panose="05000000000000000000" pitchFamily="2" charset="2"/>
              <a:buChar char="Ø"/>
            </a:pPr>
            <a:r>
              <a:rPr lang="en-US" dirty="0"/>
              <a:t>Preventative action may be taken in advance of an anticipated release</a:t>
            </a:r>
          </a:p>
          <a:p>
            <a:pPr lvl="1">
              <a:buFont typeface="Wingdings" panose="05000000000000000000" pitchFamily="2" charset="2"/>
              <a:buChar char="Ø"/>
            </a:pPr>
            <a:r>
              <a:rPr lang="en-US" dirty="0"/>
              <a:t>May include temporary closure of water system intake valves to prevent entry of contaminant plume</a:t>
            </a:r>
          </a:p>
          <a:p>
            <a:pPr lvl="1">
              <a:buFont typeface="Wingdings" panose="05000000000000000000" pitchFamily="2" charset="2"/>
              <a:buChar char="Ø"/>
            </a:pPr>
            <a:r>
              <a:rPr lang="en-US" dirty="0"/>
              <a:t>Emergency response plans should consider whether sufficient storage capacity is available to support the community’s fire suppression and sanitation needs while intake valves are closed</a:t>
            </a:r>
          </a:p>
          <a:p>
            <a:endParaRPr lang="en-US" dirty="0"/>
          </a:p>
          <a:p>
            <a:endParaRPr lang="en-US" dirty="0"/>
          </a:p>
        </p:txBody>
      </p:sp>
      <p:sp>
        <p:nvSpPr>
          <p:cNvPr id="5" name="Slide Number Placeholder 3"/>
          <p:cNvSpPr>
            <a:spLocks noGrp="1"/>
          </p:cNvSpPr>
          <p:nvPr>
            <p:ph type="sldNum" sz="quarter" idx="12"/>
          </p:nvPr>
        </p:nvSpPr>
        <p:spPr>
          <a:xfrm>
            <a:off x="10593165" y="295729"/>
            <a:ext cx="838199" cy="767687"/>
          </a:xfrm>
        </p:spPr>
        <p:txBody>
          <a:bodyPr/>
          <a:lstStyle/>
          <a:p>
            <a:fld id="{ECEA5970-1917-48B5-8147-998DDDECFB25}" type="slidenum">
              <a:rPr lang="en-US" smtClean="0"/>
              <a:pPr/>
              <a:t>23</a:t>
            </a:fld>
            <a:endParaRPr lang="en-US" dirty="0"/>
          </a:p>
        </p:txBody>
      </p:sp>
    </p:spTree>
    <p:extLst>
      <p:ext uri="{BB962C8B-B14F-4D97-AF65-F5344CB8AC3E}">
        <p14:creationId xmlns:p14="http://schemas.microsoft.com/office/powerpoint/2010/main" xmlns="" val="3558887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836984" y="1958750"/>
            <a:ext cx="3630366" cy="4118199"/>
          </a:xfrm>
          <a:prstGeom prst="rect">
            <a:avLst/>
          </a:prstGeom>
          <a:gradFill>
            <a:gsLst>
              <a:gs pos="16000">
                <a:schemeClr val="accent1">
                  <a:lumMod val="5000"/>
                  <a:lumOff val="95000"/>
                </a:schemeClr>
              </a:gs>
              <a:gs pos="59000">
                <a:schemeClr val="accent1">
                  <a:lumMod val="45000"/>
                  <a:lumOff val="55000"/>
                </a:schemeClr>
              </a:gs>
              <a:gs pos="99000">
                <a:schemeClr val="accent1">
                  <a:lumMod val="60000"/>
                  <a:lumOff val="40000"/>
                </a:schemeClr>
              </a:gs>
              <a:gs pos="100000">
                <a:schemeClr val="accent1">
                  <a:lumMod val="30000"/>
                  <a:lumOff val="70000"/>
                </a:schemeClr>
              </a:gs>
            </a:gsLst>
            <a:lin ang="5400000" scaled="1"/>
          </a:gradFill>
          <a:ln>
            <a:solidFill>
              <a:srgbClr val="0070C0"/>
            </a:solidFill>
            <a:miter lim="800000"/>
            <a:headEnd/>
            <a:tailEnd/>
          </a:ln>
          <a:effectLst>
            <a:outerShdw blurRad="50800" dist="38100" dir="2700000" algn="tl" rotWithShape="0">
              <a:prstClr val="black">
                <a:alpha val="40000"/>
              </a:prstClr>
            </a:outerShdw>
          </a:effectLst>
        </p:spPr>
        <p:txBody>
          <a:bodyPr vert="horz" wrap="square" lIns="0" tIns="34290" rIns="0" bIns="34290" numCol="1" anchor="t" anchorCtr="0" compatLnSpc="1">
            <a:prstTxWarp prst="textNoShape">
              <a:avLst/>
            </a:prstTxWarp>
          </a:bodyPr>
          <a:lstStyle>
            <a:lvl1pPr marL="469900" indent="-469900" algn="l" rtl="0" eaLnBrk="0" fontAlgn="base" hangingPunct="0">
              <a:spcBef>
                <a:spcPct val="40000"/>
              </a:spcBef>
              <a:spcAft>
                <a:spcPct val="0"/>
              </a:spcAft>
              <a:buClr>
                <a:schemeClr val="accent2"/>
              </a:buClr>
              <a:buFont typeface="Wingdings" panose="05000000000000000000" pitchFamily="2" charset="2"/>
              <a:buChar char="Ø"/>
              <a:defRPr sz="2000">
                <a:solidFill>
                  <a:schemeClr val="tx1"/>
                </a:solidFill>
                <a:latin typeface="+mn-lt"/>
                <a:ea typeface="MS PGothic" panose="020B0600070205080204" pitchFamily="34" charset="-128"/>
                <a:cs typeface="+mn-cs"/>
              </a:defRPr>
            </a:lvl1pPr>
            <a:lvl2pPr marL="908050" indent="-436563" algn="l" rtl="0" eaLnBrk="0" fontAlgn="base" hangingPunct="0">
              <a:spcBef>
                <a:spcPct val="30000"/>
              </a:spcBef>
              <a:spcAft>
                <a:spcPct val="0"/>
              </a:spcAft>
              <a:buClr>
                <a:schemeClr val="accent2"/>
              </a:buClr>
              <a:buFont typeface="Wingdings" panose="05000000000000000000" pitchFamily="2" charset="2"/>
              <a:buChar char="ü"/>
              <a:defRPr sz="1800">
                <a:solidFill>
                  <a:schemeClr val="tx1"/>
                </a:solidFill>
                <a:latin typeface="+mn-lt"/>
                <a:ea typeface="MS PGothic" panose="020B0600070205080204" pitchFamily="34" charset="-128"/>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1600">
                <a:solidFill>
                  <a:schemeClr val="tx1"/>
                </a:solidFill>
                <a:latin typeface="+mn-lt"/>
                <a:ea typeface="MS PGothic" panose="020B0600070205080204" pitchFamily="34" charset="-128"/>
              </a:defRPr>
            </a:lvl3pPr>
            <a:lvl4pPr marL="1693863" indent="-387350" algn="l" rtl="0" eaLnBrk="0" fontAlgn="base" hangingPunct="0">
              <a:spcBef>
                <a:spcPct val="10000"/>
              </a:spcBef>
              <a:spcAft>
                <a:spcPct val="0"/>
              </a:spcAft>
              <a:buClr>
                <a:schemeClr val="accent2"/>
              </a:buClr>
              <a:buFont typeface="Wingdings" panose="05000000000000000000" pitchFamily="2" charset="2"/>
              <a:buChar char="n"/>
              <a:defRPr sz="1400">
                <a:solidFill>
                  <a:schemeClr val="tx1"/>
                </a:solidFill>
                <a:latin typeface="+mn-lt"/>
                <a:ea typeface="MS PGothic" panose="020B0600070205080204" pitchFamily="34" charset="-128"/>
              </a:defRPr>
            </a:lvl4pPr>
            <a:lvl5pPr marL="2093913" indent="-398463" algn="l" rtl="0" eaLnBrk="0" fontAlgn="base" hangingPunct="0">
              <a:spcBef>
                <a:spcPct val="0"/>
              </a:spcBef>
              <a:spcAft>
                <a:spcPct val="0"/>
              </a:spcAft>
              <a:buClr>
                <a:schemeClr val="accent2"/>
              </a:buClr>
              <a:buFont typeface="Wingdings" panose="05000000000000000000" pitchFamily="2" charset="2"/>
              <a:buChar char="§"/>
              <a:defRPr sz="1400">
                <a:solidFill>
                  <a:schemeClr val="tx1"/>
                </a:solidFill>
                <a:latin typeface="+mn-lt"/>
                <a:ea typeface="MS PGothic" panose="020B0600070205080204" pitchFamily="34" charset="-128"/>
              </a:defRPr>
            </a:lvl5pPr>
            <a:lvl6pPr marL="25511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6pPr>
            <a:lvl7pPr marL="30083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7pPr>
            <a:lvl8pPr marL="34655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8pPr>
            <a:lvl9pPr marL="39227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9pPr>
          </a:lstStyle>
          <a:p>
            <a:pPr marL="352425" indent="-352425" algn="ctr" defTabSz="685800">
              <a:buClr>
                <a:srgbClr val="CC0000"/>
              </a:buClr>
              <a:buNone/>
              <a:defRPr/>
            </a:pPr>
            <a:r>
              <a:rPr lang="en-US" altLang="en-US" sz="3200" b="1" kern="0" dirty="0">
                <a:solidFill>
                  <a:srgbClr val="000000"/>
                </a:solidFill>
                <a:latin typeface="+mj-lt"/>
              </a:rPr>
              <a:t>1992</a:t>
            </a:r>
          </a:p>
          <a:p>
            <a:pPr marL="285750" indent="-285750" defTabSz="685800">
              <a:buClr>
                <a:schemeClr val="accent1">
                  <a:lumMod val="50000"/>
                </a:schemeClr>
              </a:buClr>
              <a:defRPr/>
            </a:pPr>
            <a:r>
              <a:rPr lang="en-US" altLang="en-US" sz="2400" kern="0" dirty="0">
                <a:solidFill>
                  <a:srgbClr val="000000"/>
                </a:solidFill>
                <a:latin typeface="+mj-lt"/>
              </a:rPr>
              <a:t>Relocate population </a:t>
            </a:r>
          </a:p>
          <a:p>
            <a:pPr marL="628650" lvl="1" indent="-288925" defTabSz="685800">
              <a:buClr>
                <a:schemeClr val="accent1">
                  <a:lumMod val="50000"/>
                </a:schemeClr>
              </a:buClr>
              <a:buFont typeface="Wingdings" panose="05000000000000000000" pitchFamily="2" charset="2"/>
              <a:buChar char="Ø"/>
              <a:defRPr/>
            </a:pPr>
            <a:r>
              <a:rPr lang="en-US" altLang="en-US" sz="2000" kern="0" dirty="0">
                <a:solidFill>
                  <a:srgbClr val="000000"/>
                </a:solidFill>
                <a:latin typeface="+mj-lt"/>
              </a:rPr>
              <a:t>≥ 2 rem (20 mSv) first year (projected dose)</a:t>
            </a:r>
          </a:p>
          <a:p>
            <a:pPr marL="628650" lvl="1" indent="-288925" defTabSz="685800">
              <a:buClr>
                <a:schemeClr val="accent1">
                  <a:lumMod val="50000"/>
                </a:schemeClr>
              </a:buClr>
              <a:buFont typeface="Wingdings" panose="05000000000000000000" pitchFamily="2" charset="2"/>
              <a:buChar char="Ø"/>
              <a:defRPr/>
            </a:pPr>
            <a:r>
              <a:rPr lang="en-US" altLang="en-US" sz="2000" kern="0" dirty="0">
                <a:solidFill>
                  <a:srgbClr val="000000"/>
                </a:solidFill>
                <a:latin typeface="+mj-lt"/>
              </a:rPr>
              <a:t>0.5 rem (5 mSv) any subsequent year</a:t>
            </a:r>
          </a:p>
          <a:p>
            <a:pPr marL="628650" lvl="1" indent="-288925" defTabSz="685800">
              <a:buClr>
                <a:schemeClr val="accent1">
                  <a:lumMod val="50000"/>
                </a:schemeClr>
              </a:buClr>
              <a:buFont typeface="Wingdings" panose="05000000000000000000" pitchFamily="2" charset="2"/>
              <a:buChar char="Ø"/>
              <a:defRPr/>
            </a:pPr>
            <a:r>
              <a:rPr lang="en-US" altLang="en-US" sz="2000" kern="0" dirty="0">
                <a:solidFill>
                  <a:srgbClr val="000000"/>
                </a:solidFill>
                <a:latin typeface="+mj-lt"/>
              </a:rPr>
              <a:t>5 rem (50 mSv) over 50 yrs.</a:t>
            </a:r>
          </a:p>
          <a:p>
            <a:pPr marL="0" indent="0" defTabSz="685800">
              <a:buClr>
                <a:srgbClr val="CC0000"/>
              </a:buClr>
              <a:buNone/>
              <a:defRPr/>
            </a:pPr>
            <a:endParaRPr lang="en-US" altLang="en-US" sz="1500" kern="0" dirty="0">
              <a:solidFill>
                <a:srgbClr val="000000"/>
              </a:solidFill>
              <a:latin typeface="Verdana"/>
            </a:endParaRPr>
          </a:p>
        </p:txBody>
      </p:sp>
      <p:sp>
        <p:nvSpPr>
          <p:cNvPr id="12" name="Rectangle 3"/>
          <p:cNvSpPr txBox="1">
            <a:spLocks noChangeArrowheads="1"/>
          </p:cNvSpPr>
          <p:nvPr/>
        </p:nvSpPr>
        <p:spPr bwMode="auto">
          <a:xfrm>
            <a:off x="6030050" y="1958751"/>
            <a:ext cx="3647350" cy="4118198"/>
          </a:xfrm>
          <a:prstGeom prst="rect">
            <a:avLst/>
          </a:prstGeom>
          <a:gradFill>
            <a:gsLst>
              <a:gs pos="16000">
                <a:schemeClr val="accent1">
                  <a:lumMod val="5000"/>
                  <a:lumOff val="95000"/>
                </a:schemeClr>
              </a:gs>
              <a:gs pos="59000">
                <a:schemeClr val="accent1">
                  <a:lumMod val="45000"/>
                  <a:lumOff val="55000"/>
                </a:schemeClr>
              </a:gs>
              <a:gs pos="99000">
                <a:schemeClr val="accent1">
                  <a:lumMod val="60000"/>
                  <a:lumOff val="40000"/>
                </a:schemeClr>
              </a:gs>
              <a:gs pos="100000">
                <a:schemeClr val="accent1">
                  <a:lumMod val="30000"/>
                  <a:lumOff val="70000"/>
                </a:schemeClr>
              </a:gs>
            </a:gsLst>
            <a:lin ang="5400000" scaled="1"/>
          </a:gradFill>
          <a:ln>
            <a:solidFill>
              <a:srgbClr val="0070C0"/>
            </a:solidFill>
            <a:miter lim="800000"/>
            <a:headEnd/>
            <a:tailEnd/>
          </a:ln>
          <a:effectLst>
            <a:outerShdw blurRad="50800" dist="38100" dir="2700000" algn="tl" rotWithShape="0">
              <a:prstClr val="black">
                <a:alpha val="40000"/>
              </a:prstClr>
            </a:outerShdw>
          </a:effectLst>
        </p:spPr>
        <p:txBody>
          <a:bodyPr vert="horz" wrap="square" lIns="0" tIns="34290" rIns="0" bIns="34290" numCol="1" anchor="t" anchorCtr="0" compatLnSpc="1">
            <a:prstTxWarp prst="textNoShape">
              <a:avLst/>
            </a:prstTxWarp>
          </a:bodyPr>
          <a:lstStyle>
            <a:lvl1pPr marL="469900" indent="-469900" algn="l" rtl="0" eaLnBrk="0" fontAlgn="base" hangingPunct="0">
              <a:spcBef>
                <a:spcPct val="40000"/>
              </a:spcBef>
              <a:spcAft>
                <a:spcPct val="0"/>
              </a:spcAft>
              <a:buClr>
                <a:schemeClr val="accent2"/>
              </a:buClr>
              <a:buFont typeface="Wingdings" panose="05000000000000000000" pitchFamily="2" charset="2"/>
              <a:buChar char="Ø"/>
              <a:defRPr sz="2000">
                <a:solidFill>
                  <a:schemeClr val="tx1"/>
                </a:solidFill>
                <a:latin typeface="+mn-lt"/>
                <a:ea typeface="MS PGothic" panose="020B0600070205080204" pitchFamily="34" charset="-128"/>
                <a:cs typeface="+mn-cs"/>
              </a:defRPr>
            </a:lvl1pPr>
            <a:lvl2pPr marL="908050" indent="-436563" algn="l" rtl="0" eaLnBrk="0" fontAlgn="base" hangingPunct="0">
              <a:spcBef>
                <a:spcPct val="30000"/>
              </a:spcBef>
              <a:spcAft>
                <a:spcPct val="0"/>
              </a:spcAft>
              <a:buClr>
                <a:schemeClr val="accent2"/>
              </a:buClr>
              <a:buFont typeface="Wingdings" panose="05000000000000000000" pitchFamily="2" charset="2"/>
              <a:buChar char="ü"/>
              <a:defRPr sz="1800">
                <a:solidFill>
                  <a:schemeClr val="tx1"/>
                </a:solidFill>
                <a:latin typeface="+mn-lt"/>
                <a:ea typeface="MS PGothic" panose="020B0600070205080204" pitchFamily="34" charset="-128"/>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1600">
                <a:solidFill>
                  <a:schemeClr val="tx1"/>
                </a:solidFill>
                <a:latin typeface="+mn-lt"/>
                <a:ea typeface="MS PGothic" panose="020B0600070205080204" pitchFamily="34" charset="-128"/>
              </a:defRPr>
            </a:lvl3pPr>
            <a:lvl4pPr marL="1693863" indent="-387350" algn="l" rtl="0" eaLnBrk="0" fontAlgn="base" hangingPunct="0">
              <a:spcBef>
                <a:spcPct val="10000"/>
              </a:spcBef>
              <a:spcAft>
                <a:spcPct val="0"/>
              </a:spcAft>
              <a:buClr>
                <a:schemeClr val="accent2"/>
              </a:buClr>
              <a:buFont typeface="Wingdings" panose="05000000000000000000" pitchFamily="2" charset="2"/>
              <a:buChar char="n"/>
              <a:defRPr sz="1400">
                <a:solidFill>
                  <a:schemeClr val="tx1"/>
                </a:solidFill>
                <a:latin typeface="+mn-lt"/>
                <a:ea typeface="MS PGothic" panose="020B0600070205080204" pitchFamily="34" charset="-128"/>
              </a:defRPr>
            </a:lvl4pPr>
            <a:lvl5pPr marL="2093913" indent="-398463" algn="l" rtl="0" eaLnBrk="0" fontAlgn="base" hangingPunct="0">
              <a:spcBef>
                <a:spcPct val="0"/>
              </a:spcBef>
              <a:spcAft>
                <a:spcPct val="0"/>
              </a:spcAft>
              <a:buClr>
                <a:schemeClr val="accent2"/>
              </a:buClr>
              <a:buFont typeface="Wingdings" panose="05000000000000000000" pitchFamily="2" charset="2"/>
              <a:buChar char="§"/>
              <a:defRPr sz="1400">
                <a:solidFill>
                  <a:schemeClr val="tx1"/>
                </a:solidFill>
                <a:latin typeface="+mn-lt"/>
                <a:ea typeface="MS PGothic" panose="020B0600070205080204" pitchFamily="34" charset="-128"/>
              </a:defRPr>
            </a:lvl5pPr>
            <a:lvl6pPr marL="25511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6pPr>
            <a:lvl7pPr marL="30083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7pPr>
            <a:lvl8pPr marL="34655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8pPr>
            <a:lvl9pPr marL="39227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9pPr>
          </a:lstStyle>
          <a:p>
            <a:pPr marL="352425" indent="-352425" algn="ctr" defTabSz="685800">
              <a:buClr>
                <a:srgbClr val="CC0000"/>
              </a:buClr>
              <a:buNone/>
              <a:defRPr/>
            </a:pPr>
            <a:r>
              <a:rPr lang="en-US" altLang="en-US" sz="3200" b="1" kern="0" dirty="0">
                <a:solidFill>
                  <a:srgbClr val="000000"/>
                </a:solidFill>
              </a:rPr>
              <a:t>2017</a:t>
            </a:r>
          </a:p>
          <a:p>
            <a:pPr marL="285750" indent="-285750" defTabSz="685800">
              <a:buClr>
                <a:schemeClr val="accent1">
                  <a:lumMod val="50000"/>
                </a:schemeClr>
              </a:buClr>
              <a:defRPr/>
            </a:pPr>
            <a:r>
              <a:rPr lang="en-US" altLang="en-US" sz="2400" kern="0" dirty="0">
                <a:solidFill>
                  <a:srgbClr val="000000"/>
                </a:solidFill>
                <a:latin typeface="+mj-lt"/>
              </a:rPr>
              <a:t>Relocate population </a:t>
            </a:r>
          </a:p>
          <a:p>
            <a:pPr marL="628650" lvl="1" indent="-288925">
              <a:buClr>
                <a:schemeClr val="accent1">
                  <a:lumMod val="50000"/>
                </a:schemeClr>
              </a:buClr>
              <a:buFont typeface="Wingdings" panose="05000000000000000000" pitchFamily="2" charset="2"/>
              <a:buChar char="Ø"/>
            </a:pPr>
            <a:r>
              <a:rPr lang="en-US" altLang="en-US" sz="2000" kern="0" dirty="0">
                <a:solidFill>
                  <a:srgbClr val="000000"/>
                </a:solidFill>
              </a:rPr>
              <a:t>≥ 2 rem (20 mSv) first year (projected dose)</a:t>
            </a:r>
          </a:p>
          <a:p>
            <a:pPr marL="628650" lvl="1" indent="-288925">
              <a:buClr>
                <a:schemeClr val="accent1">
                  <a:lumMod val="50000"/>
                </a:schemeClr>
              </a:buClr>
              <a:buFont typeface="Wingdings" panose="05000000000000000000" pitchFamily="2" charset="2"/>
              <a:buChar char="Ø"/>
            </a:pPr>
            <a:r>
              <a:rPr lang="en-US" altLang="en-US" sz="2000" kern="0" dirty="0">
                <a:solidFill>
                  <a:srgbClr val="000000"/>
                </a:solidFill>
              </a:rPr>
              <a:t>0.5 rem (5 mSv) any subsequent year</a:t>
            </a:r>
          </a:p>
          <a:p>
            <a:pPr marL="628650" lvl="1" indent="-288925">
              <a:buClr>
                <a:schemeClr val="accent1">
                  <a:lumMod val="50000"/>
                </a:schemeClr>
              </a:buClr>
              <a:buFont typeface="Wingdings" panose="05000000000000000000" pitchFamily="2" charset="2"/>
              <a:buChar char="Ø"/>
            </a:pPr>
            <a:r>
              <a:rPr lang="en-US" altLang="en-US" sz="2000" kern="0" dirty="0">
                <a:solidFill>
                  <a:srgbClr val="000000"/>
                </a:solidFill>
              </a:rPr>
              <a:t>Removed 50-year Relocation PAG</a:t>
            </a:r>
            <a:endParaRPr lang="en-US" altLang="en-US" sz="2000" kern="0" dirty="0">
              <a:solidFill>
                <a:srgbClr val="000000"/>
              </a:solidFill>
              <a:latin typeface="Verdana"/>
            </a:endParaRPr>
          </a:p>
          <a:p>
            <a:pPr marL="0" indent="0" defTabSz="685800">
              <a:buClr>
                <a:srgbClr val="CC0000"/>
              </a:buClr>
              <a:buNone/>
              <a:defRPr/>
            </a:pPr>
            <a:endParaRPr lang="en-US" altLang="en-US" sz="1500" kern="0" dirty="0">
              <a:solidFill>
                <a:srgbClr val="000000"/>
              </a:solidFill>
              <a:latin typeface="Verdana"/>
            </a:endParaRPr>
          </a:p>
        </p:txBody>
      </p:sp>
      <p:sp>
        <p:nvSpPr>
          <p:cNvPr id="2" name="Title 1"/>
          <p:cNvSpPr>
            <a:spLocks noGrp="1"/>
          </p:cNvSpPr>
          <p:nvPr>
            <p:ph type="title"/>
          </p:nvPr>
        </p:nvSpPr>
        <p:spPr/>
        <p:txBody>
          <a:bodyPr/>
          <a:lstStyle/>
          <a:p>
            <a:r>
              <a:rPr lang="en-US" dirty="0"/>
              <a:t>Comparison of 1992 and 2017</a:t>
            </a:r>
            <a:br>
              <a:rPr lang="en-US" dirty="0"/>
            </a:br>
            <a:r>
              <a:rPr lang="en-US" dirty="0"/>
              <a:t>	Relocation </a:t>
            </a:r>
          </a:p>
        </p:txBody>
      </p:sp>
      <p:sp>
        <p:nvSpPr>
          <p:cNvPr id="7" name="Slide Number Placeholder 6"/>
          <p:cNvSpPr>
            <a:spLocks noGrp="1"/>
          </p:cNvSpPr>
          <p:nvPr>
            <p:ph type="sldNum" sz="quarter" idx="12"/>
          </p:nvPr>
        </p:nvSpPr>
        <p:spPr/>
        <p:txBody>
          <a:bodyPr/>
          <a:lstStyle/>
          <a:p>
            <a:fld id="{3625B1DE-A678-4C35-9320-52A42358CA6E}" type="slidenum">
              <a:rPr lang="en-US" smtClean="0"/>
              <a:pPr/>
              <a:t>24</a:t>
            </a:fld>
            <a:endParaRPr lang="en-US" dirty="0"/>
          </a:p>
        </p:txBody>
      </p:sp>
    </p:spTree>
    <p:extLst>
      <p:ext uri="{BB962C8B-B14F-4D97-AF65-F5344CB8AC3E}">
        <p14:creationId xmlns:p14="http://schemas.microsoft.com/office/powerpoint/2010/main" xmlns="" val="22788188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856045" y="1698885"/>
            <a:ext cx="5212080" cy="4572000"/>
          </a:xfrm>
          <a:prstGeom prst="rect">
            <a:avLst/>
          </a:prstGeom>
          <a:gradFill>
            <a:gsLst>
              <a:gs pos="16000">
                <a:schemeClr val="accent1">
                  <a:lumMod val="5000"/>
                  <a:lumOff val="95000"/>
                </a:schemeClr>
              </a:gs>
              <a:gs pos="59000">
                <a:schemeClr val="accent1">
                  <a:lumMod val="45000"/>
                  <a:lumOff val="55000"/>
                </a:schemeClr>
              </a:gs>
              <a:gs pos="99000">
                <a:schemeClr val="accent1">
                  <a:lumMod val="60000"/>
                  <a:lumOff val="40000"/>
                </a:schemeClr>
              </a:gs>
              <a:gs pos="100000">
                <a:schemeClr val="accent1">
                  <a:lumMod val="30000"/>
                  <a:lumOff val="70000"/>
                </a:schemeClr>
              </a:gs>
            </a:gsLst>
            <a:lin ang="5400000" scaled="1"/>
          </a:gradFill>
          <a:ln>
            <a:solidFill>
              <a:srgbClr val="0070C0"/>
            </a:solidFill>
            <a:miter lim="800000"/>
            <a:headEnd/>
            <a:tailEnd/>
          </a:ln>
          <a:effectLst>
            <a:outerShdw blurRad="50800" dist="38100" dir="2700000" algn="tl" rotWithShape="0">
              <a:prstClr val="black">
                <a:alpha val="40000"/>
              </a:prstClr>
            </a:outerShdw>
          </a:effectLst>
        </p:spPr>
        <p:txBody>
          <a:bodyPr vert="horz" wrap="square" lIns="0" tIns="34290" rIns="0" bIns="34290" numCol="1" anchor="t" anchorCtr="0" compatLnSpc="1">
            <a:prstTxWarp prst="textNoShape">
              <a:avLst/>
            </a:prstTxWarp>
          </a:bodyPr>
          <a:lstStyle>
            <a:lvl1pPr marL="469900" indent="-469900" algn="l" rtl="0" eaLnBrk="0" fontAlgn="base" hangingPunct="0">
              <a:spcBef>
                <a:spcPct val="40000"/>
              </a:spcBef>
              <a:spcAft>
                <a:spcPct val="0"/>
              </a:spcAft>
              <a:buClr>
                <a:schemeClr val="accent2"/>
              </a:buClr>
              <a:buFont typeface="Wingdings" panose="05000000000000000000" pitchFamily="2" charset="2"/>
              <a:buChar char="Ø"/>
              <a:defRPr sz="2000">
                <a:solidFill>
                  <a:schemeClr val="tx1"/>
                </a:solidFill>
                <a:latin typeface="+mn-lt"/>
                <a:ea typeface="MS PGothic" panose="020B0600070205080204" pitchFamily="34" charset="-128"/>
                <a:cs typeface="+mn-cs"/>
              </a:defRPr>
            </a:lvl1pPr>
            <a:lvl2pPr marL="908050" indent="-436563" algn="l" rtl="0" eaLnBrk="0" fontAlgn="base" hangingPunct="0">
              <a:spcBef>
                <a:spcPct val="30000"/>
              </a:spcBef>
              <a:spcAft>
                <a:spcPct val="0"/>
              </a:spcAft>
              <a:buClr>
                <a:schemeClr val="accent2"/>
              </a:buClr>
              <a:buFont typeface="Wingdings" panose="05000000000000000000" pitchFamily="2" charset="2"/>
              <a:buChar char="ü"/>
              <a:defRPr sz="1800">
                <a:solidFill>
                  <a:schemeClr val="tx1"/>
                </a:solidFill>
                <a:latin typeface="+mn-lt"/>
                <a:ea typeface="MS PGothic" panose="020B0600070205080204" pitchFamily="34" charset="-128"/>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1600">
                <a:solidFill>
                  <a:schemeClr val="tx1"/>
                </a:solidFill>
                <a:latin typeface="+mn-lt"/>
                <a:ea typeface="MS PGothic" panose="020B0600070205080204" pitchFamily="34" charset="-128"/>
              </a:defRPr>
            </a:lvl3pPr>
            <a:lvl4pPr marL="1693863" indent="-387350" algn="l" rtl="0" eaLnBrk="0" fontAlgn="base" hangingPunct="0">
              <a:spcBef>
                <a:spcPct val="10000"/>
              </a:spcBef>
              <a:spcAft>
                <a:spcPct val="0"/>
              </a:spcAft>
              <a:buClr>
                <a:schemeClr val="accent2"/>
              </a:buClr>
              <a:buFont typeface="Wingdings" panose="05000000000000000000" pitchFamily="2" charset="2"/>
              <a:buChar char="n"/>
              <a:defRPr sz="1400">
                <a:solidFill>
                  <a:schemeClr val="tx1"/>
                </a:solidFill>
                <a:latin typeface="+mn-lt"/>
                <a:ea typeface="MS PGothic" panose="020B0600070205080204" pitchFamily="34" charset="-128"/>
              </a:defRPr>
            </a:lvl4pPr>
            <a:lvl5pPr marL="2093913" indent="-398463" algn="l" rtl="0" eaLnBrk="0" fontAlgn="base" hangingPunct="0">
              <a:spcBef>
                <a:spcPct val="0"/>
              </a:spcBef>
              <a:spcAft>
                <a:spcPct val="0"/>
              </a:spcAft>
              <a:buClr>
                <a:schemeClr val="accent2"/>
              </a:buClr>
              <a:buFont typeface="Wingdings" panose="05000000000000000000" pitchFamily="2" charset="2"/>
              <a:buChar char="§"/>
              <a:defRPr sz="1400">
                <a:solidFill>
                  <a:schemeClr val="tx1"/>
                </a:solidFill>
                <a:latin typeface="+mn-lt"/>
                <a:ea typeface="MS PGothic" panose="020B0600070205080204" pitchFamily="34" charset="-128"/>
              </a:defRPr>
            </a:lvl5pPr>
            <a:lvl6pPr marL="25511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6pPr>
            <a:lvl7pPr marL="30083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7pPr>
            <a:lvl8pPr marL="34655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8pPr>
            <a:lvl9pPr marL="39227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9pPr>
          </a:lstStyle>
          <a:p>
            <a:pPr marL="352425" indent="-352425" algn="ctr" defTabSz="685800" eaLnBrk="1" hangingPunct="1">
              <a:buClr>
                <a:srgbClr val="CC0000"/>
              </a:buClr>
              <a:buNone/>
              <a:defRPr/>
            </a:pPr>
            <a:r>
              <a:rPr lang="en-US" altLang="en-US" sz="3200" b="1" kern="0" dirty="0">
                <a:solidFill>
                  <a:srgbClr val="000000"/>
                </a:solidFill>
              </a:rPr>
              <a:t>1992</a:t>
            </a:r>
          </a:p>
          <a:p>
            <a:pPr marL="285750" indent="-285750" defTabSz="685800" eaLnBrk="1" hangingPunct="1">
              <a:spcBef>
                <a:spcPts val="900"/>
              </a:spcBef>
              <a:buClr>
                <a:schemeClr val="accent1">
                  <a:lumMod val="50000"/>
                </a:schemeClr>
              </a:buClr>
              <a:defRPr/>
            </a:pPr>
            <a:r>
              <a:rPr lang="en-US" altLang="en-US" sz="2400" kern="0" dirty="0">
                <a:solidFill>
                  <a:srgbClr val="000000"/>
                </a:solidFill>
              </a:rPr>
              <a:t>1982 FDA guidance</a:t>
            </a:r>
          </a:p>
          <a:p>
            <a:pPr marL="285750" indent="-285750" defTabSz="685800" eaLnBrk="1" hangingPunct="1">
              <a:spcBef>
                <a:spcPts val="900"/>
              </a:spcBef>
              <a:buClr>
                <a:schemeClr val="accent1">
                  <a:lumMod val="50000"/>
                </a:schemeClr>
              </a:buClr>
              <a:defRPr/>
            </a:pPr>
            <a:r>
              <a:rPr lang="en-US" altLang="en-US" sz="2400" kern="0" dirty="0">
                <a:solidFill>
                  <a:srgbClr val="000000"/>
                </a:solidFill>
              </a:rPr>
              <a:t>NCRP 39 methodology</a:t>
            </a:r>
          </a:p>
          <a:p>
            <a:pPr marL="285750" indent="-285750" defTabSz="685800" eaLnBrk="1" hangingPunct="1">
              <a:spcBef>
                <a:spcPts val="900"/>
              </a:spcBef>
              <a:buClr>
                <a:schemeClr val="accent1">
                  <a:lumMod val="50000"/>
                </a:schemeClr>
              </a:buClr>
              <a:defRPr/>
            </a:pPr>
            <a:r>
              <a:rPr lang="en-US" altLang="en-US" sz="2400" kern="0" dirty="0">
                <a:solidFill>
                  <a:srgbClr val="000000"/>
                </a:solidFill>
              </a:rPr>
              <a:t>Preventive PAG 0.5 rem (5 mSv) whole body and 1.5 rem (15 mSv) thyroid</a:t>
            </a:r>
          </a:p>
          <a:p>
            <a:pPr marL="285750" indent="-285750" defTabSz="685800" eaLnBrk="1" hangingPunct="1">
              <a:spcBef>
                <a:spcPts val="900"/>
              </a:spcBef>
              <a:buClr>
                <a:schemeClr val="accent1">
                  <a:lumMod val="50000"/>
                </a:schemeClr>
              </a:buClr>
              <a:defRPr/>
            </a:pPr>
            <a:r>
              <a:rPr lang="en-US" altLang="en-US" sz="2400" kern="0" dirty="0">
                <a:solidFill>
                  <a:srgbClr val="000000"/>
                </a:solidFill>
              </a:rPr>
              <a:t>Emergency PAG 10 times higher, depends on impact</a:t>
            </a:r>
          </a:p>
          <a:p>
            <a:pPr marL="285750" indent="-285750" defTabSz="685800" eaLnBrk="1" hangingPunct="1">
              <a:spcBef>
                <a:spcPts val="900"/>
              </a:spcBef>
              <a:buClr>
                <a:schemeClr val="accent1">
                  <a:lumMod val="50000"/>
                </a:schemeClr>
              </a:buClr>
              <a:defRPr/>
            </a:pPr>
            <a:r>
              <a:rPr lang="en-US" altLang="en-US" sz="2400" kern="0" dirty="0">
                <a:solidFill>
                  <a:srgbClr val="000000"/>
                </a:solidFill>
              </a:rPr>
              <a:t>Dose only, no activity levels provided</a:t>
            </a:r>
          </a:p>
        </p:txBody>
      </p:sp>
      <p:sp>
        <p:nvSpPr>
          <p:cNvPr id="12" name="Rectangle 4"/>
          <p:cNvSpPr txBox="1">
            <a:spLocks noChangeArrowheads="1"/>
          </p:cNvSpPr>
          <p:nvPr/>
        </p:nvSpPr>
        <p:spPr bwMode="auto">
          <a:xfrm>
            <a:off x="6354774" y="1694768"/>
            <a:ext cx="5212080" cy="4572000"/>
          </a:xfrm>
          <a:prstGeom prst="rect">
            <a:avLst/>
          </a:prstGeom>
          <a:gradFill>
            <a:gsLst>
              <a:gs pos="16000">
                <a:schemeClr val="accent1">
                  <a:lumMod val="5000"/>
                  <a:lumOff val="95000"/>
                </a:schemeClr>
              </a:gs>
              <a:gs pos="59000">
                <a:schemeClr val="accent1">
                  <a:lumMod val="45000"/>
                  <a:lumOff val="55000"/>
                </a:schemeClr>
              </a:gs>
              <a:gs pos="99000">
                <a:schemeClr val="accent1">
                  <a:lumMod val="60000"/>
                  <a:lumOff val="40000"/>
                </a:schemeClr>
              </a:gs>
              <a:gs pos="100000">
                <a:schemeClr val="accent1">
                  <a:lumMod val="30000"/>
                  <a:lumOff val="70000"/>
                </a:schemeClr>
              </a:gs>
            </a:gsLst>
            <a:lin ang="5400000" scaled="1"/>
          </a:gradFill>
          <a:ln>
            <a:solidFill>
              <a:srgbClr val="0070C0"/>
            </a:solidFill>
            <a:miter lim="800000"/>
            <a:headEnd/>
            <a:tailEnd/>
          </a:ln>
          <a:effectLst>
            <a:outerShdw blurRad="50800" dist="38100" dir="2700000" algn="tl" rotWithShape="0">
              <a:prstClr val="black">
                <a:alpha val="40000"/>
              </a:prstClr>
            </a:outerShdw>
          </a:effectLst>
        </p:spPr>
        <p:txBody>
          <a:bodyPr vert="horz" wrap="square" lIns="0" tIns="34290" rIns="0" bIns="34290" numCol="1" anchor="t" anchorCtr="0" compatLnSpc="1">
            <a:prstTxWarp prst="textNoShape">
              <a:avLst/>
            </a:prstTxWarp>
          </a:bodyPr>
          <a:lstStyle>
            <a:lvl1pPr marL="469900" indent="-469900" algn="l" rtl="0" eaLnBrk="0" fontAlgn="base" hangingPunct="0">
              <a:spcBef>
                <a:spcPct val="40000"/>
              </a:spcBef>
              <a:spcAft>
                <a:spcPct val="0"/>
              </a:spcAft>
              <a:buClr>
                <a:schemeClr val="accent2"/>
              </a:buClr>
              <a:buFont typeface="Wingdings" panose="05000000000000000000" pitchFamily="2" charset="2"/>
              <a:buChar char="Ø"/>
              <a:defRPr sz="2000">
                <a:solidFill>
                  <a:schemeClr val="tx1"/>
                </a:solidFill>
                <a:latin typeface="+mn-lt"/>
                <a:ea typeface="MS PGothic" panose="020B0600070205080204" pitchFamily="34" charset="-128"/>
                <a:cs typeface="+mn-cs"/>
              </a:defRPr>
            </a:lvl1pPr>
            <a:lvl2pPr marL="908050" indent="-436563" algn="l" rtl="0" eaLnBrk="0" fontAlgn="base" hangingPunct="0">
              <a:spcBef>
                <a:spcPct val="30000"/>
              </a:spcBef>
              <a:spcAft>
                <a:spcPct val="0"/>
              </a:spcAft>
              <a:buClr>
                <a:schemeClr val="accent2"/>
              </a:buClr>
              <a:buFont typeface="Wingdings" panose="05000000000000000000" pitchFamily="2" charset="2"/>
              <a:buChar char="ü"/>
              <a:defRPr sz="1800">
                <a:solidFill>
                  <a:schemeClr val="tx1"/>
                </a:solidFill>
                <a:latin typeface="+mn-lt"/>
                <a:ea typeface="MS PGothic" panose="020B0600070205080204" pitchFamily="34" charset="-128"/>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1600">
                <a:solidFill>
                  <a:schemeClr val="tx1"/>
                </a:solidFill>
                <a:latin typeface="+mn-lt"/>
                <a:ea typeface="MS PGothic" panose="020B0600070205080204" pitchFamily="34" charset="-128"/>
              </a:defRPr>
            </a:lvl3pPr>
            <a:lvl4pPr marL="1693863" indent="-387350" algn="l" rtl="0" eaLnBrk="0" fontAlgn="base" hangingPunct="0">
              <a:spcBef>
                <a:spcPct val="10000"/>
              </a:spcBef>
              <a:spcAft>
                <a:spcPct val="0"/>
              </a:spcAft>
              <a:buClr>
                <a:schemeClr val="accent2"/>
              </a:buClr>
              <a:buFont typeface="Wingdings" panose="05000000000000000000" pitchFamily="2" charset="2"/>
              <a:buChar char="n"/>
              <a:defRPr sz="1400">
                <a:solidFill>
                  <a:schemeClr val="tx1"/>
                </a:solidFill>
                <a:latin typeface="+mn-lt"/>
                <a:ea typeface="MS PGothic" panose="020B0600070205080204" pitchFamily="34" charset="-128"/>
              </a:defRPr>
            </a:lvl4pPr>
            <a:lvl5pPr marL="2093913" indent="-398463" algn="l" rtl="0" eaLnBrk="0" fontAlgn="base" hangingPunct="0">
              <a:spcBef>
                <a:spcPct val="0"/>
              </a:spcBef>
              <a:spcAft>
                <a:spcPct val="0"/>
              </a:spcAft>
              <a:buClr>
                <a:schemeClr val="accent2"/>
              </a:buClr>
              <a:buFont typeface="Wingdings" panose="05000000000000000000" pitchFamily="2" charset="2"/>
              <a:buChar char="§"/>
              <a:defRPr sz="1400">
                <a:solidFill>
                  <a:schemeClr val="tx1"/>
                </a:solidFill>
                <a:latin typeface="+mn-lt"/>
                <a:ea typeface="MS PGothic" panose="020B0600070205080204" pitchFamily="34" charset="-128"/>
              </a:defRPr>
            </a:lvl5pPr>
            <a:lvl6pPr marL="25511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6pPr>
            <a:lvl7pPr marL="30083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7pPr>
            <a:lvl8pPr marL="34655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8pPr>
            <a:lvl9pPr marL="39227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9pPr>
          </a:lstStyle>
          <a:p>
            <a:pPr marL="352425" indent="-352425" algn="ctr" defTabSz="685800" eaLnBrk="1" hangingPunct="1">
              <a:buClr>
                <a:srgbClr val="CC0000"/>
              </a:buClr>
              <a:buNone/>
              <a:defRPr/>
            </a:pPr>
            <a:r>
              <a:rPr lang="en-US" altLang="en-US" sz="3200" b="1" kern="0" dirty="0">
                <a:solidFill>
                  <a:srgbClr val="000000"/>
                </a:solidFill>
              </a:rPr>
              <a:t>2017</a:t>
            </a:r>
          </a:p>
          <a:p>
            <a:pPr marL="285750" indent="-285750" defTabSz="685800" eaLnBrk="1" hangingPunct="1">
              <a:spcBef>
                <a:spcPts val="900"/>
              </a:spcBef>
              <a:buClr>
                <a:schemeClr val="accent1">
                  <a:lumMod val="50000"/>
                </a:schemeClr>
              </a:buClr>
              <a:defRPr/>
            </a:pPr>
            <a:r>
              <a:rPr lang="en-US" altLang="en-US" sz="2400" kern="0" dirty="0">
                <a:solidFill>
                  <a:srgbClr val="000000"/>
                </a:solidFill>
              </a:rPr>
              <a:t>1998 FDA guide, by reference</a:t>
            </a:r>
          </a:p>
          <a:p>
            <a:pPr marL="285750" indent="-285750" defTabSz="685800" eaLnBrk="1" hangingPunct="1">
              <a:spcBef>
                <a:spcPts val="900"/>
              </a:spcBef>
              <a:buClr>
                <a:schemeClr val="accent1">
                  <a:lumMod val="50000"/>
                </a:schemeClr>
              </a:buClr>
              <a:defRPr/>
            </a:pPr>
            <a:r>
              <a:rPr lang="en-US" altLang="en-US" sz="2400" kern="0" dirty="0">
                <a:solidFill>
                  <a:srgbClr val="000000"/>
                </a:solidFill>
              </a:rPr>
              <a:t>ICRP 56 &amp; NRPB methods</a:t>
            </a:r>
          </a:p>
          <a:p>
            <a:pPr marL="285750" indent="-285750" defTabSz="685800" eaLnBrk="1" hangingPunct="1">
              <a:spcBef>
                <a:spcPts val="900"/>
              </a:spcBef>
              <a:buClr>
                <a:schemeClr val="accent1">
                  <a:lumMod val="50000"/>
                </a:schemeClr>
              </a:buClr>
              <a:defRPr/>
            </a:pPr>
            <a:r>
              <a:rPr lang="en-US" altLang="en-US" sz="2400" kern="0" dirty="0">
                <a:solidFill>
                  <a:srgbClr val="000000"/>
                </a:solidFill>
              </a:rPr>
              <a:t>One set of PAGs</a:t>
            </a:r>
          </a:p>
          <a:p>
            <a:pPr marL="569913" lvl="1" indent="-284163" defTabSz="685800" eaLnBrk="1" hangingPunct="1">
              <a:buClr>
                <a:schemeClr val="accent1">
                  <a:lumMod val="50000"/>
                </a:schemeClr>
              </a:buClr>
              <a:defRPr/>
            </a:pPr>
            <a:r>
              <a:rPr lang="en-US" altLang="en-US" sz="2000" kern="0" dirty="0">
                <a:solidFill>
                  <a:srgbClr val="000000"/>
                </a:solidFill>
              </a:rPr>
              <a:t>0.5 rem (5 mSv) whole body dose, or</a:t>
            </a:r>
          </a:p>
          <a:p>
            <a:pPr marL="569913" lvl="1" indent="-284163" defTabSz="685800" eaLnBrk="1" hangingPunct="1">
              <a:buClr>
                <a:schemeClr val="accent1">
                  <a:lumMod val="50000"/>
                </a:schemeClr>
              </a:buClr>
              <a:defRPr/>
            </a:pPr>
            <a:r>
              <a:rPr lang="en-US" altLang="en-US" sz="2000" kern="0" dirty="0">
                <a:solidFill>
                  <a:srgbClr val="000000"/>
                </a:solidFill>
              </a:rPr>
              <a:t>5 rem (50 mSv) to most exposed organ or tissue</a:t>
            </a:r>
          </a:p>
          <a:p>
            <a:pPr marL="285750" indent="-285750" defTabSz="685800" eaLnBrk="1" hangingPunct="1">
              <a:spcBef>
                <a:spcPts val="900"/>
              </a:spcBef>
              <a:buClr>
                <a:schemeClr val="accent1">
                  <a:lumMod val="50000"/>
                </a:schemeClr>
              </a:buClr>
              <a:defRPr/>
            </a:pPr>
            <a:r>
              <a:rPr lang="en-US" altLang="en-US" sz="2400" kern="0" dirty="0">
                <a:solidFill>
                  <a:srgbClr val="000000"/>
                </a:solidFill>
              </a:rPr>
              <a:t>Dose and derived intervention levels (DILs) provided</a:t>
            </a:r>
          </a:p>
        </p:txBody>
      </p:sp>
      <p:sp>
        <p:nvSpPr>
          <p:cNvPr id="2" name="Title 1"/>
          <p:cNvSpPr>
            <a:spLocks noGrp="1"/>
          </p:cNvSpPr>
          <p:nvPr>
            <p:ph type="title"/>
          </p:nvPr>
        </p:nvSpPr>
        <p:spPr/>
        <p:txBody>
          <a:bodyPr/>
          <a:lstStyle/>
          <a:p>
            <a:r>
              <a:rPr lang="en-US" dirty="0"/>
              <a:t>Comparison of 1992 and 2017</a:t>
            </a:r>
            <a:br>
              <a:rPr lang="en-US" dirty="0"/>
            </a:br>
            <a:r>
              <a:rPr lang="en-US" dirty="0"/>
              <a:t>	FDA Food PAGs </a:t>
            </a:r>
          </a:p>
        </p:txBody>
      </p:sp>
      <p:sp>
        <p:nvSpPr>
          <p:cNvPr id="7" name="Slide Number Placeholder 6"/>
          <p:cNvSpPr>
            <a:spLocks noGrp="1"/>
          </p:cNvSpPr>
          <p:nvPr>
            <p:ph type="sldNum" sz="quarter" idx="12"/>
          </p:nvPr>
        </p:nvSpPr>
        <p:spPr/>
        <p:txBody>
          <a:bodyPr/>
          <a:lstStyle/>
          <a:p>
            <a:fld id="{3625B1DE-A678-4C35-9320-52A42358CA6E}" type="slidenum">
              <a:rPr lang="en-US" smtClean="0"/>
              <a:pPr/>
              <a:t>25</a:t>
            </a:fld>
            <a:endParaRPr lang="en-US" dirty="0"/>
          </a:p>
        </p:txBody>
      </p:sp>
    </p:spTree>
    <p:extLst>
      <p:ext uri="{BB962C8B-B14F-4D97-AF65-F5344CB8AC3E}">
        <p14:creationId xmlns:p14="http://schemas.microsoft.com/office/powerpoint/2010/main" xmlns="" val="2239904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799" y="295730"/>
            <a:ext cx="9907365" cy="661578"/>
          </a:xfrm>
        </p:spPr>
        <p:txBody>
          <a:bodyPr anchor="t">
            <a:normAutofit fontScale="90000"/>
          </a:bodyPr>
          <a:lstStyle/>
          <a:p>
            <a:r>
              <a:rPr lang="en-US" sz="3500" dirty="0"/>
              <a:t>PAGs for Early &amp; Intermediate Phase – Reentry Matrix</a:t>
            </a:r>
          </a:p>
        </p:txBody>
      </p:sp>
      <p:sp>
        <p:nvSpPr>
          <p:cNvPr id="12" name="Slide Number Placeholder 11"/>
          <p:cNvSpPr>
            <a:spLocks noGrp="1"/>
          </p:cNvSpPr>
          <p:nvPr>
            <p:ph type="sldNum" sz="quarter" idx="12"/>
          </p:nvPr>
        </p:nvSpPr>
        <p:spPr/>
        <p:txBody>
          <a:bodyPr/>
          <a:lstStyle/>
          <a:p>
            <a:fld id="{3625B1DE-A678-4C35-9320-52A42358CA6E}" type="slidenum">
              <a:rPr lang="en-US" smtClean="0"/>
              <a:pPr/>
              <a:t>26</a:t>
            </a:fld>
            <a:endParaRPr lang="en-US" dirty="0"/>
          </a:p>
        </p:txBody>
      </p:sp>
      <p:pic>
        <p:nvPicPr>
          <p:cNvPr id="3" name="Picture 2"/>
          <p:cNvPicPr>
            <a:picLocks noChangeAspect="1"/>
          </p:cNvPicPr>
          <p:nvPr/>
        </p:nvPicPr>
        <p:blipFill rotWithShape="1">
          <a:blip r:embed="rId3" cstate="print"/>
          <a:srcRect l="30830" t="14851" r="31701" b="36736"/>
          <a:stretch/>
        </p:blipFill>
        <p:spPr>
          <a:xfrm>
            <a:off x="2180492" y="957307"/>
            <a:ext cx="7596554" cy="5900693"/>
          </a:xfrm>
          <a:prstGeom prst="rect">
            <a:avLst/>
          </a:prstGeom>
        </p:spPr>
      </p:pic>
    </p:spTree>
    <p:extLst>
      <p:ext uri="{BB962C8B-B14F-4D97-AF65-F5344CB8AC3E}">
        <p14:creationId xmlns:p14="http://schemas.microsoft.com/office/powerpoint/2010/main" xmlns="" val="695064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PAGs for Late Phase – </a:t>
            </a:r>
            <a:br>
              <a:rPr lang="en-US" dirty="0"/>
            </a:br>
            <a:r>
              <a:rPr lang="en-US" dirty="0"/>
              <a:t>     Cleanup Process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latin typeface="+mn-lt"/>
                <a:ea typeface="+mn-ea"/>
                <a:cs typeface="+mn-cs"/>
              </a:rPr>
              <a:t>Begins when strategic focus shifts to reducing longer-term exposure and improving living conditions</a:t>
            </a:r>
          </a:p>
          <a:p>
            <a:pPr lvl="1">
              <a:buFont typeface="Wingdings" panose="05000000000000000000" pitchFamily="2" charset="2"/>
              <a:buChar char="Ø"/>
            </a:pPr>
            <a:r>
              <a:rPr lang="en-US" sz="2600" dirty="0">
                <a:latin typeface="+mn-lt"/>
                <a:ea typeface="+mn-ea"/>
                <a:cs typeface="+mn-cs"/>
              </a:rPr>
              <a:t>Additional planning time for stakeholder involvement</a:t>
            </a:r>
          </a:p>
          <a:p>
            <a:pPr>
              <a:buFont typeface="Wingdings" panose="05000000000000000000" pitchFamily="2" charset="2"/>
              <a:buChar char="Ø"/>
            </a:pPr>
            <a:r>
              <a:rPr lang="en-US" sz="2800" dirty="0">
                <a:latin typeface="+mn-lt"/>
                <a:ea typeface="+mn-ea"/>
                <a:cs typeface="+mn-cs"/>
              </a:rPr>
              <a:t>Response may extend from months to years</a:t>
            </a:r>
          </a:p>
          <a:p>
            <a:pPr>
              <a:buFont typeface="Wingdings" panose="05000000000000000000" pitchFamily="2" charset="2"/>
              <a:buChar char="Ø"/>
            </a:pPr>
            <a:r>
              <a:rPr lang="en-US" sz="2800" dirty="0">
                <a:latin typeface="+mn-lt"/>
                <a:ea typeface="+mn-ea"/>
                <a:cs typeface="+mn-cs"/>
              </a:rPr>
              <a:t>Cleanup process should be based on the societal objectives for expected land use</a:t>
            </a:r>
          </a:p>
          <a:p>
            <a:pPr>
              <a:buFont typeface="Wingdings" panose="05000000000000000000" pitchFamily="2" charset="2"/>
              <a:buChar char="Ø"/>
            </a:pPr>
            <a:r>
              <a:rPr lang="en-US" sz="2800" dirty="0">
                <a:latin typeface="+mn-lt"/>
                <a:ea typeface="+mn-ea"/>
                <a:cs typeface="+mn-cs"/>
              </a:rPr>
              <a:t>Numeric PAG level not applicable for long-term cleanup</a:t>
            </a:r>
          </a:p>
          <a:p>
            <a:pPr>
              <a:buFont typeface="Wingdings" panose="05000000000000000000" pitchFamily="2" charset="2"/>
              <a:buChar char="Ø"/>
            </a:pPr>
            <a:endParaRPr lang="en-US" sz="2800" dirty="0">
              <a:latin typeface="+mn-lt"/>
              <a:ea typeface="+mn-ea"/>
              <a:cs typeface="+mn-cs"/>
            </a:endParaRPr>
          </a:p>
        </p:txBody>
      </p:sp>
      <p:sp>
        <p:nvSpPr>
          <p:cNvPr id="6" name="Slide Number Placeholder 5"/>
          <p:cNvSpPr>
            <a:spLocks noGrp="1"/>
          </p:cNvSpPr>
          <p:nvPr>
            <p:ph type="sldNum" sz="quarter" idx="12"/>
          </p:nvPr>
        </p:nvSpPr>
        <p:spPr/>
        <p:txBody>
          <a:bodyPr/>
          <a:lstStyle/>
          <a:p>
            <a:fld id="{3625B1DE-A678-4C35-9320-52A42358CA6E}" type="slidenum">
              <a:rPr lang="en-US" smtClean="0"/>
              <a:pPr/>
              <a:t>27</a:t>
            </a:fld>
            <a:endParaRPr lang="en-US" dirty="0"/>
          </a:p>
        </p:txBody>
      </p:sp>
    </p:spTree>
    <p:extLst>
      <p:ext uri="{BB962C8B-B14F-4D97-AF65-F5344CB8AC3E}">
        <p14:creationId xmlns:p14="http://schemas.microsoft.com/office/powerpoint/2010/main" xmlns="" val="3705621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PAGs for Late Phase – </a:t>
            </a:r>
            <a:br>
              <a:rPr lang="en-US" dirty="0"/>
            </a:br>
            <a:r>
              <a:rPr lang="en-US" dirty="0"/>
              <a:t>     Waste Management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latin typeface="+mn-lt"/>
                <a:ea typeface="+mn-ea"/>
                <a:cs typeface="+mn-cs"/>
              </a:rPr>
              <a:t>Waste may overwhelm existing radioactive waste disposal capacity in the U.S.</a:t>
            </a:r>
          </a:p>
          <a:p>
            <a:pPr>
              <a:buFont typeface="Wingdings" panose="05000000000000000000" pitchFamily="2" charset="2"/>
              <a:buChar char="Ø"/>
            </a:pPr>
            <a:r>
              <a:rPr lang="en-US" sz="2800" dirty="0"/>
              <a:t>Primary responsibility for waste management decisions falls to state and local officials.</a:t>
            </a:r>
          </a:p>
          <a:p>
            <a:pPr>
              <a:buFont typeface="Wingdings" panose="05000000000000000000" pitchFamily="2" charset="2"/>
              <a:buChar char="Ø"/>
            </a:pPr>
            <a:r>
              <a:rPr lang="en-US" sz="2800" dirty="0">
                <a:latin typeface="+mn-lt"/>
                <a:ea typeface="+mn-ea"/>
                <a:cs typeface="+mn-cs"/>
              </a:rPr>
              <a:t>Safely managing and disposing of radioactive waste will require advance planning at all levels of government and careful coordination with stakeholders at all stages of the decision-making process.</a:t>
            </a:r>
          </a:p>
        </p:txBody>
      </p:sp>
      <p:sp>
        <p:nvSpPr>
          <p:cNvPr id="4" name="Slide Number Placeholder 3"/>
          <p:cNvSpPr>
            <a:spLocks noGrp="1"/>
          </p:cNvSpPr>
          <p:nvPr>
            <p:ph type="sldNum" sz="quarter" idx="12"/>
          </p:nvPr>
        </p:nvSpPr>
        <p:spPr/>
        <p:txBody>
          <a:bodyPr/>
          <a:lstStyle/>
          <a:p>
            <a:fld id="{3625B1DE-A678-4C35-9320-52A42358CA6E}" type="slidenum">
              <a:rPr lang="en-US" smtClean="0"/>
              <a:pPr/>
              <a:t>28</a:t>
            </a:fld>
            <a:endParaRPr lang="en-US" dirty="0"/>
          </a:p>
        </p:txBody>
      </p:sp>
    </p:spTree>
    <p:extLst>
      <p:ext uri="{BB962C8B-B14F-4D97-AF65-F5344CB8AC3E}">
        <p14:creationId xmlns:p14="http://schemas.microsoft.com/office/powerpoint/2010/main" xmlns="" val="3380487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96933" y="1716675"/>
            <a:ext cx="4297680" cy="4572000"/>
          </a:xfrm>
          <a:prstGeom prst="rect">
            <a:avLst/>
          </a:prstGeom>
          <a:gradFill>
            <a:gsLst>
              <a:gs pos="16000">
                <a:schemeClr val="accent1">
                  <a:lumMod val="5000"/>
                  <a:lumOff val="95000"/>
                </a:schemeClr>
              </a:gs>
              <a:gs pos="59000">
                <a:schemeClr val="accent1">
                  <a:lumMod val="45000"/>
                  <a:lumOff val="55000"/>
                </a:schemeClr>
              </a:gs>
              <a:gs pos="99000">
                <a:schemeClr val="accent1">
                  <a:lumMod val="60000"/>
                  <a:lumOff val="40000"/>
                </a:schemeClr>
              </a:gs>
              <a:gs pos="100000">
                <a:schemeClr val="accent1">
                  <a:lumMod val="30000"/>
                  <a:lumOff val="70000"/>
                </a:schemeClr>
              </a:gs>
            </a:gsLst>
            <a:lin ang="5400000" scaled="1"/>
          </a:gradFill>
          <a:ln>
            <a:solidFill>
              <a:srgbClr val="0070C0"/>
            </a:solidFill>
            <a:miter lim="800000"/>
            <a:headEnd/>
            <a:tailEnd/>
          </a:ln>
          <a:effectLst>
            <a:outerShdw blurRad="50800" dist="38100" dir="2700000" algn="tl" rotWithShape="0">
              <a:prstClr val="black">
                <a:alpha val="40000"/>
              </a:prstClr>
            </a:outerShdw>
          </a:effectLst>
        </p:spPr>
        <p:txBody>
          <a:bodyPr vert="horz" wrap="square" lIns="0" tIns="34290" rIns="0" bIns="34290" numCol="1" anchor="t" anchorCtr="0" compatLnSpc="1">
            <a:prstTxWarp prst="textNoShape">
              <a:avLst/>
            </a:prstTxWarp>
          </a:bodyPr>
          <a:lstStyle>
            <a:lvl1pPr marL="469900" indent="-469900" algn="l" rtl="0" eaLnBrk="0" fontAlgn="base" hangingPunct="0">
              <a:spcBef>
                <a:spcPct val="40000"/>
              </a:spcBef>
              <a:spcAft>
                <a:spcPct val="0"/>
              </a:spcAft>
              <a:buClr>
                <a:schemeClr val="accent2"/>
              </a:buClr>
              <a:buFont typeface="Wingdings" panose="05000000000000000000" pitchFamily="2" charset="2"/>
              <a:buChar char="Ø"/>
              <a:defRPr sz="2000">
                <a:solidFill>
                  <a:schemeClr val="tx1"/>
                </a:solidFill>
                <a:latin typeface="+mn-lt"/>
                <a:ea typeface="MS PGothic" panose="020B0600070205080204" pitchFamily="34" charset="-128"/>
                <a:cs typeface="+mn-cs"/>
              </a:defRPr>
            </a:lvl1pPr>
            <a:lvl2pPr marL="908050" indent="-436563" algn="l" rtl="0" eaLnBrk="0" fontAlgn="base" hangingPunct="0">
              <a:spcBef>
                <a:spcPct val="30000"/>
              </a:spcBef>
              <a:spcAft>
                <a:spcPct val="0"/>
              </a:spcAft>
              <a:buClr>
                <a:schemeClr val="accent2"/>
              </a:buClr>
              <a:buFont typeface="Wingdings" panose="05000000000000000000" pitchFamily="2" charset="2"/>
              <a:buChar char="ü"/>
              <a:defRPr sz="1800">
                <a:solidFill>
                  <a:schemeClr val="tx1"/>
                </a:solidFill>
                <a:latin typeface="+mn-lt"/>
                <a:ea typeface="MS PGothic" panose="020B0600070205080204" pitchFamily="34" charset="-128"/>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1600">
                <a:solidFill>
                  <a:schemeClr val="tx1"/>
                </a:solidFill>
                <a:latin typeface="+mn-lt"/>
                <a:ea typeface="MS PGothic" panose="020B0600070205080204" pitchFamily="34" charset="-128"/>
              </a:defRPr>
            </a:lvl3pPr>
            <a:lvl4pPr marL="1693863" indent="-387350" algn="l" rtl="0" eaLnBrk="0" fontAlgn="base" hangingPunct="0">
              <a:spcBef>
                <a:spcPct val="10000"/>
              </a:spcBef>
              <a:spcAft>
                <a:spcPct val="0"/>
              </a:spcAft>
              <a:buClr>
                <a:schemeClr val="accent2"/>
              </a:buClr>
              <a:buFont typeface="Wingdings" panose="05000000000000000000" pitchFamily="2" charset="2"/>
              <a:buChar char="n"/>
              <a:defRPr sz="1400">
                <a:solidFill>
                  <a:schemeClr val="tx1"/>
                </a:solidFill>
                <a:latin typeface="+mn-lt"/>
                <a:ea typeface="MS PGothic" panose="020B0600070205080204" pitchFamily="34" charset="-128"/>
              </a:defRPr>
            </a:lvl4pPr>
            <a:lvl5pPr marL="2093913" indent="-398463" algn="l" rtl="0" eaLnBrk="0" fontAlgn="base" hangingPunct="0">
              <a:spcBef>
                <a:spcPct val="0"/>
              </a:spcBef>
              <a:spcAft>
                <a:spcPct val="0"/>
              </a:spcAft>
              <a:buClr>
                <a:schemeClr val="accent2"/>
              </a:buClr>
              <a:buFont typeface="Wingdings" panose="05000000000000000000" pitchFamily="2" charset="2"/>
              <a:buChar char="§"/>
              <a:defRPr sz="1400">
                <a:solidFill>
                  <a:schemeClr val="tx1"/>
                </a:solidFill>
                <a:latin typeface="+mn-lt"/>
                <a:ea typeface="MS PGothic" panose="020B0600070205080204" pitchFamily="34" charset="-128"/>
              </a:defRPr>
            </a:lvl5pPr>
            <a:lvl6pPr marL="25511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6pPr>
            <a:lvl7pPr marL="30083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7pPr>
            <a:lvl8pPr marL="34655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8pPr>
            <a:lvl9pPr marL="39227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9pPr>
          </a:lstStyle>
          <a:p>
            <a:pPr marL="352425" indent="-352425" algn="ctr" defTabSz="685800" eaLnBrk="1" hangingPunct="1">
              <a:buClr>
                <a:srgbClr val="CC0000"/>
              </a:buClr>
              <a:buNone/>
              <a:defRPr/>
            </a:pPr>
            <a:r>
              <a:rPr lang="en-US" altLang="en-US" sz="2800" kern="0" dirty="0">
                <a:solidFill>
                  <a:srgbClr val="000000"/>
                </a:solidFill>
              </a:rPr>
              <a:t>What PAGs </a:t>
            </a:r>
            <a:r>
              <a:rPr lang="en-US" altLang="en-US" sz="2800" b="1" u="sng" kern="0" dirty="0">
                <a:solidFill>
                  <a:srgbClr val="000000"/>
                </a:solidFill>
              </a:rPr>
              <a:t>are</a:t>
            </a:r>
            <a:r>
              <a:rPr lang="en-US" altLang="en-US" sz="2800" kern="0" dirty="0">
                <a:solidFill>
                  <a:srgbClr val="000000"/>
                </a:solidFill>
              </a:rPr>
              <a:t>:</a:t>
            </a:r>
            <a:endParaRPr lang="en-US" altLang="en-US" sz="2800" b="1" u="sng" kern="0" dirty="0">
              <a:solidFill>
                <a:srgbClr val="000000"/>
              </a:solidFill>
            </a:endParaRPr>
          </a:p>
          <a:p>
            <a:pPr marL="285750" indent="-285750" defTabSz="685800" eaLnBrk="1" hangingPunct="1">
              <a:spcBef>
                <a:spcPts val="900"/>
              </a:spcBef>
              <a:buClr>
                <a:schemeClr val="accent1">
                  <a:lumMod val="75000"/>
                </a:schemeClr>
              </a:buClr>
              <a:defRPr/>
            </a:pPr>
            <a:r>
              <a:rPr lang="en-US" altLang="en-US" sz="2400" kern="0" dirty="0">
                <a:solidFill>
                  <a:srgbClr val="000000"/>
                </a:solidFill>
              </a:rPr>
              <a:t>Represent a projected dose to individuals that triggers protective action.</a:t>
            </a:r>
          </a:p>
          <a:p>
            <a:pPr marL="285750" indent="-285750" defTabSz="685800" eaLnBrk="1" hangingPunct="1">
              <a:spcBef>
                <a:spcPts val="900"/>
              </a:spcBef>
              <a:buClr>
                <a:schemeClr val="accent1">
                  <a:lumMod val="75000"/>
                </a:schemeClr>
              </a:buClr>
              <a:defRPr/>
            </a:pPr>
            <a:r>
              <a:rPr lang="en-US" altLang="en-US" sz="2400" kern="0" dirty="0">
                <a:solidFill>
                  <a:srgbClr val="000000"/>
                </a:solidFill>
              </a:rPr>
              <a:t>General guidance to officials to make safety decisions.</a:t>
            </a:r>
          </a:p>
          <a:p>
            <a:pPr marL="285750" indent="-285750" defTabSz="685800" eaLnBrk="1" hangingPunct="1">
              <a:spcBef>
                <a:spcPts val="900"/>
              </a:spcBef>
              <a:buClr>
                <a:schemeClr val="accent1">
                  <a:lumMod val="75000"/>
                </a:schemeClr>
              </a:buClr>
              <a:defRPr/>
            </a:pPr>
            <a:r>
              <a:rPr lang="en-US" altLang="en-US" sz="2400" kern="0" dirty="0">
                <a:solidFill>
                  <a:srgbClr val="000000"/>
                </a:solidFill>
              </a:rPr>
              <a:t>Used to minimize risk from an ongoing, radiological incident or an incident that has already occurred.</a:t>
            </a:r>
          </a:p>
        </p:txBody>
      </p:sp>
      <p:sp>
        <p:nvSpPr>
          <p:cNvPr id="11" name="Rectangle 3"/>
          <p:cNvSpPr txBox="1">
            <a:spLocks noChangeArrowheads="1"/>
          </p:cNvSpPr>
          <p:nvPr/>
        </p:nvSpPr>
        <p:spPr bwMode="auto">
          <a:xfrm>
            <a:off x="6367305" y="1717074"/>
            <a:ext cx="4297680" cy="4572000"/>
          </a:xfrm>
          <a:prstGeom prst="rect">
            <a:avLst/>
          </a:prstGeom>
          <a:gradFill>
            <a:gsLst>
              <a:gs pos="16000">
                <a:schemeClr val="accent1">
                  <a:lumMod val="5000"/>
                  <a:lumOff val="95000"/>
                </a:schemeClr>
              </a:gs>
              <a:gs pos="59000">
                <a:schemeClr val="accent1">
                  <a:lumMod val="45000"/>
                  <a:lumOff val="55000"/>
                </a:schemeClr>
              </a:gs>
              <a:gs pos="99000">
                <a:schemeClr val="accent1">
                  <a:lumMod val="60000"/>
                  <a:lumOff val="40000"/>
                </a:schemeClr>
              </a:gs>
              <a:gs pos="100000">
                <a:schemeClr val="accent1">
                  <a:lumMod val="30000"/>
                  <a:lumOff val="70000"/>
                </a:schemeClr>
              </a:gs>
            </a:gsLst>
            <a:lin ang="5400000" scaled="1"/>
          </a:gradFill>
          <a:ln>
            <a:solidFill>
              <a:srgbClr val="0070C0"/>
            </a:solidFill>
            <a:miter lim="800000"/>
            <a:headEnd/>
            <a:tailEnd/>
          </a:ln>
          <a:effectLst>
            <a:outerShdw blurRad="50800" dist="38100" dir="2700000" algn="tl" rotWithShape="0">
              <a:prstClr val="black">
                <a:alpha val="40000"/>
              </a:prstClr>
            </a:outerShdw>
          </a:effectLst>
        </p:spPr>
        <p:txBody>
          <a:bodyPr vert="horz" wrap="square" lIns="0" tIns="34290" rIns="0" bIns="34290" numCol="1" anchor="t" anchorCtr="0" compatLnSpc="1">
            <a:prstTxWarp prst="textNoShape">
              <a:avLst/>
            </a:prstTxWarp>
          </a:bodyPr>
          <a:lstStyle>
            <a:lvl1pPr marL="469900" indent="-469900" algn="l" rtl="0" eaLnBrk="0" fontAlgn="base" hangingPunct="0">
              <a:spcBef>
                <a:spcPct val="40000"/>
              </a:spcBef>
              <a:spcAft>
                <a:spcPct val="0"/>
              </a:spcAft>
              <a:buClr>
                <a:schemeClr val="accent2"/>
              </a:buClr>
              <a:buFont typeface="Wingdings" panose="05000000000000000000" pitchFamily="2" charset="2"/>
              <a:buChar char="Ø"/>
              <a:defRPr sz="2000">
                <a:solidFill>
                  <a:schemeClr val="tx1"/>
                </a:solidFill>
                <a:latin typeface="+mn-lt"/>
                <a:ea typeface="MS PGothic" panose="020B0600070205080204" pitchFamily="34" charset="-128"/>
                <a:cs typeface="+mn-cs"/>
              </a:defRPr>
            </a:lvl1pPr>
            <a:lvl2pPr marL="908050" indent="-436563" algn="l" rtl="0" eaLnBrk="0" fontAlgn="base" hangingPunct="0">
              <a:spcBef>
                <a:spcPct val="30000"/>
              </a:spcBef>
              <a:spcAft>
                <a:spcPct val="0"/>
              </a:spcAft>
              <a:buClr>
                <a:schemeClr val="accent2"/>
              </a:buClr>
              <a:buFont typeface="Wingdings" panose="05000000000000000000" pitchFamily="2" charset="2"/>
              <a:buChar char="ü"/>
              <a:defRPr sz="1800">
                <a:solidFill>
                  <a:schemeClr val="tx1"/>
                </a:solidFill>
                <a:latin typeface="+mn-lt"/>
                <a:ea typeface="MS PGothic" panose="020B0600070205080204" pitchFamily="34" charset="-128"/>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
              <a:defRPr sz="1600">
                <a:solidFill>
                  <a:schemeClr val="tx1"/>
                </a:solidFill>
                <a:latin typeface="+mn-lt"/>
                <a:ea typeface="MS PGothic" panose="020B0600070205080204" pitchFamily="34" charset="-128"/>
              </a:defRPr>
            </a:lvl3pPr>
            <a:lvl4pPr marL="1693863" indent="-387350" algn="l" rtl="0" eaLnBrk="0" fontAlgn="base" hangingPunct="0">
              <a:spcBef>
                <a:spcPct val="10000"/>
              </a:spcBef>
              <a:spcAft>
                <a:spcPct val="0"/>
              </a:spcAft>
              <a:buClr>
                <a:schemeClr val="accent2"/>
              </a:buClr>
              <a:buFont typeface="Wingdings" panose="05000000000000000000" pitchFamily="2" charset="2"/>
              <a:buChar char="n"/>
              <a:defRPr sz="1400">
                <a:solidFill>
                  <a:schemeClr val="tx1"/>
                </a:solidFill>
                <a:latin typeface="+mn-lt"/>
                <a:ea typeface="MS PGothic" panose="020B0600070205080204" pitchFamily="34" charset="-128"/>
              </a:defRPr>
            </a:lvl4pPr>
            <a:lvl5pPr marL="2093913" indent="-398463" algn="l" rtl="0" eaLnBrk="0" fontAlgn="base" hangingPunct="0">
              <a:spcBef>
                <a:spcPct val="0"/>
              </a:spcBef>
              <a:spcAft>
                <a:spcPct val="0"/>
              </a:spcAft>
              <a:buClr>
                <a:schemeClr val="accent2"/>
              </a:buClr>
              <a:buFont typeface="Wingdings" panose="05000000000000000000" pitchFamily="2" charset="2"/>
              <a:buChar char="§"/>
              <a:defRPr sz="1400">
                <a:solidFill>
                  <a:schemeClr val="tx1"/>
                </a:solidFill>
                <a:latin typeface="+mn-lt"/>
                <a:ea typeface="MS PGothic" panose="020B0600070205080204" pitchFamily="34" charset="-128"/>
              </a:defRPr>
            </a:lvl5pPr>
            <a:lvl6pPr marL="25511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6pPr>
            <a:lvl7pPr marL="30083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7pPr>
            <a:lvl8pPr marL="34655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8pPr>
            <a:lvl9pPr marL="3922713" indent="-398463" algn="l" rtl="0" eaLnBrk="1" fontAlgn="base" hangingPunct="1">
              <a:spcBef>
                <a:spcPct val="0"/>
              </a:spcBef>
              <a:spcAft>
                <a:spcPct val="0"/>
              </a:spcAft>
              <a:buClr>
                <a:schemeClr val="accent2"/>
              </a:buClr>
              <a:buFont typeface="Wingdings" pitchFamily="2" charset="2"/>
              <a:buChar char="§"/>
              <a:defRPr sz="1600">
                <a:solidFill>
                  <a:schemeClr val="tx1"/>
                </a:solidFill>
                <a:latin typeface="+mn-lt"/>
              </a:defRPr>
            </a:lvl9pPr>
          </a:lstStyle>
          <a:p>
            <a:pPr marL="352425" indent="-352425" algn="ctr" defTabSz="685800" eaLnBrk="1" hangingPunct="1">
              <a:buClr>
                <a:srgbClr val="CC0000"/>
              </a:buClr>
              <a:buNone/>
              <a:defRPr/>
            </a:pPr>
            <a:r>
              <a:rPr lang="en-US" altLang="en-US" sz="2800" kern="0" dirty="0">
                <a:solidFill>
                  <a:srgbClr val="000000"/>
                </a:solidFill>
              </a:rPr>
              <a:t>What PAGs </a:t>
            </a:r>
            <a:r>
              <a:rPr lang="en-US" altLang="en-US" sz="2800" b="1" u="sng" kern="0" dirty="0">
                <a:solidFill>
                  <a:srgbClr val="000000"/>
                </a:solidFill>
              </a:rPr>
              <a:t>are NOT</a:t>
            </a:r>
            <a:r>
              <a:rPr lang="en-US" altLang="en-US" sz="2800" kern="0" dirty="0">
                <a:solidFill>
                  <a:srgbClr val="000000"/>
                </a:solidFill>
              </a:rPr>
              <a:t>:</a:t>
            </a:r>
          </a:p>
          <a:p>
            <a:pPr marL="285750" indent="-285750" defTabSz="685800" eaLnBrk="1" hangingPunct="1">
              <a:spcBef>
                <a:spcPts val="900"/>
              </a:spcBef>
              <a:buClr>
                <a:schemeClr val="accent1">
                  <a:lumMod val="75000"/>
                </a:schemeClr>
              </a:buClr>
              <a:defRPr/>
            </a:pPr>
            <a:r>
              <a:rPr lang="en-US" altLang="en-US" sz="2400" kern="0" dirty="0">
                <a:solidFill>
                  <a:srgbClr val="000000"/>
                </a:solidFill>
              </a:rPr>
              <a:t>Legally binding regulations or standards.</a:t>
            </a:r>
          </a:p>
          <a:p>
            <a:pPr marL="285750" indent="-285750" defTabSz="685800" eaLnBrk="1" hangingPunct="1">
              <a:spcBef>
                <a:spcPts val="900"/>
              </a:spcBef>
              <a:buClr>
                <a:schemeClr val="accent1">
                  <a:lumMod val="75000"/>
                </a:schemeClr>
              </a:buClr>
              <a:defRPr/>
            </a:pPr>
            <a:r>
              <a:rPr lang="en-US" altLang="en-US" sz="2400" kern="0" dirty="0">
                <a:solidFill>
                  <a:srgbClr val="000000"/>
                </a:solidFill>
              </a:rPr>
              <a:t>Able to supersede any environmental laws.</a:t>
            </a:r>
          </a:p>
          <a:p>
            <a:pPr marL="285750" indent="-285750" defTabSz="685800" eaLnBrk="1" hangingPunct="1">
              <a:spcBef>
                <a:spcPts val="900"/>
              </a:spcBef>
              <a:buClr>
                <a:schemeClr val="accent1">
                  <a:lumMod val="75000"/>
                </a:schemeClr>
              </a:buClr>
              <a:defRPr/>
            </a:pPr>
            <a:r>
              <a:rPr lang="en-US" altLang="en-US" sz="2400" kern="0" dirty="0">
                <a:solidFill>
                  <a:srgbClr val="000000"/>
                </a:solidFill>
              </a:rPr>
              <a:t>Imply an acceptable level of exposure.</a:t>
            </a:r>
          </a:p>
          <a:p>
            <a:pPr marL="285750" indent="-285750" defTabSz="685800" eaLnBrk="1" hangingPunct="1">
              <a:spcBef>
                <a:spcPts val="900"/>
              </a:spcBef>
              <a:buClr>
                <a:schemeClr val="accent1">
                  <a:lumMod val="75000"/>
                </a:schemeClr>
              </a:buClr>
              <a:defRPr/>
            </a:pPr>
            <a:r>
              <a:rPr lang="en-US" altLang="en-US" sz="2400" kern="0" dirty="0">
                <a:solidFill>
                  <a:srgbClr val="000000"/>
                </a:solidFill>
              </a:rPr>
              <a:t>Strict numeric criteria.</a:t>
            </a:r>
          </a:p>
          <a:p>
            <a:pPr marL="285750" indent="-285750" defTabSz="685800" eaLnBrk="1" hangingPunct="1">
              <a:spcBef>
                <a:spcPts val="900"/>
              </a:spcBef>
              <a:buClr>
                <a:schemeClr val="accent1">
                  <a:lumMod val="75000"/>
                </a:schemeClr>
              </a:buClr>
              <a:defRPr/>
            </a:pPr>
            <a:r>
              <a:rPr lang="en-US" altLang="en-US" sz="2400" kern="0" dirty="0">
                <a:solidFill>
                  <a:srgbClr val="000000"/>
                </a:solidFill>
              </a:rPr>
              <a:t>Not related to CERCLA or Superfund.</a:t>
            </a:r>
          </a:p>
          <a:p>
            <a:pPr marL="0" indent="0" defTabSz="685800" eaLnBrk="1" hangingPunct="1">
              <a:buClr>
                <a:srgbClr val="CC0000"/>
              </a:buClr>
              <a:buNone/>
              <a:defRPr/>
            </a:pPr>
            <a:endParaRPr lang="en-US" altLang="en-US" sz="1500" kern="0" dirty="0">
              <a:solidFill>
                <a:srgbClr val="000000"/>
              </a:solidFill>
              <a:latin typeface="Verdana"/>
            </a:endParaRPr>
          </a:p>
        </p:txBody>
      </p:sp>
      <p:sp>
        <p:nvSpPr>
          <p:cNvPr id="2" name="Title 1"/>
          <p:cNvSpPr>
            <a:spLocks noGrp="1"/>
          </p:cNvSpPr>
          <p:nvPr>
            <p:ph type="title"/>
          </p:nvPr>
        </p:nvSpPr>
        <p:spPr/>
        <p:txBody>
          <a:bodyPr/>
          <a:lstStyle/>
          <a:p>
            <a:r>
              <a:rPr lang="en-US" dirty="0"/>
              <a:t>Interactive Quiz - Application of PAGs</a:t>
            </a:r>
          </a:p>
        </p:txBody>
      </p:sp>
      <p:sp>
        <p:nvSpPr>
          <p:cNvPr id="7" name="Slide Number Placeholder 6"/>
          <p:cNvSpPr>
            <a:spLocks noGrp="1"/>
          </p:cNvSpPr>
          <p:nvPr>
            <p:ph type="sldNum" sz="quarter" idx="12"/>
          </p:nvPr>
        </p:nvSpPr>
        <p:spPr/>
        <p:txBody>
          <a:bodyPr/>
          <a:lstStyle/>
          <a:p>
            <a:fld id="{3625B1DE-A678-4C35-9320-52A42358CA6E}" type="slidenum">
              <a:rPr lang="en-US" smtClean="0"/>
              <a:pPr/>
              <a:t>29</a:t>
            </a:fld>
            <a:endParaRPr lang="en-US" dirty="0"/>
          </a:p>
        </p:txBody>
      </p:sp>
    </p:spTree>
    <p:extLst>
      <p:ext uri="{BB962C8B-B14F-4D97-AF65-F5344CB8AC3E}">
        <p14:creationId xmlns:p14="http://schemas.microsoft.com/office/powerpoint/2010/main" xmlns="" val="2550529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Uses PAGs</a:t>
            </a:r>
          </a:p>
        </p:txBody>
      </p:sp>
      <p:sp>
        <p:nvSpPr>
          <p:cNvPr id="3" name="Content Placeholder 2"/>
          <p:cNvSpPr>
            <a:spLocks noGrp="1"/>
          </p:cNvSpPr>
          <p:nvPr>
            <p:ph idx="1"/>
          </p:nvPr>
        </p:nvSpPr>
        <p:spPr>
          <a:xfrm>
            <a:off x="837398" y="1619784"/>
            <a:ext cx="5965737" cy="4945608"/>
          </a:xfrm>
        </p:spPr>
        <p:txBody>
          <a:bodyPr>
            <a:normAutofit fontScale="92500" lnSpcReduction="20000"/>
          </a:bodyPr>
          <a:lstStyle/>
          <a:p>
            <a:pPr>
              <a:buFont typeface="Wingdings" panose="05000000000000000000" pitchFamily="2" charset="2"/>
              <a:buChar char="Ø"/>
            </a:pPr>
            <a:r>
              <a:rPr lang="en-US" sz="2800" dirty="0">
                <a:latin typeface="+mn-lt"/>
                <a:ea typeface="+mn-ea"/>
                <a:cs typeface="+mn-cs"/>
              </a:rPr>
              <a:t>Developed by Federal Agencies</a:t>
            </a:r>
          </a:p>
          <a:p>
            <a:pPr>
              <a:buFont typeface="Wingdings" panose="05000000000000000000" pitchFamily="2" charset="2"/>
              <a:buChar char="Ø"/>
            </a:pPr>
            <a:r>
              <a:rPr lang="en-US" sz="2800" dirty="0">
                <a:latin typeface="+mn-lt"/>
                <a:ea typeface="+mn-ea"/>
                <a:cs typeface="+mn-cs"/>
              </a:rPr>
              <a:t>Implemented by</a:t>
            </a:r>
          </a:p>
          <a:p>
            <a:pPr lvl="1">
              <a:buFont typeface="Wingdings" panose="05000000000000000000" pitchFamily="2" charset="2"/>
              <a:buChar char="Ø"/>
            </a:pPr>
            <a:r>
              <a:rPr lang="en-US" sz="2800" dirty="0">
                <a:latin typeface="+mn-lt"/>
                <a:ea typeface="+mn-ea"/>
                <a:cs typeface="+mn-cs"/>
              </a:rPr>
              <a:t>Local emergency response officials</a:t>
            </a:r>
          </a:p>
          <a:p>
            <a:pPr lvl="1">
              <a:buFont typeface="Wingdings" panose="05000000000000000000" pitchFamily="2" charset="2"/>
              <a:buChar char="Ø"/>
            </a:pPr>
            <a:r>
              <a:rPr lang="en-US" sz="2800" dirty="0">
                <a:latin typeface="+mn-lt"/>
                <a:ea typeface="+mn-ea"/>
                <a:cs typeface="+mn-cs"/>
              </a:rPr>
              <a:t>State radiation and emergency management groups</a:t>
            </a:r>
          </a:p>
          <a:p>
            <a:pPr lvl="1">
              <a:buFont typeface="Wingdings" panose="05000000000000000000" pitchFamily="2" charset="2"/>
              <a:buChar char="Ø"/>
            </a:pPr>
            <a:r>
              <a:rPr lang="en-US" sz="2800" dirty="0">
                <a:latin typeface="+mn-lt"/>
                <a:ea typeface="+mn-ea"/>
                <a:cs typeface="+mn-cs"/>
              </a:rPr>
              <a:t>Tribal governments</a:t>
            </a:r>
          </a:p>
          <a:p>
            <a:pPr lvl="1">
              <a:buFont typeface="Wingdings" panose="05000000000000000000" pitchFamily="2" charset="2"/>
              <a:buChar char="Ø"/>
            </a:pPr>
            <a:r>
              <a:rPr lang="en-US" sz="2800" dirty="0">
                <a:latin typeface="+mn-lt"/>
                <a:ea typeface="+mn-ea"/>
                <a:cs typeface="+mn-cs"/>
              </a:rPr>
              <a:t>Industry</a:t>
            </a:r>
          </a:p>
          <a:p>
            <a:pPr>
              <a:buFont typeface="Wingdings" panose="05000000000000000000" pitchFamily="2" charset="2"/>
              <a:buChar char="Ø"/>
            </a:pPr>
            <a:r>
              <a:rPr lang="en-US" sz="2800" dirty="0">
                <a:latin typeface="+mn-lt"/>
                <a:ea typeface="+mn-ea"/>
                <a:cs typeface="+mn-cs"/>
              </a:rPr>
              <a:t>Supported by the federal Advisory Team for Environment, Food and Health</a:t>
            </a:r>
          </a:p>
          <a:p>
            <a:pPr lvl="1">
              <a:buFont typeface="Wingdings" panose="05000000000000000000" pitchFamily="2" charset="2"/>
              <a:buChar char="Ø"/>
            </a:pPr>
            <a:r>
              <a:rPr lang="en-US" sz="2800" dirty="0">
                <a:latin typeface="+mn-lt"/>
                <a:ea typeface="+mn-ea"/>
                <a:cs typeface="+mn-cs"/>
              </a:rPr>
              <a:t>EPA, CDC, FDA, USDA</a:t>
            </a:r>
            <a:endParaRPr lang="en-US" dirty="0"/>
          </a:p>
        </p:txBody>
      </p:sp>
      <p:sp>
        <p:nvSpPr>
          <p:cNvPr id="4" name="Slide Number Placeholder 3"/>
          <p:cNvSpPr>
            <a:spLocks noGrp="1"/>
          </p:cNvSpPr>
          <p:nvPr>
            <p:ph type="sldNum" sz="quarter" idx="12"/>
          </p:nvPr>
        </p:nvSpPr>
        <p:spPr/>
        <p:txBody>
          <a:bodyPr/>
          <a:lstStyle/>
          <a:p>
            <a:fld id="{3625B1DE-A678-4C35-9320-52A42358CA6E}" type="slidenum">
              <a:rPr lang="en-US" smtClean="0"/>
              <a:pPr/>
              <a:t>3</a:t>
            </a:fld>
            <a:endParaRPr lang="en-US" dirty="0"/>
          </a:p>
        </p:txBody>
      </p:sp>
      <p:graphicFrame>
        <p:nvGraphicFramePr>
          <p:cNvPr id="5" name="Diagram 4"/>
          <p:cNvGraphicFramePr/>
          <p:nvPr>
            <p:extLst>
              <p:ext uri="{D42A27DB-BD31-4B8C-83A1-F6EECF244321}">
                <p14:modId xmlns:p14="http://schemas.microsoft.com/office/powerpoint/2010/main" xmlns="" val="1066225836"/>
              </p:ext>
            </p:extLst>
          </p:nvPr>
        </p:nvGraphicFramePr>
        <p:xfrm>
          <a:off x="6666324" y="1360936"/>
          <a:ext cx="4921938" cy="4479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31822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12" name="Slide Number Placeholder 11"/>
          <p:cNvSpPr>
            <a:spLocks noGrp="1"/>
          </p:cNvSpPr>
          <p:nvPr>
            <p:ph type="sldNum" sz="quarter" idx="12"/>
          </p:nvPr>
        </p:nvSpPr>
        <p:spPr/>
        <p:txBody>
          <a:bodyPr/>
          <a:lstStyle/>
          <a:p>
            <a:fld id="{3B8B8599-9EC8-4F12-BADA-70A943D1AF79}" type="slidenum">
              <a:rPr lang="en-US" smtClean="0"/>
              <a:pPr/>
              <a:t>30</a:t>
            </a:fld>
            <a:endParaRPr lang="en-US" dirty="0"/>
          </a:p>
        </p:txBody>
      </p:sp>
      <p:sp>
        <p:nvSpPr>
          <p:cNvPr id="8" name="Content Placeholder 2"/>
          <p:cNvSpPr>
            <a:spLocks noGrp="1"/>
          </p:cNvSpPr>
          <p:nvPr>
            <p:ph idx="1"/>
          </p:nvPr>
        </p:nvSpPr>
        <p:spPr>
          <a:xfrm>
            <a:off x="166839" y="1603101"/>
            <a:ext cx="7300761" cy="4861243"/>
          </a:xfrm>
        </p:spPr>
        <p:txBody>
          <a:bodyPr/>
          <a:lstStyle/>
          <a:p>
            <a:pPr>
              <a:buFont typeface="Wingdings" panose="05000000000000000000" pitchFamily="2" charset="2"/>
              <a:buChar char="Ø"/>
            </a:pPr>
            <a:r>
              <a:rPr lang="en-US" dirty="0">
                <a:cs typeface="Arial" panose="020B0604020202020204" pitchFamily="34" charset="0"/>
              </a:rPr>
              <a:t>The latest version of the PAG Manual is available for download at EPA’s website: </a:t>
            </a:r>
            <a:r>
              <a:rPr lang="en-US" dirty="0">
                <a:cs typeface="Arial" panose="020B0604020202020204" pitchFamily="34" charset="0"/>
                <a:hlinkClick r:id="rId3"/>
              </a:rPr>
              <a:t>https://www.epa.gov/radiation/protective-action-guides-pags </a:t>
            </a:r>
            <a:endParaRPr lang="en-US" dirty="0">
              <a:cs typeface="Arial" panose="020B0604020202020204" pitchFamily="34" charset="0"/>
            </a:endParaRPr>
          </a:p>
          <a:p>
            <a:pPr>
              <a:buFont typeface="Wingdings" panose="05000000000000000000" pitchFamily="2" charset="2"/>
              <a:buChar char="Ø"/>
            </a:pPr>
            <a:r>
              <a:rPr lang="en-US" dirty="0">
                <a:cs typeface="Arial" panose="020B0604020202020204" pitchFamily="34" charset="0"/>
              </a:rPr>
              <a:t>You can also find the PAG Manual outreach presentation (with speaker notes!) on the PAGs web page</a:t>
            </a:r>
          </a:p>
          <a:p>
            <a:pPr>
              <a:buFont typeface="Wingdings" panose="05000000000000000000" pitchFamily="2" charset="2"/>
              <a:buChar char="Ø"/>
            </a:pPr>
            <a:r>
              <a:rPr lang="en-US" dirty="0">
                <a:cs typeface="Arial" panose="020B0604020202020204" pitchFamily="34" charset="0"/>
              </a:rPr>
              <a:t>If you would like to view the PAG FAQ’s </a:t>
            </a:r>
            <a:r>
              <a:rPr lang="en-US" dirty="0">
                <a:cs typeface="Arial" panose="020B0604020202020204" pitchFamily="34" charset="0"/>
                <a:hlinkClick r:id="rId4"/>
              </a:rPr>
              <a:t>Click Here</a:t>
            </a:r>
            <a:r>
              <a:rPr lang="en-US" dirty="0">
                <a:cs typeface="Arial" panose="020B0604020202020204" pitchFamily="34" charset="0"/>
              </a:rPr>
              <a:t>.</a:t>
            </a:r>
          </a:p>
          <a:p>
            <a:pPr>
              <a:buFont typeface="Wingdings" panose="05000000000000000000" pitchFamily="2" charset="2"/>
              <a:buChar char="Ø"/>
            </a:pPr>
            <a:r>
              <a:rPr lang="en-US" dirty="0">
                <a:cs typeface="Arial" panose="020B0604020202020204" pitchFamily="34" charset="0"/>
              </a:rPr>
              <a:t>If you have further Questions, click on </a:t>
            </a:r>
            <a:r>
              <a:rPr lang="en-US" dirty="0">
                <a:cs typeface="Arial" panose="020B0604020202020204" pitchFamily="34" charset="0"/>
                <a:hlinkClick r:id="rId5"/>
              </a:rPr>
              <a:t>“</a:t>
            </a:r>
            <a:r>
              <a:rPr lang="en-US" dirty="0">
                <a:hlinkClick r:id="rId5"/>
              </a:rPr>
              <a:t>Contact Us” </a:t>
            </a:r>
            <a:r>
              <a:rPr lang="en-US" dirty="0"/>
              <a:t>to ask a question, provide feedback, or report a problem</a:t>
            </a:r>
          </a:p>
          <a:p>
            <a:pPr>
              <a:buFont typeface="Wingdings" panose="05000000000000000000" pitchFamily="2" charset="2"/>
              <a:buChar char="Ø"/>
            </a:pPr>
            <a:endParaRPr lang="en-US" dirty="0">
              <a:cs typeface="Arial" panose="020B0604020202020204" pitchFamily="34" charset="0"/>
            </a:endParaRPr>
          </a:p>
          <a:p>
            <a:pPr algn="ctr">
              <a:buFont typeface="Wingdings" panose="05000000000000000000" pitchFamily="2" charset="2"/>
              <a:buChar char="Ø"/>
            </a:pPr>
            <a:r>
              <a:rPr lang="en-US" dirty="0">
                <a:cs typeface="Arial" panose="020B0604020202020204" pitchFamily="34" charset="0"/>
              </a:rPr>
              <a:t>Thank you for your attention!</a:t>
            </a:r>
          </a:p>
          <a:p>
            <a:pPr marL="0" indent="0">
              <a:buNone/>
            </a:pPr>
            <a:endParaRPr lang="en-US" dirty="0"/>
          </a:p>
          <a:p>
            <a:endParaRPr lang="en-US" dirty="0"/>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xmlns="" val="0"/>
              </a:ext>
            </a:extLst>
          </a:blip>
          <a:srcRect r="1231"/>
          <a:stretch/>
        </p:blipFill>
        <p:spPr>
          <a:xfrm>
            <a:off x="8243475" y="1609336"/>
            <a:ext cx="3362372" cy="43891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5032030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12" name="Slide Number Placeholder 11"/>
          <p:cNvSpPr>
            <a:spLocks noGrp="1"/>
          </p:cNvSpPr>
          <p:nvPr>
            <p:ph type="sldNum" sz="quarter" idx="12"/>
          </p:nvPr>
        </p:nvSpPr>
        <p:spPr/>
        <p:txBody>
          <a:bodyPr/>
          <a:lstStyle/>
          <a:p>
            <a:fld id="{3B8B8599-9EC8-4F12-BADA-70A943D1AF79}" type="slidenum">
              <a:rPr lang="en-US" smtClean="0"/>
              <a:pPr/>
              <a:t>31</a:t>
            </a:fld>
            <a:endParaRPr lang="en-US" dirty="0"/>
          </a:p>
        </p:txBody>
      </p:sp>
      <p:grpSp>
        <p:nvGrpSpPr>
          <p:cNvPr id="5" name="Group 4"/>
          <p:cNvGrpSpPr/>
          <p:nvPr/>
        </p:nvGrpSpPr>
        <p:grpSpPr>
          <a:xfrm>
            <a:off x="7467600" y="1360936"/>
            <a:ext cx="4298361" cy="5103408"/>
            <a:chOff x="4023360" y="602653"/>
            <a:chExt cx="4145280" cy="5652694"/>
          </a:xfrm>
        </p:grpSpPr>
        <p:sp>
          <p:nvSpPr>
            <p:cNvPr id="6" name="Rectangle 5"/>
            <p:cNvSpPr/>
            <p:nvPr/>
          </p:nvSpPr>
          <p:spPr>
            <a:xfrm>
              <a:off x="4023360" y="602653"/>
              <a:ext cx="4145280" cy="56526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creen Clipping"/>
            <p:cNvPicPr>
              <a:picLocks noChangeAspect="1"/>
            </p:cNvPicPr>
            <p:nvPr/>
          </p:nvPicPr>
          <p:blipFill rotWithShape="1">
            <a:blip r:embed="rId3" cstate="print">
              <a:extLst>
                <a:ext uri="{28A0092B-C50C-407E-A947-70E740481C1C}">
                  <a14:useLocalDpi xmlns:a14="http://schemas.microsoft.com/office/drawing/2010/main" xmlns="" val="0"/>
                </a:ext>
              </a:extLst>
            </a:blip>
            <a:srcRect l="2260" t="1698" r="2634" b="1404"/>
            <a:stretch/>
          </p:blipFill>
          <p:spPr>
            <a:xfrm>
              <a:off x="4168140" y="922020"/>
              <a:ext cx="3855721" cy="5013960"/>
            </a:xfrm>
            <a:prstGeom prst="rect">
              <a:avLst/>
            </a:prstGeom>
          </p:spPr>
        </p:pic>
      </p:grpSp>
      <p:sp>
        <p:nvSpPr>
          <p:cNvPr id="8" name="Content Placeholder 2"/>
          <p:cNvSpPr>
            <a:spLocks noGrp="1"/>
          </p:cNvSpPr>
          <p:nvPr>
            <p:ph idx="1"/>
          </p:nvPr>
        </p:nvSpPr>
        <p:spPr>
          <a:xfrm>
            <a:off x="166839" y="1603101"/>
            <a:ext cx="7300761" cy="4861243"/>
          </a:xfrm>
        </p:spPr>
        <p:txBody>
          <a:bodyPr/>
          <a:lstStyle/>
          <a:p>
            <a:pPr>
              <a:buFont typeface="Wingdings" panose="05000000000000000000" pitchFamily="2" charset="2"/>
              <a:buChar char="Ø"/>
            </a:pPr>
            <a:r>
              <a:rPr lang="en-US" dirty="0">
                <a:cs typeface="Arial" panose="020B0604020202020204" pitchFamily="34" charset="0"/>
              </a:rPr>
              <a:t>The latest version of the PAG Manual is available for download at EPA’s website: </a:t>
            </a:r>
            <a:r>
              <a:rPr lang="en-US" dirty="0">
                <a:cs typeface="Arial" panose="020B0604020202020204" pitchFamily="34" charset="0"/>
                <a:hlinkClick r:id="rId4"/>
              </a:rPr>
              <a:t>https://www.epa.gov/radiation/protective-action-guides-pags </a:t>
            </a:r>
            <a:endParaRPr lang="en-US" dirty="0">
              <a:cs typeface="Arial" panose="020B0604020202020204" pitchFamily="34" charset="0"/>
            </a:endParaRPr>
          </a:p>
          <a:p>
            <a:pPr>
              <a:buFont typeface="Wingdings" panose="05000000000000000000" pitchFamily="2" charset="2"/>
              <a:buChar char="Ø"/>
            </a:pPr>
            <a:r>
              <a:rPr lang="en-US" dirty="0">
                <a:cs typeface="Arial" panose="020B0604020202020204" pitchFamily="34" charset="0"/>
              </a:rPr>
              <a:t>You can also find the PAG Manual outreach presentation (with speaker notes!) on the PAGs web page</a:t>
            </a:r>
          </a:p>
          <a:p>
            <a:pPr>
              <a:buFont typeface="Wingdings" panose="05000000000000000000" pitchFamily="2" charset="2"/>
              <a:buChar char="Ø"/>
            </a:pPr>
            <a:r>
              <a:rPr lang="en-US" dirty="0">
                <a:cs typeface="Arial" panose="020B0604020202020204" pitchFamily="34" charset="0"/>
              </a:rPr>
              <a:t>If you would like to view the PAG FAQ’s </a:t>
            </a:r>
            <a:r>
              <a:rPr lang="en-US" dirty="0">
                <a:cs typeface="Arial" panose="020B0604020202020204" pitchFamily="34" charset="0"/>
                <a:hlinkClick r:id="rId5"/>
              </a:rPr>
              <a:t>Click Here</a:t>
            </a:r>
            <a:r>
              <a:rPr lang="en-US" dirty="0">
                <a:cs typeface="Arial" panose="020B0604020202020204" pitchFamily="34" charset="0"/>
              </a:rPr>
              <a:t>.</a:t>
            </a:r>
          </a:p>
          <a:p>
            <a:pPr>
              <a:buFont typeface="Wingdings" panose="05000000000000000000" pitchFamily="2" charset="2"/>
              <a:buChar char="Ø"/>
            </a:pPr>
            <a:r>
              <a:rPr lang="en-US" dirty="0">
                <a:cs typeface="Arial" panose="020B0604020202020204" pitchFamily="34" charset="0"/>
              </a:rPr>
              <a:t>If you have further Questions, click on </a:t>
            </a:r>
            <a:r>
              <a:rPr lang="en-US" dirty="0">
                <a:cs typeface="Arial" panose="020B0604020202020204" pitchFamily="34" charset="0"/>
                <a:hlinkClick r:id="rId6"/>
              </a:rPr>
              <a:t>“</a:t>
            </a:r>
            <a:r>
              <a:rPr lang="en-US" dirty="0">
                <a:hlinkClick r:id="rId6"/>
              </a:rPr>
              <a:t>Contact Us” </a:t>
            </a:r>
            <a:r>
              <a:rPr lang="en-US" dirty="0"/>
              <a:t>to ask a question, provide feedback, or report a problem</a:t>
            </a:r>
          </a:p>
          <a:p>
            <a:pPr>
              <a:buFont typeface="Wingdings" panose="05000000000000000000" pitchFamily="2" charset="2"/>
              <a:buChar char="Ø"/>
            </a:pPr>
            <a:endParaRPr lang="en-US" dirty="0">
              <a:cs typeface="Arial" panose="020B0604020202020204" pitchFamily="34" charset="0"/>
            </a:endParaRPr>
          </a:p>
          <a:p>
            <a:pPr algn="ctr">
              <a:buFont typeface="Wingdings" panose="05000000000000000000" pitchFamily="2" charset="2"/>
              <a:buChar char="Ø"/>
            </a:pPr>
            <a:r>
              <a:rPr lang="en-US" dirty="0">
                <a:cs typeface="Arial" panose="020B0604020202020204" pitchFamily="34" charset="0"/>
              </a:rPr>
              <a:t>Thank you for your attention!</a:t>
            </a:r>
          </a:p>
          <a:p>
            <a:pPr marL="0" indent="0">
              <a:buNone/>
            </a:pPr>
            <a:endParaRPr lang="en-US" dirty="0"/>
          </a:p>
          <a:p>
            <a:endParaRPr lang="en-US" dirty="0"/>
          </a:p>
        </p:txBody>
      </p:sp>
    </p:spTree>
    <p:extLst>
      <p:ext uri="{BB962C8B-B14F-4D97-AF65-F5344CB8AC3E}">
        <p14:creationId xmlns:p14="http://schemas.microsoft.com/office/powerpoint/2010/main" xmlns="" val="10602721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 PAGs?</a:t>
            </a:r>
          </a:p>
        </p:txBody>
      </p:sp>
      <p:sp>
        <p:nvSpPr>
          <p:cNvPr id="2" name="Content Placeholder 1"/>
          <p:cNvSpPr>
            <a:spLocks noGrp="1"/>
          </p:cNvSpPr>
          <p:nvPr>
            <p:ph idx="1"/>
          </p:nvPr>
        </p:nvSpPr>
        <p:spPr/>
        <p:txBody>
          <a:bodyPr>
            <a:normAutofit fontScale="92500" lnSpcReduction="10000"/>
          </a:bodyPr>
          <a:lstStyle/>
          <a:p>
            <a:pPr>
              <a:buFont typeface="Wingdings" panose="05000000000000000000" pitchFamily="2" charset="2"/>
              <a:buChar char="Ø"/>
            </a:pPr>
            <a:r>
              <a:rPr lang="en-US" sz="2800" dirty="0">
                <a:latin typeface="+mn-lt"/>
                <a:ea typeface="+mn-ea"/>
                <a:cs typeface="+mn-cs"/>
              </a:rPr>
              <a:t>Nuclear Power Plant Incidents</a:t>
            </a:r>
          </a:p>
          <a:p>
            <a:pPr lvl="1">
              <a:buFont typeface="Wingdings" panose="05000000000000000000" pitchFamily="2" charset="2"/>
              <a:buChar char="Ø"/>
            </a:pPr>
            <a:r>
              <a:rPr lang="en-US" sz="2800" dirty="0">
                <a:latin typeface="+mn-lt"/>
                <a:ea typeface="+mn-ea"/>
                <a:cs typeface="+mn-cs"/>
              </a:rPr>
              <a:t>Three Mile Island (1979)</a:t>
            </a:r>
          </a:p>
          <a:p>
            <a:pPr lvl="1">
              <a:buFont typeface="Wingdings" panose="05000000000000000000" pitchFamily="2" charset="2"/>
              <a:buChar char="Ø"/>
            </a:pPr>
            <a:r>
              <a:rPr lang="en-US" sz="2800" dirty="0">
                <a:latin typeface="+mn-lt"/>
                <a:ea typeface="+mn-ea"/>
                <a:cs typeface="+mn-cs"/>
              </a:rPr>
              <a:t>Chernobyl (1986)</a:t>
            </a:r>
          </a:p>
          <a:p>
            <a:pPr lvl="1">
              <a:buFont typeface="Wingdings" panose="05000000000000000000" pitchFamily="2" charset="2"/>
              <a:buChar char="Ø"/>
            </a:pPr>
            <a:r>
              <a:rPr lang="en-US" sz="2800" dirty="0">
                <a:latin typeface="+mn-lt"/>
                <a:ea typeface="+mn-ea"/>
                <a:cs typeface="+mn-cs"/>
              </a:rPr>
              <a:t>Fukushima (2011)</a:t>
            </a:r>
          </a:p>
          <a:p>
            <a:pPr>
              <a:buFont typeface="Wingdings" panose="05000000000000000000" pitchFamily="2" charset="2"/>
              <a:buChar char="Ø"/>
            </a:pPr>
            <a:r>
              <a:rPr lang="en-US" sz="2800" dirty="0">
                <a:latin typeface="+mn-lt"/>
                <a:ea typeface="+mn-ea"/>
                <a:cs typeface="+mn-cs"/>
              </a:rPr>
              <a:t>Terrorism</a:t>
            </a:r>
          </a:p>
          <a:p>
            <a:pPr lvl="1">
              <a:buFont typeface="Wingdings" panose="05000000000000000000" pitchFamily="2" charset="2"/>
              <a:buChar char="Ø"/>
            </a:pPr>
            <a:r>
              <a:rPr lang="en-US" sz="2800" dirty="0">
                <a:latin typeface="+mn-lt"/>
                <a:ea typeface="+mn-ea"/>
                <a:cs typeface="+mn-cs"/>
              </a:rPr>
              <a:t>Radiological Dispersal Device (RDD), also known as “dirty bomb”</a:t>
            </a:r>
          </a:p>
          <a:p>
            <a:pPr lvl="1">
              <a:buFont typeface="Wingdings" panose="05000000000000000000" pitchFamily="2" charset="2"/>
              <a:buChar char="Ø"/>
            </a:pPr>
            <a:r>
              <a:rPr lang="en-US" sz="2800" dirty="0">
                <a:latin typeface="+mn-lt"/>
                <a:ea typeface="+mn-ea"/>
                <a:cs typeface="+mn-cs"/>
              </a:rPr>
              <a:t>Improvised Nuclear Device (IND)</a:t>
            </a:r>
          </a:p>
          <a:p>
            <a:pPr>
              <a:buFont typeface="Wingdings" panose="05000000000000000000" pitchFamily="2" charset="2"/>
              <a:buChar char="Ø"/>
            </a:pPr>
            <a:r>
              <a:rPr lang="en-US" sz="2800" dirty="0">
                <a:latin typeface="+mn-lt"/>
                <a:ea typeface="+mn-ea"/>
                <a:cs typeface="+mn-cs"/>
              </a:rPr>
              <a:t>Release from a contaminated site</a:t>
            </a:r>
          </a:p>
          <a:p>
            <a:pPr lvl="1">
              <a:buFont typeface="Wingdings" panose="05000000000000000000" pitchFamily="2" charset="2"/>
              <a:buChar char="Ø"/>
            </a:pPr>
            <a:r>
              <a:rPr lang="en-US" sz="2800" dirty="0">
                <a:latin typeface="+mn-lt"/>
                <a:ea typeface="+mn-ea"/>
                <a:cs typeface="+mn-cs"/>
              </a:rPr>
              <a:t>Nuclear weapon </a:t>
            </a:r>
          </a:p>
          <a:p>
            <a:pPr lvl="1">
              <a:buFont typeface="Wingdings" panose="05000000000000000000" pitchFamily="2" charset="2"/>
              <a:buChar char="Ø"/>
            </a:pPr>
            <a:r>
              <a:rPr lang="en-US" sz="2800" dirty="0">
                <a:latin typeface="+mn-lt"/>
                <a:ea typeface="+mn-ea"/>
                <a:cs typeface="+mn-cs"/>
              </a:rPr>
              <a:t>Waste management</a:t>
            </a:r>
          </a:p>
        </p:txBody>
      </p:sp>
      <p:sp>
        <p:nvSpPr>
          <p:cNvPr id="14" name="Slide Number Placeholder 13"/>
          <p:cNvSpPr>
            <a:spLocks noGrp="1"/>
          </p:cNvSpPr>
          <p:nvPr>
            <p:ph type="sldNum" sz="quarter" idx="12"/>
          </p:nvPr>
        </p:nvSpPr>
        <p:spPr/>
        <p:txBody>
          <a:bodyPr/>
          <a:lstStyle/>
          <a:p>
            <a:fld id="{0708ED06-53BA-4593-A972-0C8B62F3A9C9}" type="slidenum">
              <a:rPr lang="en-US" smtClean="0"/>
              <a:pPr/>
              <a:t>4</a:t>
            </a:fld>
            <a:endParaRPr lang="en-US" dirty="0"/>
          </a:p>
        </p:txBody>
      </p:sp>
    </p:spTree>
    <p:extLst>
      <p:ext uri="{BB962C8B-B14F-4D97-AF65-F5344CB8AC3E}">
        <p14:creationId xmlns:p14="http://schemas.microsoft.com/office/powerpoint/2010/main" xmlns="" val="4199573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Origins of PAGs</a:t>
            </a:r>
          </a:p>
        </p:txBody>
      </p:sp>
      <p:sp>
        <p:nvSpPr>
          <p:cNvPr id="3" name="Content Placeholder 2"/>
          <p:cNvSpPr>
            <a:spLocks noGrp="1"/>
          </p:cNvSpPr>
          <p:nvPr>
            <p:ph sz="half" idx="1"/>
          </p:nvPr>
        </p:nvSpPr>
        <p:spPr/>
        <p:txBody>
          <a:bodyPr>
            <a:normAutofit lnSpcReduction="10000"/>
          </a:bodyPr>
          <a:lstStyle/>
          <a:p>
            <a:pPr>
              <a:buFont typeface="Wingdings" panose="05000000000000000000" pitchFamily="2" charset="2"/>
              <a:buChar char="Ø"/>
            </a:pPr>
            <a:r>
              <a:rPr lang="en-US" sz="2800" dirty="0">
                <a:latin typeface="+mn-lt"/>
                <a:ea typeface="+mn-ea"/>
                <a:cs typeface="+mn-cs"/>
              </a:rPr>
              <a:t>In 1964, the Federal Radiation Council (FRC) addressed the concept of PAGs through Report No. 5</a:t>
            </a:r>
          </a:p>
          <a:p>
            <a:pPr>
              <a:buFont typeface="Wingdings" panose="05000000000000000000" pitchFamily="2" charset="2"/>
              <a:buChar char="Ø"/>
            </a:pPr>
            <a:r>
              <a:rPr lang="en-US" sz="2800" dirty="0">
                <a:latin typeface="+mn-lt"/>
                <a:ea typeface="+mn-ea"/>
                <a:cs typeface="+mn-cs"/>
              </a:rPr>
              <a:t>In 1965, Report No. 7 provided guidance for actions to environmental contamination of radionuclides strontium (Sr)-89, Sr-90, and cesium (Cs)-137</a:t>
            </a:r>
          </a:p>
          <a:p>
            <a:pPr>
              <a:buFont typeface="Wingdings" panose="05000000000000000000" pitchFamily="2" charset="2"/>
              <a:buChar char="Ø"/>
            </a:pPr>
            <a:r>
              <a:rPr lang="en-US" sz="2800" dirty="0">
                <a:latin typeface="+mn-lt"/>
                <a:ea typeface="+mn-ea"/>
                <a:cs typeface="+mn-cs"/>
              </a:rPr>
              <a:t>1960s fallout guidance refined in 1975 and 1980</a:t>
            </a:r>
          </a:p>
        </p:txBody>
      </p:sp>
      <p:sp>
        <p:nvSpPr>
          <p:cNvPr id="9" name="Slide Number Placeholder 8"/>
          <p:cNvSpPr>
            <a:spLocks noGrp="1"/>
          </p:cNvSpPr>
          <p:nvPr>
            <p:ph type="sldNum" sz="quarter" idx="12"/>
          </p:nvPr>
        </p:nvSpPr>
        <p:spPr/>
        <p:txBody>
          <a:bodyPr/>
          <a:lstStyle/>
          <a:p>
            <a:fld id="{3625B1DE-A678-4C35-9320-52A42358CA6E}" type="slidenum">
              <a:rPr lang="en-US" smtClean="0"/>
              <a:pPr/>
              <a:t>5</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26279">
            <a:off x="7084444" y="697028"/>
            <a:ext cx="2704688" cy="338328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465143">
            <a:off x="8736240" y="3001504"/>
            <a:ext cx="2619232" cy="33832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2846405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p:cNvSpPr/>
          <p:nvPr/>
        </p:nvSpPr>
        <p:spPr>
          <a:xfrm>
            <a:off x="628526" y="2454983"/>
            <a:ext cx="11166231" cy="2409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92351" y="1983260"/>
            <a:ext cx="2554342" cy="3293276"/>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628526" y="295729"/>
            <a:ext cx="9518167" cy="1065207"/>
          </a:xfrm>
        </p:spPr>
        <p:txBody>
          <a:bodyPr/>
          <a:lstStyle/>
          <a:p>
            <a:r>
              <a:rPr lang="en-US" dirty="0"/>
              <a:t>Timeline</a:t>
            </a:r>
          </a:p>
        </p:txBody>
      </p:sp>
      <p:sp>
        <p:nvSpPr>
          <p:cNvPr id="5" name="Slide Number Placeholder 4"/>
          <p:cNvSpPr>
            <a:spLocks noGrp="1"/>
          </p:cNvSpPr>
          <p:nvPr>
            <p:ph type="sldNum" sz="quarter" idx="12"/>
          </p:nvPr>
        </p:nvSpPr>
        <p:spPr/>
        <p:txBody>
          <a:bodyPr/>
          <a:lstStyle/>
          <a:p>
            <a:fld id="{3625B1DE-A678-4C35-9320-52A42358CA6E}" type="slidenum">
              <a:rPr lang="en-US" smtClean="0"/>
              <a:pPr/>
              <a:t>6</a:t>
            </a:fld>
            <a:endParaRPr lang="en-US" dirty="0"/>
          </a:p>
        </p:txBody>
      </p:sp>
      <p:pic>
        <p:nvPicPr>
          <p:cNvPr id="7" name="Picture 4" descr="PAG cov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1176226" y="1983261"/>
            <a:ext cx="2531748" cy="3293276"/>
          </a:xfrm>
          <a:prstGeom prst="rect">
            <a:avLst/>
          </a:prstGeom>
          <a:effectLst>
            <a:outerShdw blurRad="50800" dist="38100" dir="2700000" algn="tl" rotWithShape="0">
              <a:prstClr val="black">
                <a:alpha val="40000"/>
              </a:prstClr>
            </a:outerShdw>
          </a:effec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23844" y="1983260"/>
            <a:ext cx="2631159" cy="3293276"/>
          </a:xfrm>
          <a:prstGeom prst="rect">
            <a:avLst/>
          </a:prstGeom>
          <a:noFill/>
          <a:ln w="12700">
            <a:noFill/>
            <a:miter lim="800000"/>
            <a:headEnd type="none" w="sm" len="sm"/>
            <a:tailEnd type="none" w="sm" len="sm"/>
          </a:ln>
          <a:effectLst>
            <a:outerShdw blurRad="50800" dist="38100" dir="2700000" algn="tl" rotWithShape="0">
              <a:prstClr val="black">
                <a:alpha val="40000"/>
              </a:prstClr>
            </a:outerShdw>
          </a:effectLst>
        </p:spPr>
      </p:pic>
      <p:sp>
        <p:nvSpPr>
          <p:cNvPr id="11" name="TextBox 10"/>
          <p:cNvSpPr txBox="1"/>
          <p:nvPr/>
        </p:nvSpPr>
        <p:spPr>
          <a:xfrm>
            <a:off x="1590436" y="5486399"/>
            <a:ext cx="1703327" cy="707886"/>
          </a:xfrm>
          <a:prstGeom prst="rect">
            <a:avLst/>
          </a:prstGeom>
          <a:noFill/>
        </p:spPr>
        <p:txBody>
          <a:bodyPr wrap="square" rtlCol="0">
            <a:spAutoFit/>
          </a:bodyPr>
          <a:lstStyle/>
          <a:p>
            <a:pPr algn="ctr"/>
            <a:r>
              <a:rPr lang="en-US" sz="4000" dirty="0"/>
              <a:t>1992</a:t>
            </a:r>
          </a:p>
        </p:txBody>
      </p:sp>
      <p:sp>
        <p:nvSpPr>
          <p:cNvPr id="12" name="TextBox 11"/>
          <p:cNvSpPr txBox="1"/>
          <p:nvPr/>
        </p:nvSpPr>
        <p:spPr>
          <a:xfrm>
            <a:off x="4787759" y="5486399"/>
            <a:ext cx="1703327" cy="1015663"/>
          </a:xfrm>
          <a:prstGeom prst="rect">
            <a:avLst/>
          </a:prstGeom>
          <a:noFill/>
        </p:spPr>
        <p:txBody>
          <a:bodyPr wrap="square" rtlCol="0">
            <a:spAutoFit/>
          </a:bodyPr>
          <a:lstStyle/>
          <a:p>
            <a:pPr algn="ctr"/>
            <a:r>
              <a:rPr lang="en-US" sz="4000" dirty="0"/>
              <a:t>2013</a:t>
            </a:r>
          </a:p>
          <a:p>
            <a:pPr algn="ctr"/>
            <a:r>
              <a:rPr lang="en-US" sz="2000" dirty="0"/>
              <a:t>(proposed)</a:t>
            </a:r>
          </a:p>
        </p:txBody>
      </p:sp>
      <p:sp>
        <p:nvSpPr>
          <p:cNvPr id="13" name="TextBox 12"/>
          <p:cNvSpPr txBox="1"/>
          <p:nvPr/>
        </p:nvSpPr>
        <p:spPr>
          <a:xfrm>
            <a:off x="8017858" y="5486399"/>
            <a:ext cx="1703327" cy="707886"/>
          </a:xfrm>
          <a:prstGeom prst="rect">
            <a:avLst/>
          </a:prstGeom>
          <a:noFill/>
        </p:spPr>
        <p:txBody>
          <a:bodyPr wrap="square" rtlCol="0">
            <a:spAutoFit/>
          </a:bodyPr>
          <a:lstStyle/>
          <a:p>
            <a:pPr algn="ctr"/>
            <a:r>
              <a:rPr lang="en-US" sz="4000" dirty="0"/>
              <a:t>2017</a:t>
            </a:r>
          </a:p>
        </p:txBody>
      </p:sp>
    </p:spTree>
    <p:extLst>
      <p:ext uri="{BB962C8B-B14F-4D97-AF65-F5344CB8AC3E}">
        <p14:creationId xmlns:p14="http://schemas.microsoft.com/office/powerpoint/2010/main" xmlns="" val="1046031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1992 PAG Manual</a:t>
            </a:r>
          </a:p>
        </p:txBody>
      </p:sp>
      <p:sp>
        <p:nvSpPr>
          <p:cNvPr id="3" name="Content Placeholder 2"/>
          <p:cNvSpPr>
            <a:spLocks noGrp="1"/>
          </p:cNvSpPr>
          <p:nvPr>
            <p:ph sz="half" idx="1"/>
          </p:nvPr>
        </p:nvSpPr>
        <p:spPr/>
        <p:txBody>
          <a:bodyPr/>
          <a:lstStyle/>
          <a:p>
            <a:pPr lvl="1">
              <a:buFont typeface="Wingdings" panose="05000000000000000000" pitchFamily="2" charset="2"/>
              <a:buChar char="Ø"/>
            </a:pPr>
            <a:r>
              <a:rPr lang="en-US" sz="2800" dirty="0">
                <a:latin typeface="+mn-lt"/>
                <a:ea typeface="+mn-ea"/>
                <a:cs typeface="+mn-cs"/>
              </a:rPr>
              <a:t>Guidance for action in nuclear emergencies</a:t>
            </a:r>
          </a:p>
          <a:p>
            <a:pPr lvl="1">
              <a:buFont typeface="Wingdings" panose="05000000000000000000" pitchFamily="2" charset="2"/>
              <a:buChar char="Ø"/>
            </a:pPr>
            <a:r>
              <a:rPr lang="en-US" sz="2800" dirty="0">
                <a:latin typeface="+mn-lt"/>
                <a:ea typeface="+mn-ea"/>
                <a:cs typeface="+mn-cs"/>
              </a:rPr>
              <a:t>Early, intermediate phases </a:t>
            </a:r>
          </a:p>
          <a:p>
            <a:pPr lvl="1">
              <a:buFont typeface="Wingdings" panose="05000000000000000000" pitchFamily="2" charset="2"/>
              <a:buChar char="Ø"/>
            </a:pPr>
            <a:r>
              <a:rPr lang="en-US" sz="2800" dirty="0">
                <a:latin typeface="+mn-lt"/>
                <a:ea typeface="+mn-ea"/>
                <a:cs typeface="+mn-cs"/>
              </a:rPr>
              <a:t>Promised late phase (recovery) and water PAGs</a:t>
            </a:r>
          </a:p>
          <a:p>
            <a:pPr lvl="1">
              <a:buFont typeface="Wingdings" panose="05000000000000000000" pitchFamily="2" charset="2"/>
              <a:buChar char="Ø"/>
            </a:pPr>
            <a:r>
              <a:rPr lang="en-US" sz="2800" i="1" dirty="0">
                <a:latin typeface="+mn-lt"/>
                <a:ea typeface="+mn-ea"/>
                <a:cs typeface="+mn-cs"/>
              </a:rPr>
              <a:t>Still okay to use!</a:t>
            </a:r>
          </a:p>
          <a:p>
            <a:endParaRPr lang="en-US" dirty="0"/>
          </a:p>
        </p:txBody>
      </p:sp>
      <p:sp>
        <p:nvSpPr>
          <p:cNvPr id="9" name="Slide Number Placeholder 8"/>
          <p:cNvSpPr>
            <a:spLocks noGrp="1"/>
          </p:cNvSpPr>
          <p:nvPr>
            <p:ph type="sldNum" sz="quarter" idx="12"/>
          </p:nvPr>
        </p:nvSpPr>
        <p:spPr/>
        <p:txBody>
          <a:bodyPr/>
          <a:lstStyle/>
          <a:p>
            <a:fld id="{3625B1DE-A678-4C35-9320-52A42358CA6E}" type="slidenum">
              <a:rPr lang="en-US" smtClean="0"/>
              <a:pPr/>
              <a:t>7</a:t>
            </a:fld>
            <a:endParaRPr lang="en-US" dirty="0"/>
          </a:p>
        </p:txBody>
      </p:sp>
      <p:pic>
        <p:nvPicPr>
          <p:cNvPr id="7" name="Picture 4" descr="PAG co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rot="550629">
            <a:off x="7094851" y="1375501"/>
            <a:ext cx="3514783" cy="457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7028540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2017 PAG Manual</a:t>
            </a:r>
          </a:p>
        </p:txBody>
      </p:sp>
      <p:sp>
        <p:nvSpPr>
          <p:cNvPr id="3" name="Content Placeholder 2"/>
          <p:cNvSpPr>
            <a:spLocks noGrp="1"/>
          </p:cNvSpPr>
          <p:nvPr>
            <p:ph sz="half" idx="1"/>
          </p:nvPr>
        </p:nvSpPr>
        <p:spPr>
          <a:xfrm>
            <a:off x="847022" y="1705707"/>
            <a:ext cx="7263825" cy="4770153"/>
          </a:xfrm>
        </p:spPr>
        <p:txBody>
          <a:bodyPr>
            <a:normAutofit fontScale="85000" lnSpcReduction="20000"/>
          </a:bodyPr>
          <a:lstStyle/>
          <a:p>
            <a:pPr>
              <a:buFont typeface="Wingdings" panose="05000000000000000000" pitchFamily="2" charset="2"/>
              <a:buChar char="Ø"/>
            </a:pPr>
            <a:r>
              <a:rPr lang="en-US" sz="2800" dirty="0"/>
              <a:t>Broadened range of scenarios</a:t>
            </a:r>
          </a:p>
          <a:p>
            <a:pPr>
              <a:buFont typeface="Wingdings" panose="05000000000000000000" pitchFamily="2" charset="2"/>
              <a:buChar char="Ø"/>
            </a:pPr>
            <a:r>
              <a:rPr lang="en-US" sz="2800" dirty="0"/>
              <a:t>Updated guidance on radioactive contamination in food</a:t>
            </a:r>
          </a:p>
          <a:p>
            <a:pPr>
              <a:buFont typeface="Wingdings" panose="05000000000000000000" pitchFamily="2" charset="2"/>
              <a:buChar char="Ø"/>
            </a:pPr>
            <a:r>
              <a:rPr lang="en-US" sz="2800" dirty="0"/>
              <a:t>Clarified guidance for administration of potassium iodide (KI)</a:t>
            </a:r>
          </a:p>
          <a:p>
            <a:pPr>
              <a:buFont typeface="Wingdings" panose="05000000000000000000" pitchFamily="2" charset="2"/>
              <a:buChar char="Ø"/>
            </a:pPr>
            <a:r>
              <a:rPr lang="en-US" sz="2800" dirty="0"/>
              <a:t>Provides guidance on reentry, late phase cleanup and waste disposal considerations</a:t>
            </a:r>
          </a:p>
          <a:p>
            <a:pPr>
              <a:buFont typeface="Wingdings" panose="05000000000000000000" pitchFamily="2" charset="2"/>
              <a:buChar char="Ø"/>
            </a:pPr>
            <a:r>
              <a:rPr lang="en-US" sz="2800" dirty="0"/>
              <a:t>Includes additional language on using Federal Radiological Monitoring and Assessment Center (FRMAC) derived value tables</a:t>
            </a:r>
          </a:p>
          <a:p>
            <a:pPr>
              <a:buFont typeface="Wingdings" panose="05000000000000000000" pitchFamily="2" charset="2"/>
              <a:buChar char="Ø"/>
            </a:pPr>
            <a:r>
              <a:rPr lang="en-US" sz="2800" dirty="0"/>
              <a:t>Includes drinking water PAG</a:t>
            </a:r>
            <a:endParaRPr lang="en-US" dirty="0"/>
          </a:p>
        </p:txBody>
      </p:sp>
      <p:sp>
        <p:nvSpPr>
          <p:cNvPr id="10" name="Slide Number Placeholder 9"/>
          <p:cNvSpPr>
            <a:spLocks noGrp="1"/>
          </p:cNvSpPr>
          <p:nvPr>
            <p:ph type="sldNum" sz="quarter" idx="12"/>
          </p:nvPr>
        </p:nvSpPr>
        <p:spPr/>
        <p:txBody>
          <a:bodyPr/>
          <a:lstStyle/>
          <a:p>
            <a:fld id="{3625B1DE-A678-4C35-9320-52A42358CA6E}" type="slidenum">
              <a:rPr lang="en-US" smtClean="0"/>
              <a:pPr/>
              <a:t>8</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r="1231"/>
          <a:stretch/>
        </p:blipFill>
        <p:spPr>
          <a:xfrm>
            <a:off x="8243475" y="1609336"/>
            <a:ext cx="3362372" cy="43891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242636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331155642"/>
              </p:ext>
            </p:extLst>
          </p:nvPr>
        </p:nvGraphicFramePr>
        <p:xfrm>
          <a:off x="836613" y="1619250"/>
          <a:ext cx="10521950" cy="4862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625B1DE-A678-4C35-9320-52A42358CA6E}" type="slidenum">
              <a:rPr lang="en-US" smtClean="0"/>
              <a:pPr/>
              <a:t>9</a:t>
            </a:fld>
            <a:endParaRPr lang="en-US" dirty="0"/>
          </a:p>
        </p:txBody>
      </p:sp>
      <p:sp>
        <p:nvSpPr>
          <p:cNvPr id="6" name="Title 5"/>
          <p:cNvSpPr>
            <a:spLocks noGrp="1"/>
          </p:cNvSpPr>
          <p:nvPr>
            <p:ph type="title"/>
          </p:nvPr>
        </p:nvSpPr>
        <p:spPr/>
        <p:txBody>
          <a:bodyPr/>
          <a:lstStyle/>
          <a:p>
            <a:r>
              <a:rPr lang="en-US" dirty="0"/>
              <a:t>PAGs for Different Stages of a Response</a:t>
            </a:r>
          </a:p>
        </p:txBody>
      </p:sp>
    </p:spTree>
    <p:extLst>
      <p:ext uri="{BB962C8B-B14F-4D97-AF65-F5344CB8AC3E}">
        <p14:creationId xmlns:p14="http://schemas.microsoft.com/office/powerpoint/2010/main" xmlns="" val="462016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mso-contentType ?>
<FormTemplates xmlns="http://schemas.microsoft.com/sharepoint/v3/contenttype/forms">
  <Display>DocumentLibraryForm</Display>
  <Edit>DocumentLibraryForm</Edit>
  <New>DocumentLibraryForm</New>
</FormTemplates>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ct:contentTypeSchema xmlns:ct="http://schemas.microsoft.com/office/2006/metadata/contentType" xmlns:ma="http://schemas.microsoft.com/office/2006/metadata/properties/metaAttributes" ct:_="" ma:_="" ma:contentTypeName="Document" ma:contentTypeID="0x01010071B70DF77E1C3A478C519CFE1D8AC84A" ma:contentTypeVersion="23" ma:contentTypeDescription="Create a new document." ma:contentTypeScope="" ma:versionID="6ff24a0432e8b6668fbaa12dd1eaf8a9">
  <xsd:schema xmlns:xsd="http://www.w3.org/2001/XMLSchema" xmlns:xs="http://www.w3.org/2001/XMLSchema" xmlns:p="http://schemas.microsoft.com/office/2006/metadata/properties" xmlns:ns1="http://schemas.microsoft.com/sharepoint/v3" targetNamespace="http://schemas.microsoft.com/office/2006/metadata/properties" ma:root="true" ma:fieldsID="0f1c3a5fe40b69cf375f6490498fc6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0B632DA-3954-4187-978C-DD035860AA4D}"/>
</file>

<file path=customXml/itemProps10.xml><?xml version="1.0" encoding="utf-8"?>
<ds:datastoreItem xmlns:ds="http://schemas.openxmlformats.org/officeDocument/2006/customXml" ds:itemID="{31D4EF90-18A6-46CE-845A-7533C478DFBB}"/>
</file>

<file path=customXml/itemProps11.xml><?xml version="1.0" encoding="utf-8"?>
<ds:datastoreItem xmlns:ds="http://schemas.openxmlformats.org/officeDocument/2006/customXml" ds:itemID="{73BCA062-A929-4776-B70E-65B1BFFB290D}"/>
</file>

<file path=customXml/itemProps12.xml><?xml version="1.0" encoding="utf-8"?>
<ds:datastoreItem xmlns:ds="http://schemas.openxmlformats.org/officeDocument/2006/customXml" ds:itemID="{097B7EB8-29A4-47A6-9CF4-DE953330F448}"/>
</file>

<file path=customXml/itemProps13.xml><?xml version="1.0" encoding="utf-8"?>
<ds:datastoreItem xmlns:ds="http://schemas.openxmlformats.org/officeDocument/2006/customXml" ds:itemID="{74BEA385-6708-41C4-A6BE-9FBE78BA7731}"/>
</file>

<file path=customXml/itemProps14.xml><?xml version="1.0" encoding="utf-8"?>
<ds:datastoreItem xmlns:ds="http://schemas.openxmlformats.org/officeDocument/2006/customXml" ds:itemID="{3AA20360-BD05-4A43-AFA9-D82ED7B44EEF}"/>
</file>

<file path=customXml/itemProps15.xml><?xml version="1.0" encoding="utf-8"?>
<ds:datastoreItem xmlns:ds="http://schemas.openxmlformats.org/officeDocument/2006/customXml" ds:itemID="{BDA21929-061F-4DAE-81D0-834984EACD5C}"/>
</file>

<file path=customXml/itemProps16.xml><?xml version="1.0" encoding="utf-8"?>
<ds:datastoreItem xmlns:ds="http://schemas.openxmlformats.org/officeDocument/2006/customXml" ds:itemID="{C2816EBE-6844-43B6-94D1-968D44E47459}"/>
</file>

<file path=customXml/itemProps17.xml><?xml version="1.0" encoding="utf-8"?>
<ds:datastoreItem xmlns:ds="http://schemas.openxmlformats.org/officeDocument/2006/customXml" ds:itemID="{48D89238-2BEF-4FB7-831F-2807C4140587}"/>
</file>

<file path=customXml/itemProps18.xml><?xml version="1.0" encoding="utf-8"?>
<ds:datastoreItem xmlns:ds="http://schemas.openxmlformats.org/officeDocument/2006/customXml" ds:itemID="{E7898982-5892-4A32-A276-1122B3493CF6}"/>
</file>

<file path=customXml/itemProps19.xml><?xml version="1.0" encoding="utf-8"?>
<ds:datastoreItem xmlns:ds="http://schemas.openxmlformats.org/officeDocument/2006/customXml" ds:itemID="{2F47ADCC-5A5F-467C-8B1C-B39A2E2B55EB}"/>
</file>

<file path=customXml/itemProps2.xml><?xml version="1.0" encoding="utf-8"?>
<ds:datastoreItem xmlns:ds="http://schemas.openxmlformats.org/officeDocument/2006/customXml" ds:itemID="{91E2E46A-78F1-4DA6-BFBD-431DACAABEE1}"/>
</file>

<file path=customXml/itemProps20.xml><?xml version="1.0" encoding="utf-8"?>
<ds:datastoreItem xmlns:ds="http://schemas.openxmlformats.org/officeDocument/2006/customXml" ds:itemID="{12E84FD1-9BED-426A-BDE6-F230D89E267A}"/>
</file>

<file path=customXml/itemProps21.xml><?xml version="1.0" encoding="utf-8"?>
<ds:datastoreItem xmlns:ds="http://schemas.openxmlformats.org/officeDocument/2006/customXml" ds:itemID="{F68B102D-2198-4EBE-A81F-4C7CA9B83573}"/>
</file>

<file path=customXml/itemProps22.xml><?xml version="1.0" encoding="utf-8"?>
<ds:datastoreItem xmlns:ds="http://schemas.openxmlformats.org/officeDocument/2006/customXml" ds:itemID="{D9D0F512-99FD-455D-9FC7-9BEA1A7DF03F}"/>
</file>

<file path=customXml/itemProps23.xml><?xml version="1.0" encoding="utf-8"?>
<ds:datastoreItem xmlns:ds="http://schemas.openxmlformats.org/officeDocument/2006/customXml" ds:itemID="{A7004AC5-CDD8-4F0E-9593-E0444EDFDDED}"/>
</file>

<file path=customXml/itemProps24.xml><?xml version="1.0" encoding="utf-8"?>
<ds:datastoreItem xmlns:ds="http://schemas.openxmlformats.org/officeDocument/2006/customXml" ds:itemID="{6F38780B-D18B-4125-AB2F-56F03AC1ECDE}"/>
</file>

<file path=customXml/itemProps25.xml><?xml version="1.0" encoding="utf-8"?>
<ds:datastoreItem xmlns:ds="http://schemas.openxmlformats.org/officeDocument/2006/customXml" ds:itemID="{AFF576D7-9000-4309-980E-56B4576A7B33}"/>
</file>

<file path=customXml/itemProps26.xml><?xml version="1.0" encoding="utf-8"?>
<ds:datastoreItem xmlns:ds="http://schemas.openxmlformats.org/officeDocument/2006/customXml" ds:itemID="{20130AEF-723A-4EBD-A2E5-CA6FEB63FF16}"/>
</file>

<file path=customXml/itemProps27.xml><?xml version="1.0" encoding="utf-8"?>
<ds:datastoreItem xmlns:ds="http://schemas.openxmlformats.org/officeDocument/2006/customXml" ds:itemID="{50D1A33C-4CCE-41CC-BCC9-E37A27B5A298}"/>
</file>

<file path=customXml/itemProps3.xml><?xml version="1.0" encoding="utf-8"?>
<ds:datastoreItem xmlns:ds="http://schemas.openxmlformats.org/officeDocument/2006/customXml" ds:itemID="{8C2878F7-B19B-481E-80E7-5C7B35B42BE6}"/>
</file>

<file path=customXml/itemProps4.xml><?xml version="1.0" encoding="utf-8"?>
<ds:datastoreItem xmlns:ds="http://schemas.openxmlformats.org/officeDocument/2006/customXml" ds:itemID="{11CA2FBD-2AB1-4609-B10F-ACBC484C80F3}"/>
</file>

<file path=customXml/itemProps5.xml><?xml version="1.0" encoding="utf-8"?>
<ds:datastoreItem xmlns:ds="http://schemas.openxmlformats.org/officeDocument/2006/customXml" ds:itemID="{EAB881D8-E6FC-4393-B1A6-DBCCF171B4F7}"/>
</file>

<file path=customXml/itemProps6.xml><?xml version="1.0" encoding="utf-8"?>
<ds:datastoreItem xmlns:ds="http://schemas.openxmlformats.org/officeDocument/2006/customXml" ds:itemID="{F4016682-5247-4C57-9690-146A980A42A6}"/>
</file>

<file path=customXml/itemProps7.xml><?xml version="1.0" encoding="utf-8"?>
<ds:datastoreItem xmlns:ds="http://schemas.openxmlformats.org/officeDocument/2006/customXml" ds:itemID="{C92561D4-6AC8-44B9-A5CD-3AB66300BBEE}"/>
</file>

<file path=customXml/itemProps8.xml><?xml version="1.0" encoding="utf-8"?>
<ds:datastoreItem xmlns:ds="http://schemas.openxmlformats.org/officeDocument/2006/customXml" ds:itemID="{659DCC87-094D-460E-8C40-4B17A3557636}"/>
</file>

<file path=customXml/itemProps9.xml><?xml version="1.0" encoding="utf-8"?>
<ds:datastoreItem xmlns:ds="http://schemas.openxmlformats.org/officeDocument/2006/customXml" ds:itemID="{BFB9F04E-7D15-4883-ABF4-4B6031E6F768}"/>
</file>

<file path=docProps/app.xml><?xml version="1.0" encoding="utf-8"?>
<Properties xmlns="http://schemas.openxmlformats.org/officeDocument/2006/extended-properties" xmlns:vt="http://schemas.openxmlformats.org/officeDocument/2006/docPropsVTypes">
  <Template/>
  <TotalTime>8880</TotalTime>
  <Words>8133</Words>
  <Application>Microsoft Office PowerPoint</Application>
  <PresentationFormat>Custom</PresentationFormat>
  <Paragraphs>500</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Ion</vt:lpstr>
      <vt:lpstr>Slide 1</vt:lpstr>
      <vt:lpstr>What is a Protective Action Guide (PAG)?</vt:lpstr>
      <vt:lpstr>Who Uses PAGs</vt:lpstr>
      <vt:lpstr>Why PAGs?</vt:lpstr>
      <vt:lpstr>Origins of PAGs</vt:lpstr>
      <vt:lpstr>Timeline</vt:lpstr>
      <vt:lpstr> 1992 PAG Manual</vt:lpstr>
      <vt:lpstr>2017 PAG Manual</vt:lpstr>
      <vt:lpstr>PAGs for Different Stages of a Response</vt:lpstr>
      <vt:lpstr>2017 PAGs for Early Phase</vt:lpstr>
      <vt:lpstr>Comparison of 1992 and 2017  Evacuation and Shelter</vt:lpstr>
      <vt:lpstr>2017 PAGs for Early Phase –       Potassium Iodide</vt:lpstr>
      <vt:lpstr>Comparison of 1992 and 2017  KI</vt:lpstr>
      <vt:lpstr>2017 PAGs for Intermediate Phase</vt:lpstr>
      <vt:lpstr>Why is there a need for a PAG when there are regulations for drinking water?</vt:lpstr>
      <vt:lpstr>What about compliance with Drinking Water  Regulation?</vt:lpstr>
      <vt:lpstr>What is the Drinking Water PAG ?</vt:lpstr>
      <vt:lpstr>How was the DW PAG developed ?</vt:lpstr>
      <vt:lpstr>Interpreting the Two-Tier Water PAG</vt:lpstr>
      <vt:lpstr>Key Terms &amp; Concepts</vt:lpstr>
      <vt:lpstr>Understanding Derived Response Levels</vt:lpstr>
      <vt:lpstr>Practical Considerations</vt:lpstr>
      <vt:lpstr>Planning: Key for Drinking Water Action</vt:lpstr>
      <vt:lpstr>Comparison of 1992 and 2017  Relocation </vt:lpstr>
      <vt:lpstr>Comparison of 1992 and 2017  FDA Food PAGs </vt:lpstr>
      <vt:lpstr>PAGs for Early &amp; Intermediate Phase – Reentry Matrix</vt:lpstr>
      <vt:lpstr>2017 PAGs for Late Phase –       Cleanup Process</vt:lpstr>
      <vt:lpstr>2017 PAGs for Late Phase –       Waste Management</vt:lpstr>
      <vt:lpstr>Interactive Quiz - Application of PAGs</vt:lpstr>
      <vt:lpstr>Next Steps</vt:lpstr>
      <vt:lpstr>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Tamlyn Leaf</dc:creator>
  <cp:lastModifiedBy>sal</cp:lastModifiedBy>
  <cp:revision>476</cp:revision>
  <cp:lastPrinted>2017-05-01T15:27:51Z</cp:lastPrinted>
  <dcterms:created xsi:type="dcterms:W3CDTF">2016-12-13T15:57:59Z</dcterms:created>
  <dcterms:modified xsi:type="dcterms:W3CDTF">2018-11-13T16:11:42Z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0x01010071B70DF77E1C3A478C519CFE1D8AC84A</vt:lpwstr>
  </property>
  <property fmtid="{D5CDD505-2E9C-101B-9397-08002B2CF9AE}" pid="4" name="PublishingRollupImage">
    <vt:lpwstr/>
  </property>
  <property fmtid="{D5CDD505-2E9C-101B-9397-08002B2CF9AE}" pid="5" name="PublishingContactEmail">
    <vt:lpwstr/>
  </property>
  <property fmtid="{D5CDD505-2E9C-101B-9397-08002B2CF9AE}" pid="6" name="PublishingContactPicture">
    <vt:lpwstr/>
  </property>
  <property fmtid="{D5CDD505-2E9C-101B-9397-08002B2CF9AE}" pid="7" name="PublishingContactName">
    <vt:lpwstr/>
  </property>
  <property fmtid="{D5CDD505-2E9C-101B-9397-08002B2CF9AE}" pid="8" name="PublishingPageLayout">
    <vt:lpwstr/>
  </property>
  <property fmtid="{D5CDD505-2E9C-101B-9397-08002B2CF9AE}" pid="9" name="Comments">
    <vt:lpwstr/>
  </property>
  <property fmtid="{D5CDD505-2E9C-101B-9397-08002B2CF9AE}" pid="10" name="Audience">
    <vt:lpwstr/>
  </property>
</Properties>
</file>