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9" r:id="rId3"/>
    <p:sldId id="260" r:id="rId4"/>
    <p:sldId id="257" r:id="rId5"/>
    <p:sldId id="270" r:id="rId6"/>
    <p:sldId id="259" r:id="rId7"/>
    <p:sldId id="281" r:id="rId8"/>
    <p:sldId id="261" r:id="rId9"/>
    <p:sldId id="280" r:id="rId10"/>
    <p:sldId id="274" r:id="rId11"/>
    <p:sldId id="262" r:id="rId12"/>
    <p:sldId id="263" r:id="rId13"/>
    <p:sldId id="264" r:id="rId14"/>
    <p:sldId id="265" r:id="rId15"/>
    <p:sldId id="278" r:id="rId16"/>
    <p:sldId id="282" r:id="rId17"/>
    <p:sldId id="277" r:id="rId18"/>
    <p:sldId id="275" r:id="rId19"/>
    <p:sldId id="269"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9BDBA"/>
    <a:srgbClr val="82E97D"/>
    <a:srgbClr val="6BACB5"/>
    <a:srgbClr val="86BC97"/>
    <a:srgbClr val="589E6E"/>
    <a:srgbClr val="D5BC75"/>
    <a:srgbClr val="156C48"/>
    <a:srgbClr val="187E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99" autoAdjust="0"/>
  </p:normalViewPr>
  <p:slideViewPr>
    <p:cSldViewPr>
      <p:cViewPr varScale="1">
        <p:scale>
          <a:sx n="71" d="100"/>
          <a:sy n="71" d="100"/>
        </p:scale>
        <p:origin x="-1699"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6B199E9-4EC5-40DF-BC25-7F6841699DED}" type="datetimeFigureOut">
              <a:rPr lang="en-US" smtClean="0"/>
              <a:pPr/>
              <a:t>5/3/2019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03BD0E4-AA8F-44BB-A162-EE534573EF8C}" type="slidenum">
              <a:rPr lang="en-US" smtClean="0"/>
              <a:pPr/>
              <a:t>‹#›</a:t>
            </a:fld>
            <a:endParaRPr lang="en-US"/>
          </a:p>
        </p:txBody>
      </p:sp>
    </p:spTree>
    <p:extLst>
      <p:ext uri="{BB962C8B-B14F-4D97-AF65-F5344CB8AC3E}">
        <p14:creationId xmlns="" xmlns:p14="http://schemas.microsoft.com/office/powerpoint/2010/main" val="259079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3BD0E4-AA8F-44BB-A162-EE534573EF8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Here</a:t>
            </a:r>
            <a:r>
              <a:rPr lang="en-US" baseline="0" dirty="0" smtClean="0"/>
              <a:t> are some of our key agricultural strategies between now and 2025</a:t>
            </a:r>
          </a:p>
          <a:p>
            <a:pPr>
              <a:buFont typeface="Arial" pitchFamily="34" charset="0"/>
              <a:buNone/>
            </a:pPr>
            <a:endParaRPr lang="en-US" dirty="0" smtClean="0"/>
          </a:p>
          <a:p>
            <a:pPr>
              <a:buFont typeface="Arial" pitchFamily="34" charset="0"/>
              <a:buChar char="•"/>
            </a:pPr>
            <a:r>
              <a:rPr lang="en-US" dirty="0" smtClean="0"/>
              <a:t>  For BMP implementation</a:t>
            </a:r>
            <a:r>
              <a:rPr lang="en-US" baseline="0" dirty="0" smtClean="0"/>
              <a:t> we want to maintain </a:t>
            </a:r>
            <a:r>
              <a:rPr lang="en-US" dirty="0" smtClean="0"/>
              <a:t>Cover Crops levels, complete </a:t>
            </a:r>
            <a:r>
              <a:rPr lang="en-US" dirty="0" err="1" smtClean="0"/>
              <a:t>additinoal</a:t>
            </a:r>
            <a:r>
              <a:rPr lang="en-US" dirty="0" smtClean="0"/>
              <a:t> Soil Conservation</a:t>
            </a:r>
            <a:r>
              <a:rPr lang="en-US" baseline="0" dirty="0" smtClean="0"/>
              <a:t> and Water Quality Plans (800k to 1M), riparian buffers, enhance farmers NM planning.  </a:t>
            </a:r>
          </a:p>
          <a:p>
            <a:pPr>
              <a:buFont typeface="Arial" pitchFamily="34" charset="0"/>
              <a:buNone/>
            </a:pPr>
            <a:endParaRPr lang="en-US" baseline="0" dirty="0" smtClean="0"/>
          </a:p>
          <a:p>
            <a:pPr>
              <a:buFont typeface="Arial" pitchFamily="34" charset="0"/>
              <a:buChar char="•"/>
            </a:pPr>
            <a:r>
              <a:rPr lang="en-US" baseline="0" dirty="0" smtClean="0"/>
              <a:t>  We also want to make sure we have robust tracking, reporting and maintenance of BMPs n the ground.</a:t>
            </a:r>
          </a:p>
          <a:p>
            <a:pPr>
              <a:buFont typeface="Arial" pitchFamily="34" charset="0"/>
              <a:buNone/>
            </a:pPr>
            <a:endParaRPr lang="en-US" baseline="0" dirty="0" smtClean="0"/>
          </a:p>
          <a:p>
            <a:pPr>
              <a:buFont typeface="Arial" pitchFamily="34" charset="0"/>
              <a:buChar char="•"/>
            </a:pPr>
            <a:r>
              <a:rPr lang="en-US" baseline="0" dirty="0" smtClean="0"/>
              <a:t>  Comprehensive soil health: co-benefits like carbon sequestration</a:t>
            </a:r>
          </a:p>
          <a:p>
            <a:pPr>
              <a:buFont typeface="Arial" pitchFamily="34" charset="0"/>
              <a:buNone/>
            </a:pPr>
            <a:endParaRPr lang="en-US" baseline="0" dirty="0" smtClean="0"/>
          </a:p>
          <a:p>
            <a:pPr defTabSz="933237">
              <a:buFont typeface="Arial" pitchFamily="34" charset="0"/>
              <a:buChar char="•"/>
              <a:defRPr/>
            </a:pPr>
            <a:r>
              <a:rPr lang="en-US" dirty="0" smtClean="0"/>
              <a:t> </a:t>
            </a:r>
            <a:r>
              <a:rPr lang="en-US" baseline="0" dirty="0" smtClean="0"/>
              <a:t>  </a:t>
            </a:r>
            <a:r>
              <a:rPr lang="en-US" dirty="0" smtClean="0"/>
              <a:t>Financial assurance</a:t>
            </a:r>
            <a:r>
              <a:rPr lang="en-US" baseline="0" dirty="0" smtClean="0"/>
              <a:t> we are</a:t>
            </a:r>
            <a:r>
              <a:rPr lang="en-US" dirty="0" smtClean="0"/>
              <a:t> working to ensure we continue to have adequate</a:t>
            </a:r>
            <a:r>
              <a:rPr lang="en-US" baseline="0" dirty="0" smtClean="0"/>
              <a:t> funding.  This includes boots on the ground and technical assistance delivery to our farmers.</a:t>
            </a:r>
            <a:endParaRPr lang="en-US" dirty="0" smtClean="0"/>
          </a:p>
          <a:p>
            <a:endParaRPr lang="en-US" dirty="0"/>
          </a:p>
        </p:txBody>
      </p:sp>
      <p:sp>
        <p:nvSpPr>
          <p:cNvPr id="4" name="Slide Number Placeholder 3"/>
          <p:cNvSpPr>
            <a:spLocks noGrp="1"/>
          </p:cNvSpPr>
          <p:nvPr>
            <p:ph type="sldNum" sz="quarter" idx="10"/>
          </p:nvPr>
        </p:nvSpPr>
        <p:spPr/>
        <p:txBody>
          <a:bodyPr/>
          <a:lstStyle/>
          <a:p>
            <a:fld id="{7426A9AC-0A3C-41A6-8EFD-8A17D078B92D}" type="slidenum">
              <a:rPr lang="en-US" smtClean="0"/>
              <a:pPr/>
              <a:t>10</a:t>
            </a:fld>
            <a:endParaRPr lang="en-US"/>
          </a:p>
        </p:txBody>
      </p:sp>
    </p:spTree>
    <p:extLst>
      <p:ext uri="{BB962C8B-B14F-4D97-AF65-F5344CB8AC3E}">
        <p14:creationId xmlns="" xmlns:p14="http://schemas.microsoft.com/office/powerpoint/2010/main" val="231149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Phase 1 MEP is a long-term</a:t>
            </a:r>
            <a:r>
              <a:rPr lang="en-US" baseline="0" dirty="0" smtClean="0"/>
              <a:t> strategy as 70% of the </a:t>
            </a:r>
            <a:r>
              <a:rPr lang="en-US" baseline="0" dirty="0" err="1" smtClean="0"/>
              <a:t>impervous</a:t>
            </a:r>
            <a:r>
              <a:rPr lang="en-US" baseline="0" dirty="0" smtClean="0"/>
              <a:t> surface was developed with little to no </a:t>
            </a:r>
            <a:r>
              <a:rPr lang="en-US" baseline="0" dirty="0" err="1" smtClean="0"/>
              <a:t>stormwater</a:t>
            </a:r>
            <a:r>
              <a:rPr lang="en-US" baseline="0" dirty="0" smtClean="0"/>
              <a:t>.  For some local jurisdictions, the 20% was not achievable with current local capacity.  Working with each local jurisdiction to determine.  Expect that this will amount to a 2% retrofit on average and that in the longer term we will get to a 40% retrofit by 2030.</a:t>
            </a:r>
          </a:p>
          <a:p>
            <a:endParaRPr lang="en-US" baseline="0" dirty="0" smtClean="0"/>
          </a:p>
          <a:p>
            <a:pPr>
              <a:buFont typeface="Arial" pitchFamily="34" charset="0"/>
              <a:buChar char="•"/>
            </a:pPr>
            <a:r>
              <a:rPr lang="en-US" baseline="0" dirty="0" smtClean="0"/>
              <a:t>  For Phase 2 and since those jurisdictions are not as built out and are anticipated to have more land available for BMPs, we maintained a 20% level of effort.</a:t>
            </a:r>
          </a:p>
          <a:p>
            <a:endParaRPr lang="en-US" baseline="0" dirty="0" smtClean="0"/>
          </a:p>
          <a:p>
            <a:pPr>
              <a:buFont typeface="Arial" pitchFamily="34" charset="0"/>
              <a:buChar char="•"/>
            </a:pPr>
            <a:r>
              <a:rPr lang="en-US" baseline="0" dirty="0" smtClean="0"/>
              <a:t>  We need to build more capacity in our rural/NonMS4 jurisdictions and are looking into more boots on the ground and enhanced technical assistance.</a:t>
            </a:r>
          </a:p>
          <a:p>
            <a:endParaRPr lang="en-US" baseline="0" dirty="0" smtClean="0"/>
          </a:p>
          <a:p>
            <a:pPr>
              <a:buFont typeface="Arial" pitchFamily="34" charset="0"/>
              <a:buChar char="•"/>
            </a:pPr>
            <a:r>
              <a:rPr lang="en-US" baseline="0" dirty="0" smtClean="0"/>
              <a:t>  The WIP places a strong emphasis on practices with </a:t>
            </a:r>
            <a:r>
              <a:rPr lang="en-US" baseline="0" dirty="0" err="1" smtClean="0"/>
              <a:t>cobenefits</a:t>
            </a:r>
            <a:r>
              <a:rPr lang="en-US" baseline="0" dirty="0" smtClean="0"/>
              <a:t> so projects achieve multiple desired outcomes.</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Continue septic upgrades with priority in critical area</a:t>
            </a:r>
          </a:p>
          <a:p>
            <a:pPr>
              <a:buFont typeface="Arial" pitchFamily="34" charset="0"/>
              <a:buNone/>
            </a:pPr>
            <a:endParaRPr lang="en-US" dirty="0" smtClean="0"/>
          </a:p>
          <a:p>
            <a:pPr>
              <a:buFont typeface="Arial" pitchFamily="34" charset="0"/>
              <a:buChar char="•"/>
            </a:pPr>
            <a:r>
              <a:rPr lang="en-US" dirty="0" smtClean="0"/>
              <a:t>Pursue septic connections</a:t>
            </a:r>
          </a:p>
          <a:p>
            <a:pPr>
              <a:buFont typeface="Arial" pitchFamily="34" charset="0"/>
              <a:buNone/>
            </a:pPr>
            <a:endParaRPr lang="en-US" dirty="0" smtClean="0"/>
          </a:p>
          <a:p>
            <a:pPr>
              <a:buFont typeface="Arial" pitchFamily="34" charset="0"/>
              <a:buChar char="•"/>
            </a:pPr>
            <a:r>
              <a:rPr lang="en-US" dirty="0" smtClean="0"/>
              <a:t>Maintenance of existing and new systems</a:t>
            </a:r>
          </a:p>
          <a:p>
            <a:pPr>
              <a:buFont typeface="Arial" pitchFamily="34" charset="0"/>
              <a:buChar char="•"/>
            </a:pPr>
            <a:endParaRPr lang="en-US" dirty="0" smtClean="0"/>
          </a:p>
          <a:p>
            <a:pPr>
              <a:buFont typeface="Arial" pitchFamily="34" charset="0"/>
              <a:buChar char="•"/>
            </a:pPr>
            <a:r>
              <a:rPr lang="en-US" dirty="0" smtClean="0"/>
              <a:t>Emphasis</a:t>
            </a:r>
            <a:r>
              <a:rPr lang="en-US" baseline="0" dirty="0" smtClean="0"/>
              <a:t> on public health </a:t>
            </a:r>
            <a:r>
              <a:rPr lang="en-US" baseline="0" dirty="0" err="1" smtClean="0"/>
              <a:t>cobenefits</a:t>
            </a:r>
            <a:r>
              <a:rPr lang="en-US" baseline="0" dirty="0" smtClean="0"/>
              <a:t> and highest loading areas.</a:t>
            </a:r>
            <a:endParaRPr lang="en-US" dirty="0" smtClean="0"/>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12</a:t>
            </a:fld>
            <a:endParaRPr lang="en-US"/>
          </a:p>
        </p:txBody>
      </p:sp>
    </p:spTree>
    <p:extLst>
      <p:ext uri="{BB962C8B-B14F-4D97-AF65-F5344CB8AC3E}">
        <p14:creationId xmlns="" xmlns:p14="http://schemas.microsoft.com/office/powerpoint/2010/main" val="180703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Phase III WIP is also accounting for the pollution avoided through MD’s conservation, protection and growth programs. </a:t>
            </a:r>
          </a:p>
          <a:p>
            <a:pPr>
              <a:buFont typeface="Arial" pitchFamily="34" charset="0"/>
              <a:buNone/>
            </a:pPr>
            <a:r>
              <a:rPr lang="en-US" baseline="0" dirty="0" smtClean="0"/>
              <a:t> </a:t>
            </a:r>
          </a:p>
          <a:p>
            <a:pPr>
              <a:buFont typeface="Arial" pitchFamily="34" charset="0"/>
              <a:buChar char="•"/>
            </a:pPr>
            <a:r>
              <a:rPr lang="en-US" baseline="0" dirty="0" smtClean="0"/>
              <a:t>  Out to 2025 this is estimated at about 100K pounds of nitrogen.  </a:t>
            </a:r>
          </a:p>
          <a:p>
            <a:pPr>
              <a:buFont typeface="Arial" pitchFamily="34" charset="0"/>
              <a:buChar char="•"/>
            </a:pPr>
            <a:endParaRPr lang="en-US" baseline="0" dirty="0" smtClean="0"/>
          </a:p>
          <a:p>
            <a:pPr>
              <a:buFont typeface="Arial" pitchFamily="34" charset="0"/>
              <a:buChar char="•"/>
            </a:pPr>
            <a:r>
              <a:rPr lang="en-US" baseline="0" dirty="0" smtClean="0"/>
              <a:t>  It is more cost effective to prevent pollution that clean it up after the fact.</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a:t>
            </a:r>
            <a:r>
              <a:rPr lang="en-US" dirty="0" err="1" smtClean="0"/>
              <a:t>wip</a:t>
            </a:r>
            <a:r>
              <a:rPr lang="en-US" dirty="0" smtClean="0"/>
              <a:t> is "front loaded" with </a:t>
            </a:r>
            <a:r>
              <a:rPr lang="en-US" dirty="0" err="1" smtClean="0"/>
              <a:t>wwtp</a:t>
            </a:r>
            <a:r>
              <a:rPr lang="en-US" dirty="0" smtClean="0"/>
              <a:t> and </a:t>
            </a:r>
            <a:r>
              <a:rPr lang="en-US" dirty="0" err="1" smtClean="0"/>
              <a:t>agr</a:t>
            </a:r>
            <a:r>
              <a:rPr lang="en-US" dirty="0" smtClean="0"/>
              <a:t> nutrient reduction</a:t>
            </a:r>
          </a:p>
          <a:p>
            <a:pPr>
              <a:buFont typeface="Arial" pitchFamily="34" charset="0"/>
              <a:buNone/>
            </a:pPr>
            <a:endParaRPr lang="en-US" dirty="0" smtClean="0"/>
          </a:p>
          <a:p>
            <a:pPr>
              <a:buFont typeface="Arial" pitchFamily="34" charset="0"/>
              <a:buChar char="•"/>
            </a:pPr>
            <a:r>
              <a:rPr lang="en-US" dirty="0" smtClean="0"/>
              <a:t>  </a:t>
            </a:r>
            <a:r>
              <a:rPr lang="en-US" dirty="0" err="1" smtClean="0"/>
              <a:t>stormwater</a:t>
            </a:r>
            <a:r>
              <a:rPr lang="en-US" dirty="0" smtClean="0"/>
              <a:t> and septic will be long term incremental strategies and that.  </a:t>
            </a:r>
          </a:p>
          <a:p>
            <a:pPr>
              <a:buFont typeface="Arial" pitchFamily="34" charset="0"/>
              <a:buNone/>
            </a:pPr>
            <a:endParaRPr lang="en-US" dirty="0" smtClean="0"/>
          </a:p>
          <a:p>
            <a:pPr>
              <a:buFont typeface="Arial" pitchFamily="34" charset="0"/>
              <a:buChar char="•"/>
            </a:pPr>
            <a:r>
              <a:rPr lang="en-US" dirty="0" smtClean="0"/>
              <a:t>  N reductions are extremely difficult with SW </a:t>
            </a:r>
            <a:r>
              <a:rPr lang="en-US" dirty="0" err="1" smtClean="0"/>
              <a:t>bmps</a:t>
            </a:r>
            <a:r>
              <a:rPr lang="en-US" dirty="0" smtClean="0"/>
              <a:t> and current science suggests that septic systems only contribution N (no P or </a:t>
            </a:r>
            <a:r>
              <a:rPr lang="en-US" dirty="0" err="1" smtClean="0"/>
              <a:t>Sed</a:t>
            </a:r>
            <a:r>
              <a:rPr lang="en-US" dirty="0" smtClean="0"/>
              <a:t>).</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also have 5 major basin targets that</a:t>
            </a:r>
            <a:r>
              <a:rPr lang="en-US" baseline="0" dirty="0" smtClean="0"/>
              <a:t> our WIP 3 is striving to achieve.  </a:t>
            </a:r>
          </a:p>
          <a:p>
            <a:pPr>
              <a:buFont typeface="Arial" pitchFamily="34" charset="0"/>
              <a:buChar char="•"/>
            </a:pPr>
            <a:endParaRPr lang="en-US" baseline="0" dirty="0" smtClean="0"/>
          </a:p>
          <a:p>
            <a:pPr>
              <a:buFont typeface="Arial" pitchFamily="34" charset="0"/>
              <a:buChar char="•"/>
            </a:pPr>
            <a:r>
              <a:rPr lang="en-US" baseline="0" dirty="0" smtClean="0"/>
              <a:t>  Here is how our WIP 3 strategies shake out in terms of nitrogen reductions in our major basins.</a:t>
            </a:r>
          </a:p>
          <a:p>
            <a:pPr>
              <a:buFont typeface="Arial" pitchFamily="34" charset="0"/>
              <a:buNone/>
            </a:pPr>
            <a:endParaRPr lang="en-US" baseline="0" dirty="0" smtClean="0"/>
          </a:p>
          <a:p>
            <a:pPr>
              <a:buFont typeface="Arial" pitchFamily="34" charset="0"/>
              <a:buChar char="•"/>
            </a:pPr>
            <a:r>
              <a:rPr lang="en-US" baseline="0" dirty="0" smtClean="0"/>
              <a:t>  Note that the </a:t>
            </a:r>
            <a:r>
              <a:rPr lang="en-US" baseline="0" dirty="0" err="1" smtClean="0"/>
              <a:t>Patuxent</a:t>
            </a:r>
            <a:r>
              <a:rPr lang="en-US" baseline="0" dirty="0" smtClean="0"/>
              <a:t> loads appear to go up because they are currently operating at lower concentrations than we used for our WIP projections.  However, we anticipate a 200K reduction from this projection if basin WWTPs continue to operate at current levels.</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slides brings it all together in terms of:</a:t>
            </a:r>
          </a:p>
          <a:p>
            <a:endParaRPr lang="en-US" dirty="0" smtClean="0"/>
          </a:p>
          <a:p>
            <a:r>
              <a:rPr lang="en-US" dirty="0" smtClean="0"/>
              <a:t>1</a:t>
            </a:r>
            <a:r>
              <a:rPr lang="en-US" baseline="0" dirty="0" smtClean="0"/>
              <a:t> – where we were with Phase 2</a:t>
            </a:r>
          </a:p>
          <a:p>
            <a:endParaRPr lang="en-US" baseline="0" dirty="0" smtClean="0"/>
          </a:p>
          <a:p>
            <a:r>
              <a:rPr lang="en-US" baseline="0" dirty="0" smtClean="0"/>
              <a:t>2 – the Phase 3 pollution gap from phase 2 that resulted from the new science and modeling tools that came out of the midpoint assessment.</a:t>
            </a:r>
          </a:p>
          <a:p>
            <a:endParaRPr lang="en-US" baseline="0" dirty="0" smtClean="0"/>
          </a:p>
          <a:p>
            <a:r>
              <a:rPr lang="en-US" baseline="0" dirty="0" smtClean="0"/>
              <a:t>3 – and where we project our Phase 3 plan will get us.</a:t>
            </a:r>
            <a:endParaRPr lang="en-US" dirty="0"/>
          </a:p>
        </p:txBody>
      </p:sp>
      <p:sp>
        <p:nvSpPr>
          <p:cNvPr id="4" name="Slide Number Placeholder 3"/>
          <p:cNvSpPr>
            <a:spLocks noGrp="1"/>
          </p:cNvSpPr>
          <p:nvPr>
            <p:ph type="sldNum" sz="quarter" idx="10"/>
          </p:nvPr>
        </p:nvSpPr>
        <p:spPr/>
        <p:txBody>
          <a:bodyPr/>
          <a:lstStyle/>
          <a:p>
            <a:fld id="{7426A9AC-0A3C-41A6-8EFD-8A17D078B92D}" type="slidenum">
              <a:rPr lang="en-US" smtClean="0"/>
              <a:pPr/>
              <a:t>16</a:t>
            </a:fld>
            <a:endParaRPr lang="en-US"/>
          </a:p>
        </p:txBody>
      </p:sp>
    </p:spTree>
    <p:extLst>
      <p:ext uri="{BB962C8B-B14F-4D97-AF65-F5344CB8AC3E}">
        <p14:creationId xmlns:p14="http://schemas.microsoft.com/office/powerpoint/2010/main" xmlns="" val="2321970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Phase 3 WIP does not incorporate anticipated increases in loads from climate change.  EPA</a:t>
            </a:r>
            <a:r>
              <a:rPr lang="en-US" baseline="0" dirty="0" smtClean="0"/>
              <a:t> is currently asking states to account for climate in 2022/2023 milestones or a WIP addendum.  Current estimates anticipate a further 2-million pound nitrogen reduction.</a:t>
            </a:r>
          </a:p>
          <a:p>
            <a:endParaRPr lang="en-US" baseline="0" dirty="0" smtClean="0"/>
          </a:p>
          <a:p>
            <a:pPr>
              <a:buFont typeface="Arial" pitchFamily="34" charset="0"/>
              <a:buChar char="•"/>
            </a:pPr>
            <a:r>
              <a:rPr lang="en-US" baseline="0" dirty="0" smtClean="0"/>
              <a:t>  </a:t>
            </a:r>
            <a:r>
              <a:rPr lang="en-US" baseline="0" dirty="0" err="1" smtClean="0"/>
              <a:t>Conowingo</a:t>
            </a:r>
            <a:r>
              <a:rPr lang="en-US" baseline="0" dirty="0" smtClean="0"/>
              <a:t> is being addressed through a separate collaborative WIP among all the jurisdictions, as well as through MD-specific actions in our water quality certification for </a:t>
            </a:r>
            <a:r>
              <a:rPr lang="en-US" baseline="0" dirty="0" err="1" smtClean="0"/>
              <a:t>Conowingo</a:t>
            </a:r>
            <a:r>
              <a:rPr lang="en-US" baseline="0" dirty="0" smtClean="0"/>
              <a:t> and a sediment characterization and beneficial reuse pilot.</a:t>
            </a:r>
          </a:p>
          <a:p>
            <a:endParaRPr lang="en-US" baseline="0" dirty="0" smtClean="0"/>
          </a:p>
          <a:p>
            <a:pPr defTabSz="933237">
              <a:buFont typeface="Arial" pitchFamily="34" charset="0"/>
              <a:buChar char="•"/>
            </a:pPr>
            <a:r>
              <a:rPr lang="en-US" baseline="0" dirty="0" smtClean="0"/>
              <a:t>  Capacity is necessary for Phase 1, 2, non-MS4 and SCDs.</a:t>
            </a:r>
            <a:endParaRPr lang="en-US" dirty="0" smtClean="0"/>
          </a:p>
          <a:p>
            <a:endParaRPr lang="en-US" baseline="0" dirty="0" smtClean="0"/>
          </a:p>
          <a:p>
            <a:endParaRPr lang="en-US" baseline="0" dirty="0" smtClean="0"/>
          </a:p>
          <a:p>
            <a:r>
              <a:rPr lang="en-US" dirty="0" smtClean="0"/>
              <a:t>Will also use the Adaptive management</a:t>
            </a:r>
            <a:r>
              <a:rPr lang="en-US" baseline="0" dirty="0" smtClean="0"/>
              <a:t> process highlighted earlier and working through the milestones and progress evaluations process to make sure we stay on track and address WIP challenges moving forward.</a:t>
            </a:r>
          </a:p>
        </p:txBody>
      </p:sp>
      <p:sp>
        <p:nvSpPr>
          <p:cNvPr id="4" name="Slide Number Placeholder 3"/>
          <p:cNvSpPr>
            <a:spLocks noGrp="1"/>
          </p:cNvSpPr>
          <p:nvPr>
            <p:ph type="sldNum" sz="quarter" idx="10"/>
          </p:nvPr>
        </p:nvSpPr>
        <p:spPr/>
        <p:txBody>
          <a:bodyPr/>
          <a:lstStyle/>
          <a:p>
            <a:fld id="{7426A9AC-0A3C-41A6-8EFD-8A17D078B92D}" type="slidenum">
              <a:rPr lang="en-US" smtClean="0"/>
              <a:pPr/>
              <a:t>17</a:t>
            </a:fld>
            <a:endParaRPr lang="en-US"/>
          </a:p>
        </p:txBody>
      </p:sp>
    </p:spTree>
    <p:extLst>
      <p:ext uri="{BB962C8B-B14F-4D97-AF65-F5344CB8AC3E}">
        <p14:creationId xmlns="" xmlns:p14="http://schemas.microsoft.com/office/powerpoint/2010/main" val="343973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Reiterate</a:t>
            </a:r>
            <a:r>
              <a:rPr lang="en-US" baseline="0" dirty="0" smtClean="0"/>
              <a:t> that engagement will be critical to the adaptive process and ensuring we meet WIP targets.  Here are some example groups we have planned for continued engagement.</a:t>
            </a:r>
            <a:endParaRPr lang="en-US" dirty="0"/>
          </a:p>
        </p:txBody>
      </p:sp>
      <p:sp>
        <p:nvSpPr>
          <p:cNvPr id="4" name="Slide Number Placeholder 3"/>
          <p:cNvSpPr>
            <a:spLocks noGrp="1"/>
          </p:cNvSpPr>
          <p:nvPr>
            <p:ph type="sldNum" sz="quarter" idx="10"/>
          </p:nvPr>
        </p:nvSpPr>
        <p:spPr/>
        <p:txBody>
          <a:bodyPr/>
          <a:lstStyle/>
          <a:p>
            <a:fld id="{7426A9AC-0A3C-41A6-8EFD-8A17D078B92D}" type="slidenum">
              <a:rPr lang="en-US" smtClean="0"/>
              <a:pPr/>
              <a:t>18</a:t>
            </a:fld>
            <a:endParaRPr lang="en-US"/>
          </a:p>
        </p:txBody>
      </p:sp>
    </p:spTree>
    <p:extLst>
      <p:ext uri="{BB962C8B-B14F-4D97-AF65-F5344CB8AC3E}">
        <p14:creationId xmlns="" xmlns:p14="http://schemas.microsoft.com/office/powerpoint/2010/main" val="1696590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3BD0E4-AA8F-44BB-A162-EE534573EF8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2009 EO and</a:t>
            </a:r>
            <a:r>
              <a:rPr lang="en-US" baseline="0" dirty="0" smtClean="0"/>
              <a:t> 2010 TMDL established an adaptive management and accountability framework.</a:t>
            </a:r>
          </a:p>
          <a:p>
            <a:pPr>
              <a:buFont typeface="Arial" pitchFamily="34" charset="0"/>
              <a:buNone/>
            </a:pPr>
            <a:endParaRPr lang="en-US" baseline="0" dirty="0" smtClean="0"/>
          </a:p>
          <a:p>
            <a:pPr>
              <a:buFont typeface="Arial" pitchFamily="34" charset="0"/>
              <a:buChar char="•"/>
            </a:pPr>
            <a:r>
              <a:rPr lang="en-US" baseline="0" dirty="0" smtClean="0"/>
              <a:t>  As part of that there are 3 phases of watershed implementation plans to gauge progress and adaptively manage restoration.</a:t>
            </a:r>
          </a:p>
          <a:p>
            <a:pPr>
              <a:buFont typeface="Arial" pitchFamily="34" charset="0"/>
              <a:buNone/>
            </a:pPr>
            <a:endParaRPr lang="en-US" baseline="0" dirty="0" smtClean="0"/>
          </a:p>
          <a:p>
            <a:pPr>
              <a:buFont typeface="Arial" pitchFamily="34" charset="0"/>
              <a:buChar char="•"/>
            </a:pPr>
            <a:r>
              <a:rPr lang="en-US" baseline="0" dirty="0" smtClean="0"/>
              <a:t>  There are also 2-year milestones, annual progress evaluations, and a mid-point assessment in 2017.</a:t>
            </a:r>
          </a:p>
          <a:p>
            <a:pPr>
              <a:buFont typeface="Arial" pitchFamily="34" charset="0"/>
              <a:buNone/>
            </a:pPr>
            <a:endParaRPr lang="en-US" baseline="0" dirty="0" smtClean="0"/>
          </a:p>
          <a:p>
            <a:pPr>
              <a:buFont typeface="Arial" pitchFamily="34" charset="0"/>
              <a:buChar char="•"/>
            </a:pPr>
            <a:r>
              <a:rPr lang="en-US" baseline="0" dirty="0" smtClean="0"/>
              <a:t>  Phase 3 focuses on getting us from where we r now to our 2025 restoration targets.</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Here’s what our progress looks</a:t>
            </a:r>
            <a:r>
              <a:rPr lang="en-US" baseline="0" dirty="0" smtClean="0"/>
              <a:t> like so far and where we project our Phase III WIP plan will get us by 2025.  To date we have achieved an impressive 30-million pound reduction in nitrogen loads. </a:t>
            </a:r>
          </a:p>
          <a:p>
            <a:pPr>
              <a:buFont typeface="Arial" pitchFamily="34" charset="0"/>
              <a:buNone/>
            </a:pPr>
            <a:endParaRPr lang="en-US" baseline="0" dirty="0" smtClean="0"/>
          </a:p>
          <a:p>
            <a:pPr>
              <a:buFont typeface="Arial" pitchFamily="34" charset="0"/>
              <a:buChar char="•"/>
            </a:pPr>
            <a:r>
              <a:rPr lang="en-US" baseline="0" dirty="0" smtClean="0"/>
              <a:t>  Phase III another 9.2-million pound reduction that gets us almost a million pounds under our nitrogen target.  </a:t>
            </a:r>
          </a:p>
          <a:p>
            <a:pPr>
              <a:buFont typeface="Arial" pitchFamily="34" charset="0"/>
              <a:buChar char="•"/>
            </a:pPr>
            <a:endParaRPr lang="en-US" baseline="0" dirty="0" smtClean="0"/>
          </a:p>
          <a:p>
            <a:pPr>
              <a:buFont typeface="Arial" pitchFamily="34" charset="0"/>
              <a:buChar char="•"/>
            </a:pPr>
            <a:r>
              <a:rPr lang="en-US" baseline="0" dirty="0" smtClean="0"/>
              <a:t>  We are already on track to achieve our phosphorus and sediment targets.</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aseline="0" dirty="0" smtClean="0"/>
              <a:t>In preparing this plan, we adhered to 3 broad principles.</a:t>
            </a:r>
          </a:p>
          <a:p>
            <a:pPr>
              <a:buFont typeface="Arial" pitchFamily="34" charset="0"/>
              <a:buNone/>
            </a:pPr>
            <a:endParaRPr lang="en-US" baseline="0" dirty="0" smtClean="0"/>
          </a:p>
          <a:p>
            <a:pPr>
              <a:buFont typeface="Arial" pitchFamily="34" charset="0"/>
              <a:buNone/>
            </a:pPr>
            <a:r>
              <a:rPr lang="en-US" baseline="0" dirty="0" smtClean="0"/>
              <a:t>Locally-Driven</a:t>
            </a:r>
          </a:p>
          <a:p>
            <a:pPr>
              <a:buFont typeface="Arial" pitchFamily="34" charset="0"/>
              <a:buChar char="•"/>
            </a:pPr>
            <a:r>
              <a:rPr lang="en-US" dirty="0" smtClean="0"/>
              <a:t>  A</a:t>
            </a:r>
            <a:r>
              <a:rPr lang="en-US" baseline="0" dirty="0" smtClean="0"/>
              <a:t> bottom up approach where we did not start the conversation by assigning local targets but worked with our local partners to document and quantify their plans and commitments.  Some partners (like our Ag. and wastewater operators) committed to do more during this process which is why we can do better than our assigned targets.</a:t>
            </a:r>
          </a:p>
          <a:p>
            <a:pPr>
              <a:buFont typeface="Arial" pitchFamily="34" charset="0"/>
              <a:buChar char="•"/>
            </a:pPr>
            <a:r>
              <a:rPr lang="en-US" baseline="0" dirty="0" smtClean="0"/>
              <a:t>  Encourages local partners to leverage </a:t>
            </a:r>
            <a:r>
              <a:rPr lang="en-US" baseline="0" dirty="0" err="1" smtClean="0"/>
              <a:t>cobenefits</a:t>
            </a:r>
            <a:r>
              <a:rPr lang="en-US" baseline="0" dirty="0" smtClean="0"/>
              <a:t> – for example green infrastructure projects that can reduce nutrient runoff while also helping with local needs like flood control.</a:t>
            </a:r>
          </a:p>
          <a:p>
            <a:pPr>
              <a:buFont typeface="Arial" pitchFamily="34" charset="0"/>
              <a:buNone/>
            </a:pPr>
            <a:r>
              <a:rPr lang="en-US" baseline="0" dirty="0" smtClean="0"/>
              <a:t> </a:t>
            </a:r>
          </a:p>
          <a:p>
            <a:pPr>
              <a:buFont typeface="Arial" pitchFamily="34" charset="0"/>
              <a:buNone/>
            </a:pPr>
            <a:endParaRPr lang="en-US" baseline="0" dirty="0" smtClean="0"/>
          </a:p>
          <a:p>
            <a:pPr>
              <a:buFont typeface="Arial" pitchFamily="34" charset="0"/>
              <a:buNone/>
            </a:pPr>
            <a:r>
              <a:rPr lang="en-US" baseline="0" dirty="0" smtClean="0"/>
              <a:t>Achievable</a:t>
            </a:r>
          </a:p>
          <a:p>
            <a:pPr>
              <a:buFont typeface="Arial" pitchFamily="34" charset="0"/>
              <a:buChar char="•"/>
            </a:pPr>
            <a:r>
              <a:rPr lang="en-US" baseline="0" dirty="0" smtClean="0"/>
              <a:t>  Cost-effective in that the highest loading sectors largely responsible for getting us to our targets are also the most cost-effective</a:t>
            </a:r>
          </a:p>
          <a:p>
            <a:pPr>
              <a:buFont typeface="Arial" pitchFamily="34" charset="0"/>
              <a:buChar char="•"/>
            </a:pPr>
            <a:r>
              <a:rPr lang="en-US" baseline="0" dirty="0" smtClean="0"/>
              <a:t>  Adaptive and builds on what we learned in Phases 1 and 2.  In phase 1 and 2 assigned the same percentage reductions across different sectors, which was not achievable for some local jurisdictions.</a:t>
            </a:r>
          </a:p>
          <a:p>
            <a:pPr>
              <a:buFont typeface="Arial" pitchFamily="34" charset="0"/>
              <a:buNone/>
            </a:pPr>
            <a:endParaRPr lang="en-US" baseline="0" dirty="0" smtClean="0"/>
          </a:p>
          <a:p>
            <a:pPr>
              <a:buFont typeface="Arial" pitchFamily="34" charset="0"/>
              <a:buNone/>
            </a:pPr>
            <a:r>
              <a:rPr lang="en-US" baseline="0" dirty="0" smtClean="0"/>
              <a:t>Balanced</a:t>
            </a:r>
          </a:p>
          <a:p>
            <a:pPr>
              <a:buFont typeface="Arial" pitchFamily="34" charset="0"/>
              <a:buChar char="•"/>
            </a:pPr>
            <a:r>
              <a:rPr lang="en-US" baseline="0" dirty="0" smtClean="0"/>
              <a:t>  Regulatory controls vary across sectors whereby incentives are needed to ensure progress in some areas.</a:t>
            </a:r>
          </a:p>
          <a:p>
            <a:pPr>
              <a:buFont typeface="Arial" pitchFamily="34" charset="0"/>
              <a:buChar char="•"/>
            </a:pPr>
            <a:r>
              <a:rPr lang="en-US" baseline="0" dirty="0" smtClean="0"/>
              <a:t>  Recognizes that different sectors have different restoration pace, so balances progress across time scales.</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Here</a:t>
            </a:r>
            <a:r>
              <a:rPr lang="en-US" baseline="0" dirty="0" smtClean="0"/>
              <a:t> are some of the broad strategies we are using to adhere to these WIP Principles..</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5</a:t>
            </a:fld>
            <a:endParaRPr lang="en-US"/>
          </a:p>
        </p:txBody>
      </p:sp>
    </p:spTree>
    <p:extLst>
      <p:ext uri="{BB962C8B-B14F-4D97-AF65-F5344CB8AC3E}">
        <p14:creationId xmlns="" xmlns:p14="http://schemas.microsoft.com/office/powerpoint/2010/main" val="308971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100" dirty="0" smtClean="0"/>
              <a:t>  It is worth noting Maryland’s strong funding commitment to Bay Restoration.</a:t>
            </a:r>
          </a:p>
          <a:p>
            <a:pPr>
              <a:buFont typeface="Arial" pitchFamily="34" charset="0"/>
              <a:buNone/>
            </a:pPr>
            <a:endParaRPr lang="en-US" sz="1100" dirty="0" smtClean="0"/>
          </a:p>
          <a:p>
            <a:pPr>
              <a:buFont typeface="Arial" pitchFamily="34" charset="0"/>
              <a:buChar char="•"/>
            </a:pPr>
            <a:r>
              <a:rPr lang="en-US" sz="1100" dirty="0" smtClean="0"/>
              <a:t>  Governor Hogan has fully funded our Bay Restoration funding programs and made sure those dollars go to their intended purpose.</a:t>
            </a:r>
          </a:p>
          <a:p>
            <a:pPr>
              <a:buFont typeface="Arial" pitchFamily="34" charset="0"/>
              <a:buNone/>
            </a:pPr>
            <a:endParaRPr lang="en-US" sz="1100" dirty="0" smtClean="0"/>
          </a:p>
          <a:p>
            <a:pPr>
              <a:buFont typeface="Arial" pitchFamily="34" charset="0"/>
              <a:buChar char="•"/>
            </a:pPr>
            <a:r>
              <a:rPr lang="en-US" sz="1100" dirty="0" smtClean="0"/>
              <a:t>  Governor Hogan has also been a strong leader in pushing for increased federal funding for the Bay Restoration effort.</a:t>
            </a:r>
            <a:endParaRPr lang="en-US" sz="1100"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6</a:t>
            </a:fld>
            <a:endParaRPr lang="en-US"/>
          </a:p>
        </p:txBody>
      </p:sp>
    </p:spTree>
    <p:extLst>
      <p:ext uri="{BB962C8B-B14F-4D97-AF65-F5344CB8AC3E}">
        <p14:creationId xmlns="" xmlns:p14="http://schemas.microsoft.com/office/powerpoint/2010/main" val="316199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were on a path to meet 2025 based on Phase 2 WIP, but mention that factoring in new science, information and apply partnership decision rules we had a gap to close. </a:t>
            </a:r>
          </a:p>
          <a:p>
            <a:pPr>
              <a:buFont typeface="Arial" pitchFamily="34" charset="0"/>
              <a:buNone/>
            </a:pPr>
            <a:endParaRPr lang="en-US" dirty="0" smtClean="0"/>
          </a:p>
          <a:p>
            <a:pPr>
              <a:buFont typeface="Arial" pitchFamily="34" charset="0"/>
              <a:buChar char="•"/>
            </a:pPr>
            <a:r>
              <a:rPr lang="en-US" dirty="0" smtClean="0"/>
              <a:t>  Upward </a:t>
            </a:r>
            <a:r>
              <a:rPr lang="en-US" dirty="0"/>
              <a:t>trend due to growth.  </a:t>
            </a:r>
          </a:p>
        </p:txBody>
      </p:sp>
      <p:sp>
        <p:nvSpPr>
          <p:cNvPr id="4" name="Slide Number Placeholder 3"/>
          <p:cNvSpPr>
            <a:spLocks noGrp="1"/>
          </p:cNvSpPr>
          <p:nvPr>
            <p:ph type="sldNum" sz="quarter" idx="10"/>
          </p:nvPr>
        </p:nvSpPr>
        <p:spPr/>
        <p:txBody>
          <a:bodyPr/>
          <a:lstStyle/>
          <a:p>
            <a:fld id="{7426A9AC-0A3C-41A6-8EFD-8A17D078B92D}" type="slidenum">
              <a:rPr lang="en-US" smtClean="0"/>
              <a:pPr/>
              <a:t>7</a:t>
            </a:fld>
            <a:endParaRPr lang="en-US"/>
          </a:p>
        </p:txBody>
      </p:sp>
    </p:spTree>
    <p:extLst>
      <p:ext uri="{BB962C8B-B14F-4D97-AF65-F5344CB8AC3E}">
        <p14:creationId xmlns:p14="http://schemas.microsoft.com/office/powerpoint/2010/main" xmlns="" val="152718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a:t>
            </a:r>
            <a:r>
              <a:rPr lang="en-US" baseline="0" dirty="0" smtClean="0"/>
              <a:t> Key Drivers in closing the pollution gap</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8</a:t>
            </a:fld>
            <a:endParaRPr lang="en-US"/>
          </a:p>
        </p:txBody>
      </p:sp>
    </p:spTree>
    <p:extLst>
      <p:ext uri="{BB962C8B-B14F-4D97-AF65-F5344CB8AC3E}">
        <p14:creationId xmlns="" xmlns:p14="http://schemas.microsoft.com/office/powerpoint/2010/main" val="167001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in to a little more detail sector by sector, here are the key pollution reduction drivers in</a:t>
            </a:r>
            <a:r>
              <a:rPr lang="en-US" baseline="0" dirty="0" smtClean="0"/>
              <a:t> the wastewater sector.</a:t>
            </a:r>
            <a:endParaRPr lang="en-US" dirty="0"/>
          </a:p>
        </p:txBody>
      </p:sp>
      <p:sp>
        <p:nvSpPr>
          <p:cNvPr id="4" name="Slide Number Placeholder 3"/>
          <p:cNvSpPr>
            <a:spLocks noGrp="1"/>
          </p:cNvSpPr>
          <p:nvPr>
            <p:ph type="sldNum" sz="quarter" idx="10"/>
          </p:nvPr>
        </p:nvSpPr>
        <p:spPr/>
        <p:txBody>
          <a:bodyPr/>
          <a:lstStyle/>
          <a:p>
            <a:fld id="{003BD0E4-AA8F-44BB-A162-EE534573EF8C}" type="slidenum">
              <a:rPr lang="en-US" smtClean="0"/>
              <a:pPr/>
              <a:t>9</a:t>
            </a:fld>
            <a:endParaRPr lang="en-US"/>
          </a:p>
        </p:txBody>
      </p:sp>
    </p:spTree>
    <p:extLst>
      <p:ext uri="{BB962C8B-B14F-4D97-AF65-F5344CB8AC3E}">
        <p14:creationId xmlns="" xmlns:p14="http://schemas.microsoft.com/office/powerpoint/2010/main" val="1670016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sz="3200" b="1">
                <a:solidFill>
                  <a:srgbClr val="156C48"/>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MDELogo_Horizontal_GreenText.png"/>
          <p:cNvPicPr>
            <a:picLocks noChangeAspect="1"/>
          </p:cNvPicPr>
          <p:nvPr userDrawn="1"/>
        </p:nvPicPr>
        <p:blipFill>
          <a:blip r:embed="rId2" cstate="print"/>
          <a:stretch>
            <a:fillRect/>
          </a:stretch>
        </p:blipFill>
        <p:spPr>
          <a:xfrm>
            <a:off x="3199595" y="457201"/>
            <a:ext cx="2744811" cy="1093308"/>
          </a:xfrm>
          <a:prstGeom prst="rect">
            <a:avLst/>
          </a:prstGeom>
        </p:spPr>
      </p:pic>
      <p:cxnSp>
        <p:nvCxnSpPr>
          <p:cNvPr id="10" name="Straight Connector 9"/>
          <p:cNvCxnSpPr/>
          <p:nvPr userDrawn="1"/>
        </p:nvCxnSpPr>
        <p:spPr>
          <a:xfrm>
            <a:off x="-685800" y="1066800"/>
            <a:ext cx="3733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019800" y="1053545"/>
            <a:ext cx="3695700" cy="13255"/>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9448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FEB620-0B2C-4CCB-9552-26D748FF9ACD}" type="datetimeFigureOut">
              <a:rPr lang="en-US" smtClean="0"/>
              <a:pPr/>
              <a:t>5/3/2019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11BC0-DE0C-4474-870B-ED1A0CCEEB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FEB620-0B2C-4CCB-9552-26D748FF9ACD}" type="datetimeFigureOut">
              <a:rPr lang="en-US" smtClean="0"/>
              <a:pPr/>
              <a:t>5/3/2019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511BC0-DE0C-4474-870B-ED1A0CCEEB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lvl1pPr algn="l">
              <a:defRPr sz="3600" b="0">
                <a:solidFill>
                  <a:srgbClr val="156C48"/>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9" name="Straight Connector 8"/>
          <p:cNvCxnSpPr/>
          <p:nvPr userDrawn="1"/>
        </p:nvCxnSpPr>
        <p:spPr>
          <a:xfrm>
            <a:off x="0" y="3352800"/>
            <a:ext cx="12954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156C48"/>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6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MDELogo_Symbol.png"/>
          <p:cNvPicPr>
            <a:picLocks noChangeAspect="1"/>
          </p:cNvPicPr>
          <p:nvPr userDrawn="1"/>
        </p:nvPicPr>
        <p:blipFill>
          <a:blip r:embed="rId2" cstate="print"/>
          <a:stretch>
            <a:fillRect/>
          </a:stretch>
        </p:blipFill>
        <p:spPr>
          <a:xfrm>
            <a:off x="762000" y="2819400"/>
            <a:ext cx="990606" cy="9906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352800" cy="10541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038600" y="273050"/>
            <a:ext cx="4648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362200"/>
            <a:ext cx="3352800" cy="3763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MDELogo_Symbol.png"/>
          <p:cNvPicPr>
            <a:picLocks noChangeAspect="1"/>
          </p:cNvPicPr>
          <p:nvPr userDrawn="1"/>
        </p:nvPicPr>
        <p:blipFill>
          <a:blip r:embed="rId2" cstate="print"/>
          <a:stretch>
            <a:fillRect/>
          </a:stretch>
        </p:blipFill>
        <p:spPr>
          <a:xfrm>
            <a:off x="1524000" y="304800"/>
            <a:ext cx="838206" cy="838206"/>
          </a:xfrm>
          <a:prstGeom prst="rect">
            <a:avLst/>
          </a:prstGeom>
        </p:spPr>
      </p:pic>
      <p:cxnSp>
        <p:nvCxnSpPr>
          <p:cNvPr id="9" name="Straight Connector 8"/>
          <p:cNvCxnSpPr/>
          <p:nvPr userDrawn="1"/>
        </p:nvCxnSpPr>
        <p:spPr>
          <a:xfrm>
            <a:off x="457200" y="1295400"/>
            <a:ext cx="3352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DELogo_Symbol.png"/>
          <p:cNvPicPr>
            <a:picLocks noChangeAspect="1"/>
          </p:cNvPicPr>
          <p:nvPr userDrawn="1"/>
        </p:nvPicPr>
        <p:blipFill>
          <a:blip r:embed="rId13" cstate="print"/>
          <a:stretch>
            <a:fillRect/>
          </a:stretch>
        </p:blipFill>
        <p:spPr>
          <a:xfrm>
            <a:off x="457200" y="381000"/>
            <a:ext cx="838206" cy="838206"/>
          </a:xfrm>
          <a:prstGeom prst="rect">
            <a:avLst/>
          </a:prstGeom>
        </p:spPr>
      </p:pic>
      <p:cxnSp>
        <p:nvCxnSpPr>
          <p:cNvPr id="8" name="Straight Connector 7"/>
          <p:cNvCxnSpPr/>
          <p:nvPr userDrawn="1"/>
        </p:nvCxnSpPr>
        <p:spPr>
          <a:xfrm>
            <a:off x="457200" y="1371600"/>
            <a:ext cx="8305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153400" y="6248400"/>
            <a:ext cx="762000" cy="369332"/>
          </a:xfrm>
          <a:prstGeom prst="rect">
            <a:avLst/>
          </a:prstGeom>
          <a:noFill/>
        </p:spPr>
        <p:txBody>
          <a:bodyPr wrap="square" rtlCol="0">
            <a:spAutoFit/>
          </a:bodyPr>
          <a:lstStyle/>
          <a:p>
            <a:fld id="{9B9394F5-EBF5-49DD-AF6B-05105CAE1A07}"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0" kern="1200">
          <a:solidFill>
            <a:srgbClr val="156C48"/>
          </a:solidFill>
          <a:latin typeface="+mj-lt"/>
          <a:ea typeface="+mj-ea"/>
          <a:cs typeface="+mj-cs"/>
        </a:defRPr>
      </a:lvl1pPr>
    </p:titleStyle>
    <p:bodyStyle>
      <a:lvl1pPr marL="342900" indent="-342900" algn="l" defTabSz="914400" rtl="0" eaLnBrk="1" latinLnBrk="0" hangingPunct="1">
        <a:spcBef>
          <a:spcPts val="24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619251"/>
          </a:xfrm>
        </p:spPr>
        <p:txBody>
          <a:bodyPr>
            <a:normAutofit fontScale="90000"/>
          </a:bodyPr>
          <a:lstStyle/>
          <a:p>
            <a:r>
              <a:rPr lang="en-US" sz="4400" dirty="0" smtClean="0"/>
              <a:t>Maryland’s</a:t>
            </a:r>
            <a:br>
              <a:rPr lang="en-US" sz="4400" dirty="0" smtClean="0"/>
            </a:br>
            <a:r>
              <a:rPr lang="en-US" sz="4400" dirty="0" smtClean="0"/>
              <a:t>Draft Phase III WIP</a:t>
            </a:r>
            <a:br>
              <a:rPr lang="en-US" sz="4400" dirty="0" smtClean="0"/>
            </a:br>
            <a:r>
              <a:rPr lang="en-US" sz="4400" dirty="0" smtClean="0"/>
              <a:t>for the Chesapeake Bay</a:t>
            </a:r>
            <a:endParaRPr lang="en-US" sz="4400" dirty="0"/>
          </a:p>
        </p:txBody>
      </p:sp>
      <p:sp>
        <p:nvSpPr>
          <p:cNvPr id="3" name="Subtitle 2"/>
          <p:cNvSpPr>
            <a:spLocks noGrp="1"/>
          </p:cNvSpPr>
          <p:nvPr>
            <p:ph type="subTitle" idx="1"/>
          </p:nvPr>
        </p:nvSpPr>
        <p:spPr>
          <a:xfrm>
            <a:off x="1371600" y="4343400"/>
            <a:ext cx="6400800" cy="1295400"/>
          </a:xfrm>
        </p:spPr>
        <p:txBody>
          <a:bodyPr>
            <a:normAutofit/>
          </a:bodyPr>
          <a:lstStyle/>
          <a:p>
            <a:pPr>
              <a:spcBef>
                <a:spcPts val="0"/>
              </a:spcBef>
            </a:pPr>
            <a:r>
              <a:rPr lang="en-US" dirty="0" smtClean="0"/>
              <a:t>Spring 2019</a:t>
            </a:r>
          </a:p>
          <a:p>
            <a:pPr>
              <a:spcBef>
                <a:spcPts val="0"/>
              </a:spcBef>
            </a:pPr>
            <a:r>
              <a:rPr lang="en-US" dirty="0" smtClean="0"/>
              <a:t>WIP Regional Meetings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WIP III Agriculture Strategies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Key activities out to 2025</a:t>
            </a:r>
          </a:p>
          <a:p>
            <a:pPr lvl="1"/>
            <a:r>
              <a:rPr lang="en-US" dirty="0" smtClean="0"/>
              <a:t>BMP implementation</a:t>
            </a:r>
          </a:p>
          <a:p>
            <a:pPr lvl="2"/>
            <a:r>
              <a:rPr lang="en-US" dirty="0" smtClean="0"/>
              <a:t>Additional implementation of management practices</a:t>
            </a:r>
          </a:p>
          <a:p>
            <a:pPr lvl="2"/>
            <a:r>
              <a:rPr lang="en-US" dirty="0" smtClean="0"/>
              <a:t>Leverage new BMPs</a:t>
            </a:r>
          </a:p>
          <a:p>
            <a:pPr lvl="3"/>
            <a:r>
              <a:rPr lang="en-US" dirty="0" smtClean="0"/>
              <a:t>Ag drainage management</a:t>
            </a:r>
          </a:p>
          <a:p>
            <a:pPr lvl="1"/>
            <a:r>
              <a:rPr lang="en-US" dirty="0" smtClean="0"/>
              <a:t>Nutrient management compliance</a:t>
            </a:r>
          </a:p>
          <a:p>
            <a:pPr lvl="1"/>
            <a:r>
              <a:rPr lang="en-US" dirty="0" smtClean="0"/>
              <a:t>Tracking, reporting and maintaining</a:t>
            </a:r>
          </a:p>
          <a:p>
            <a:pPr lvl="2"/>
            <a:r>
              <a:rPr lang="en-US" dirty="0" smtClean="0"/>
              <a:t>Accurate accounting of all conservation practices currently on the ground</a:t>
            </a:r>
          </a:p>
          <a:p>
            <a:r>
              <a:rPr lang="en-US" dirty="0" smtClean="0"/>
              <a:t>Comprehensive Soil Health</a:t>
            </a:r>
          </a:p>
          <a:p>
            <a:r>
              <a:rPr lang="en-US" dirty="0" smtClean="0"/>
              <a:t>Financial assurance</a:t>
            </a:r>
          </a:p>
          <a:p>
            <a:pPr lvl="1">
              <a:buNone/>
            </a:pPr>
            <a:endParaRPr lang="en-US" dirty="0" smtClean="0"/>
          </a:p>
          <a:p>
            <a:pPr>
              <a:buNone/>
            </a:pPr>
            <a:endParaRPr lang="en-US" dirty="0"/>
          </a:p>
        </p:txBody>
      </p:sp>
    </p:spTree>
    <p:extLst>
      <p:ext uri="{BB962C8B-B14F-4D97-AF65-F5344CB8AC3E}">
        <p14:creationId xmlns="" xmlns:p14="http://schemas.microsoft.com/office/powerpoint/2010/main" val="262162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WIP III </a:t>
            </a:r>
            <a:r>
              <a:rPr lang="en-US" dirty="0" err="1" smtClean="0"/>
              <a:t>Stormwater</a:t>
            </a:r>
            <a:r>
              <a:rPr lang="en-US" dirty="0" smtClean="0"/>
              <a:t> Strategies</a:t>
            </a:r>
            <a:endParaRPr lang="en-US" dirty="0"/>
          </a:p>
        </p:txBody>
      </p:sp>
      <p:sp>
        <p:nvSpPr>
          <p:cNvPr id="3" name="Content Placeholder 2"/>
          <p:cNvSpPr>
            <a:spLocks noGrp="1"/>
          </p:cNvSpPr>
          <p:nvPr>
            <p:ph idx="1"/>
          </p:nvPr>
        </p:nvSpPr>
        <p:spPr>
          <a:xfrm>
            <a:off x="457200" y="1600200"/>
            <a:ext cx="4495800" cy="4525963"/>
          </a:xfrm>
        </p:spPr>
        <p:txBody>
          <a:bodyPr>
            <a:normAutofit fontScale="85000" lnSpcReduction="20000"/>
          </a:bodyPr>
          <a:lstStyle/>
          <a:p>
            <a:r>
              <a:rPr lang="en-US" dirty="0" smtClean="0"/>
              <a:t>Phase I MS4s</a:t>
            </a:r>
          </a:p>
          <a:p>
            <a:pPr lvl="1"/>
            <a:r>
              <a:rPr lang="en-US" dirty="0" smtClean="0"/>
              <a:t>Continue pace of restoration to the maximum extent practicable (MEP) during upcoming permit (2% annually for WIP planning).</a:t>
            </a:r>
          </a:p>
          <a:p>
            <a:r>
              <a:rPr lang="en-US" dirty="0" smtClean="0"/>
              <a:t>Phase II MS4s</a:t>
            </a:r>
          </a:p>
          <a:p>
            <a:pPr lvl="1"/>
            <a:r>
              <a:rPr lang="en-US" dirty="0" smtClean="0"/>
              <a:t>Restoration of 20% of untreated impervious by 2025</a:t>
            </a:r>
          </a:p>
          <a:p>
            <a:r>
              <a:rPr lang="en-US" dirty="0" smtClean="0"/>
              <a:t>Non-MS4 - Pursue additional resources for rural counties</a:t>
            </a:r>
          </a:p>
          <a:p>
            <a:r>
              <a:rPr lang="en-US" dirty="0" smtClean="0"/>
              <a:t>Focus on local priorities</a:t>
            </a:r>
          </a:p>
          <a:p>
            <a:pPr lvl="1"/>
            <a:r>
              <a:rPr lang="en-US" dirty="0" smtClean="0"/>
              <a:t>“Co-benefits”</a:t>
            </a:r>
          </a:p>
        </p:txBody>
      </p:sp>
      <p:pic>
        <p:nvPicPr>
          <p:cNvPr id="1026" name="Picture 2"/>
          <p:cNvPicPr>
            <a:picLocks noChangeAspect="1" noChangeArrowheads="1"/>
          </p:cNvPicPr>
          <p:nvPr/>
        </p:nvPicPr>
        <p:blipFill>
          <a:blip r:embed="rId3" cstate="print"/>
          <a:srcRect/>
          <a:stretch>
            <a:fillRect/>
          </a:stretch>
        </p:blipFill>
        <p:spPr bwMode="auto">
          <a:xfrm>
            <a:off x="5029200" y="1676400"/>
            <a:ext cx="3643805" cy="2457450"/>
          </a:xfrm>
          <a:prstGeom prst="rect">
            <a:avLst/>
          </a:prstGeom>
          <a:noFill/>
          <a:ln w="9525">
            <a:noFill/>
            <a:miter lim="800000"/>
            <a:headEnd/>
            <a:tailEnd/>
          </a:ln>
        </p:spPr>
      </p:pic>
      <p:sp>
        <p:nvSpPr>
          <p:cNvPr id="5" name="TextBox 4"/>
          <p:cNvSpPr txBox="1"/>
          <p:nvPr/>
        </p:nvSpPr>
        <p:spPr>
          <a:xfrm>
            <a:off x="5562600" y="4267200"/>
            <a:ext cx="2209800" cy="2227778"/>
          </a:xfrm>
          <a:prstGeom prst="wedgeRoundRectCallout">
            <a:avLst>
              <a:gd name="adj1" fmla="val -122880"/>
              <a:gd name="adj2" fmla="val 4279"/>
              <a:gd name="adj3" fmla="val 16667"/>
            </a:avLst>
          </a:prstGeom>
          <a:solidFill>
            <a:schemeClr val="bg1"/>
          </a:solidFill>
          <a:ln>
            <a:noFill/>
          </a:ln>
          <a:effectLst>
            <a:outerShdw blurRad="63500" sx="102000" sy="102000" algn="ctr" rotWithShape="0">
              <a:prstClr val="black">
                <a:alpha val="40000"/>
              </a:prstClr>
            </a:outerShdw>
          </a:effectLst>
        </p:spPr>
        <p:txBody>
          <a:bodyPr wrap="square" rtlCol="0">
            <a:spAutoFit/>
          </a:bodyPr>
          <a:lstStyle/>
          <a:p>
            <a:pPr marL="231775" lvl="1" indent="-227013">
              <a:buFont typeface="Arial" pitchFamily="34" charset="0"/>
              <a:buChar char="•"/>
            </a:pPr>
            <a:r>
              <a:rPr lang="en-US" dirty="0" smtClean="0"/>
              <a:t>Flooding</a:t>
            </a:r>
          </a:p>
          <a:p>
            <a:pPr marL="231775" lvl="1" indent="-227013">
              <a:buFont typeface="Arial" pitchFamily="34" charset="0"/>
              <a:buChar char="•"/>
            </a:pPr>
            <a:r>
              <a:rPr lang="en-US" dirty="0" smtClean="0"/>
              <a:t>Climate change</a:t>
            </a:r>
          </a:p>
          <a:p>
            <a:pPr marL="231775" lvl="1" indent="-227013">
              <a:buFont typeface="Arial" pitchFamily="34" charset="0"/>
              <a:buChar char="•"/>
            </a:pPr>
            <a:r>
              <a:rPr lang="en-US" dirty="0" smtClean="0"/>
              <a:t>Healthy streams</a:t>
            </a:r>
          </a:p>
          <a:p>
            <a:pPr marL="231775" lvl="1" indent="-227013">
              <a:buFont typeface="Arial" pitchFamily="34" charset="0"/>
              <a:buChar char="•"/>
            </a:pPr>
            <a:r>
              <a:rPr lang="en-US" dirty="0" smtClean="0"/>
              <a:t>Healthy lakes</a:t>
            </a:r>
          </a:p>
          <a:p>
            <a:pPr marL="231775" lvl="1" indent="-227013">
              <a:buFont typeface="Arial" pitchFamily="34" charset="0"/>
              <a:buChar char="•"/>
            </a:pPr>
            <a:r>
              <a:rPr lang="en-US" dirty="0" smtClean="0"/>
              <a:t>Drinking water</a:t>
            </a:r>
          </a:p>
          <a:p>
            <a:pPr marL="231775" lvl="1" indent="-227013">
              <a:buFont typeface="Arial" pitchFamily="34" charset="0"/>
              <a:buChar char="•"/>
            </a:pPr>
            <a:r>
              <a:rPr lang="en-US" dirty="0" smtClean="0"/>
              <a:t>Greener communities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WIP III Septic Strategies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Continue septic upgrades with priority in critical area</a:t>
            </a:r>
          </a:p>
          <a:p>
            <a:r>
              <a:rPr lang="en-US" dirty="0" smtClean="0"/>
              <a:t>Pursue septic connections</a:t>
            </a:r>
          </a:p>
          <a:p>
            <a:r>
              <a:rPr lang="en-US" dirty="0" smtClean="0"/>
              <a:t>Maintenance of existing and new systems</a:t>
            </a:r>
          </a:p>
          <a:p>
            <a:r>
              <a:rPr lang="en-US" dirty="0" smtClean="0"/>
              <a:t>High-benefit reductions</a:t>
            </a:r>
          </a:p>
          <a:p>
            <a:pPr lvl="1"/>
            <a:r>
              <a:rPr lang="en-US" dirty="0" smtClean="0"/>
              <a:t>Local priorities</a:t>
            </a:r>
          </a:p>
          <a:p>
            <a:pPr lvl="2"/>
            <a:r>
              <a:rPr lang="en-US" dirty="0" smtClean="0"/>
              <a:t>Public health &amp; drinking water quality</a:t>
            </a:r>
          </a:p>
          <a:p>
            <a:pPr lvl="1"/>
            <a:r>
              <a:rPr lang="en-US" dirty="0" smtClean="0"/>
              <a:t>Concentrated areas</a:t>
            </a:r>
          </a:p>
          <a:p>
            <a:pPr lvl="2"/>
            <a:r>
              <a:rPr lang="en-US" dirty="0" smtClean="0"/>
              <a:t>Clusters</a:t>
            </a:r>
          </a:p>
          <a:p>
            <a:pPr lvl="2"/>
            <a:r>
              <a:rPr lang="en-US" dirty="0" smtClean="0"/>
              <a:t>High-density of individual systems</a:t>
            </a:r>
          </a:p>
          <a:p>
            <a:pPr lvl="2"/>
            <a:r>
              <a:rPr lang="en-US" dirty="0" err="1" smtClean="0"/>
              <a:t>Bermed</a:t>
            </a:r>
            <a:r>
              <a:rPr lang="en-US" dirty="0" smtClean="0"/>
              <a:t> infiltration pond (BIPs)</a:t>
            </a:r>
          </a:p>
          <a:p>
            <a:pPr lvl="2"/>
            <a:r>
              <a:rPr lang="en-US" dirty="0" smtClean="0"/>
              <a:t>Mobile home parks, campgrounds, marinas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Protection &amp; Growth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Phase III Built on 2025 Land Use (BMPs applied to </a:t>
            </a:r>
            <a:r>
              <a:rPr lang="en-US" smtClean="0"/>
              <a:t>that projection)</a:t>
            </a:r>
          </a:p>
          <a:p>
            <a:r>
              <a:rPr lang="en-US" dirty="0" smtClean="0"/>
              <a:t>Forest </a:t>
            </a:r>
            <a:r>
              <a:rPr lang="en-US" dirty="0" smtClean="0"/>
              <a:t>Conservation Act</a:t>
            </a:r>
          </a:p>
          <a:p>
            <a:r>
              <a:rPr lang="en-US" dirty="0" smtClean="0"/>
              <a:t>Agricultural Preservation</a:t>
            </a:r>
          </a:p>
          <a:p>
            <a:r>
              <a:rPr lang="en-US" dirty="0" smtClean="0"/>
              <a:t>Priority funding areas</a:t>
            </a:r>
          </a:p>
          <a:p>
            <a:r>
              <a:rPr lang="en-US" dirty="0" smtClean="0"/>
              <a:t>Program Open Space</a:t>
            </a:r>
          </a:p>
          <a:p>
            <a:r>
              <a:rPr lang="en-US" dirty="0" smtClean="0"/>
              <a:t>Critical Area protections</a:t>
            </a:r>
          </a:p>
          <a:p>
            <a:r>
              <a:rPr lang="en-US" dirty="0" smtClean="0"/>
              <a:t>All other zoning and conservation measures</a:t>
            </a:r>
          </a:p>
          <a:p>
            <a:r>
              <a:rPr lang="en-US" dirty="0" err="1"/>
              <a:t>Stormwater</a:t>
            </a:r>
            <a:r>
              <a:rPr lang="en-US" dirty="0"/>
              <a:t> environmental site </a:t>
            </a:r>
            <a:r>
              <a:rPr lang="en-US" dirty="0" smtClean="0"/>
              <a:t>design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Draft WIP Plan: Nitrogen by Sector</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011888170"/>
              </p:ext>
            </p:extLst>
          </p:nvPr>
        </p:nvGraphicFramePr>
        <p:xfrm>
          <a:off x="457200" y="1676402"/>
          <a:ext cx="8229600" cy="4267197"/>
        </p:xfrm>
        <a:graphic>
          <a:graphicData uri="http://schemas.openxmlformats.org/drawingml/2006/table">
            <a:tbl>
              <a:tblPr/>
              <a:tblGrid>
                <a:gridCol w="2072085">
                  <a:extLst>
                    <a:ext uri="{9D8B030D-6E8A-4147-A177-3AD203B41FA5}">
                      <a16:colId xmlns="" xmlns:a16="http://schemas.microsoft.com/office/drawing/2014/main" val="837667461"/>
                    </a:ext>
                  </a:extLst>
                </a:gridCol>
                <a:gridCol w="1031416">
                  <a:extLst>
                    <a:ext uri="{9D8B030D-6E8A-4147-A177-3AD203B41FA5}">
                      <a16:colId xmlns="" xmlns:a16="http://schemas.microsoft.com/office/drawing/2014/main" val="2172847979"/>
                    </a:ext>
                  </a:extLst>
                </a:gridCol>
                <a:gridCol w="558612">
                  <a:extLst>
                    <a:ext uri="{9D8B030D-6E8A-4147-A177-3AD203B41FA5}">
                      <a16:colId xmlns="" xmlns:a16="http://schemas.microsoft.com/office/drawing/2014/main" val="701000372"/>
                    </a:ext>
                  </a:extLst>
                </a:gridCol>
                <a:gridCol w="1457947">
                  <a:extLst>
                    <a:ext uri="{9D8B030D-6E8A-4147-A177-3AD203B41FA5}">
                      <a16:colId xmlns="" xmlns:a16="http://schemas.microsoft.com/office/drawing/2014/main" val="3408481033"/>
                    </a:ext>
                  </a:extLst>
                </a:gridCol>
                <a:gridCol w="686489">
                  <a:extLst>
                    <a:ext uri="{9D8B030D-6E8A-4147-A177-3AD203B41FA5}">
                      <a16:colId xmlns="" xmlns:a16="http://schemas.microsoft.com/office/drawing/2014/main" val="962943278"/>
                    </a:ext>
                  </a:extLst>
                </a:gridCol>
                <a:gridCol w="879985">
                  <a:extLst>
                    <a:ext uri="{9D8B030D-6E8A-4147-A177-3AD203B41FA5}">
                      <a16:colId xmlns="" xmlns:a16="http://schemas.microsoft.com/office/drawing/2014/main" val="366420238"/>
                    </a:ext>
                  </a:extLst>
                </a:gridCol>
                <a:gridCol w="287869">
                  <a:extLst>
                    <a:ext uri="{9D8B030D-6E8A-4147-A177-3AD203B41FA5}">
                      <a16:colId xmlns="" xmlns:a16="http://schemas.microsoft.com/office/drawing/2014/main" val="2681518888"/>
                    </a:ext>
                  </a:extLst>
                </a:gridCol>
                <a:gridCol w="601518">
                  <a:extLst>
                    <a:ext uri="{9D8B030D-6E8A-4147-A177-3AD203B41FA5}">
                      <a16:colId xmlns="" xmlns:a16="http://schemas.microsoft.com/office/drawing/2014/main" val="1568864790"/>
                    </a:ext>
                  </a:extLst>
                </a:gridCol>
                <a:gridCol w="653679">
                  <a:extLst>
                    <a:ext uri="{9D8B030D-6E8A-4147-A177-3AD203B41FA5}">
                      <a16:colId xmlns="" xmlns:a16="http://schemas.microsoft.com/office/drawing/2014/main" val="3132119533"/>
                    </a:ext>
                  </a:extLst>
                </a:gridCol>
              </a:tblGrid>
              <a:tr h="1028889">
                <a:tc>
                  <a:txBody>
                    <a:bodyPr/>
                    <a:lstStyle/>
                    <a:p>
                      <a:pPr marL="0" marR="0" algn="ctr">
                        <a:lnSpc>
                          <a:spcPct val="115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rPr>
                        <a:t>Source </a:t>
                      </a:r>
                      <a:r>
                        <a:rPr lang="en-US" sz="1400" b="1" dirty="0" smtClean="0">
                          <a:solidFill>
                            <a:srgbClr val="FFFFFF"/>
                          </a:solidFill>
                          <a:effectLst/>
                          <a:latin typeface="Arial" panose="020B0604020202020204" pitchFamily="34" charset="0"/>
                          <a:ea typeface="Times New Roman" panose="02020603050405020304" pitchFamily="18" charset="0"/>
                        </a:rPr>
                        <a:t>Sector</a:t>
                      </a:r>
                      <a:endParaRPr lang="en-US" sz="1400" dirty="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365F9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27D"/>
                    </a:solidFill>
                  </a:tcPr>
                </a:tc>
                <a:tc gridSpan="2">
                  <a:txBody>
                    <a:bodyPr/>
                    <a:lstStyle/>
                    <a:p>
                      <a:pPr marL="0" marR="0" algn="ctr">
                        <a:lnSpc>
                          <a:spcPct val="115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rPr>
                        <a:t>2017 Progress</a:t>
                      </a:r>
                      <a:endParaRPr lang="en-US" sz="1400">
                        <a:effectLst/>
                        <a:latin typeface="Calibri" panose="020F0502020204030204" pitchFamily="34" charset="0"/>
                        <a:ea typeface="Calibri" panose="020F0502020204030204" pitchFamily="34" charset="0"/>
                      </a:endParaRPr>
                    </a:p>
                    <a:p>
                      <a:pPr marL="0" marR="0" algn="ctr">
                        <a:lnSpc>
                          <a:spcPct val="115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rPr>
                        <a:t>(M lbs TN/yr)</a:t>
                      </a:r>
                      <a:endParaRPr lang="en-US" sz="140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27D"/>
                    </a:solidFill>
                  </a:tcPr>
                </a:tc>
                <a:tc hMerge="1">
                  <a:txBody>
                    <a:bodyPr/>
                    <a:lstStyle/>
                    <a:p>
                      <a:endParaRPr lang="en-US"/>
                    </a:p>
                  </a:txBody>
                  <a:tcPr/>
                </a:tc>
                <a:tc gridSpan="2">
                  <a:txBody>
                    <a:bodyPr/>
                    <a:lstStyle/>
                    <a:p>
                      <a:pPr marL="0" marR="0" algn="ctr">
                        <a:lnSpc>
                          <a:spcPct val="115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rPr>
                        <a:t>Phase III WIP </a:t>
                      </a:r>
                      <a:r>
                        <a:rPr lang="en-US" sz="1400" b="1" baseline="30000">
                          <a:solidFill>
                            <a:srgbClr val="FFFFFF"/>
                          </a:solidFill>
                          <a:effectLst/>
                          <a:latin typeface="Arial" panose="020B0604020202020204" pitchFamily="34" charset="0"/>
                          <a:ea typeface="Times New Roman" panose="02020603050405020304" pitchFamily="18" charset="0"/>
                        </a:rPr>
                        <a:t>*</a:t>
                      </a:r>
                      <a:endParaRPr lang="en-US" sz="1400">
                        <a:effectLst/>
                        <a:latin typeface="Calibri" panose="020F0502020204030204" pitchFamily="34" charset="0"/>
                        <a:ea typeface="Calibri" panose="020F0502020204030204" pitchFamily="34" charset="0"/>
                      </a:endParaRPr>
                    </a:p>
                    <a:p>
                      <a:pPr marL="0" marR="0" algn="ctr">
                        <a:lnSpc>
                          <a:spcPct val="115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rPr>
                        <a:t>(M lbs TN/yr)</a:t>
                      </a:r>
                      <a:endParaRPr lang="en-US" sz="140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27D"/>
                    </a:solidFill>
                  </a:tcPr>
                </a:tc>
                <a:tc hMerge="1">
                  <a:txBody>
                    <a:bodyPr/>
                    <a:lstStyle/>
                    <a:p>
                      <a:endParaRPr lang="en-US"/>
                    </a:p>
                  </a:txBody>
                  <a:tcPr/>
                </a:tc>
                <a:tc gridSpan="4">
                  <a:txBody>
                    <a:bodyPr/>
                    <a:lstStyle/>
                    <a:p>
                      <a:pPr marL="0" marR="0" algn="ctr">
                        <a:lnSpc>
                          <a:spcPct val="115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rPr>
                        <a:t>Change in Load</a:t>
                      </a:r>
                      <a:endParaRPr lang="en-US" sz="1400">
                        <a:effectLst/>
                        <a:latin typeface="Calibri" panose="020F0502020204030204" pitchFamily="34" charset="0"/>
                        <a:ea typeface="Calibri" panose="020F0502020204030204" pitchFamily="34" charset="0"/>
                      </a:endParaRPr>
                    </a:p>
                    <a:p>
                      <a:pPr marL="0" marR="0" algn="ctr">
                        <a:lnSpc>
                          <a:spcPct val="115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rPr>
                        <a:t>(M lbs TN/yr | Percent)</a:t>
                      </a:r>
                      <a:endParaRPr lang="en-US" sz="140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95B3D7"/>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527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817152035"/>
                  </a:ext>
                </a:extLst>
              </a:tr>
              <a:tr h="539718">
                <a:tc>
                  <a:txBody>
                    <a:bodyPr/>
                    <a:lstStyle/>
                    <a:p>
                      <a:pPr marL="457200" marR="0" indent="-457200">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Agriculture</a:t>
                      </a:r>
                      <a:endParaRPr lang="en-US" sz="140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7F7F7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22.4</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18.0</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-4.4</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457200" marR="0" indent="-457200" algn="ct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-20%</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Times New Roman" panose="02020603050405020304" pitchFamily="18"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w="12700" cap="flat" cmpd="sng" algn="ctr">
                      <a:solidFill>
                        <a:srgbClr val="7F7F7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3291387588"/>
                  </a:ext>
                </a:extLst>
              </a:tr>
              <a:tr h="539718">
                <a:tc>
                  <a:txBody>
                    <a:bodyPr/>
                    <a:lstStyle/>
                    <a:p>
                      <a:pPr marL="457200" marR="0" indent="-457200">
                        <a:lnSpc>
                          <a:spcPct val="115000"/>
                        </a:lnSpc>
                        <a:spcBef>
                          <a:spcPts val="300"/>
                        </a:spcBef>
                        <a:spcAft>
                          <a:spcPts val="300"/>
                        </a:spcAft>
                      </a:pPr>
                      <a:r>
                        <a:rPr lang="en-US" sz="1400" dirty="0">
                          <a:effectLst/>
                          <a:latin typeface="Arial" panose="020B0604020202020204" pitchFamily="34" charset="0"/>
                          <a:ea typeface="Times New Roman" panose="02020603050405020304" pitchFamily="18" charset="0"/>
                        </a:rPr>
                        <a:t>       </a:t>
                      </a:r>
                      <a:r>
                        <a:rPr lang="en-US" sz="1400" dirty="0" err="1" smtClean="0">
                          <a:effectLst/>
                          <a:latin typeface="Arial" panose="020B0604020202020204" pitchFamily="34" charset="0"/>
                          <a:ea typeface="Times New Roman" panose="02020603050405020304" pitchFamily="18" charset="0"/>
                        </a:rPr>
                        <a:t>Stormwater</a:t>
                      </a:r>
                      <a:endParaRPr lang="en-US" sz="1400" dirty="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7F7F7F"/>
                      </a:solidFill>
                      <a:prstDash val="solid"/>
                      <a:round/>
                      <a:headEnd type="none" w="med" len="med"/>
                      <a:tailEnd type="none" w="med" len="med"/>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9.4</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9.2</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-0.2 </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ct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-2%</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Times New Roman" panose="02020603050405020304" pitchFamily="18"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807544228"/>
                  </a:ext>
                </a:extLst>
              </a:tr>
              <a:tr h="539718">
                <a:tc>
                  <a:txBody>
                    <a:bodyPr/>
                    <a:lstStyle/>
                    <a:p>
                      <a:pPr marL="457200" marR="0" indent="-457200">
                        <a:lnSpc>
                          <a:spcPct val="115000"/>
                        </a:lnSpc>
                        <a:spcBef>
                          <a:spcPts val="300"/>
                        </a:spcBef>
                        <a:spcAft>
                          <a:spcPts val="300"/>
                        </a:spcAft>
                      </a:pPr>
                      <a:r>
                        <a:rPr lang="en-US" sz="1400" dirty="0">
                          <a:effectLst/>
                          <a:latin typeface="Arial" panose="020B0604020202020204" pitchFamily="34" charset="0"/>
                          <a:ea typeface="Times New Roman" panose="02020603050405020304" pitchFamily="18" charset="0"/>
                        </a:rPr>
                        <a:t>       </a:t>
                      </a:r>
                      <a:r>
                        <a:rPr lang="en-US" sz="1400" dirty="0" smtClean="0">
                          <a:effectLst/>
                          <a:latin typeface="Arial" panose="020B0604020202020204" pitchFamily="34" charset="0"/>
                          <a:ea typeface="Times New Roman" panose="02020603050405020304" pitchFamily="18" charset="0"/>
                        </a:rPr>
                        <a:t>Natural</a:t>
                      </a:r>
                      <a:endParaRPr lang="en-US" sz="1400" dirty="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7F7F7F"/>
                      </a:solidFill>
                      <a:prstDash val="solid"/>
                      <a:round/>
                      <a:headEnd type="none" w="med" len="med"/>
                      <a:tailEnd type="none" w="med" len="med"/>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8.1</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8.1</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0.0</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ct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0%</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Times New Roman" panose="02020603050405020304" pitchFamily="18"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537403842"/>
                  </a:ext>
                </a:extLst>
              </a:tr>
              <a:tr h="539718">
                <a:tc>
                  <a:txBody>
                    <a:bodyPr/>
                    <a:lstStyle/>
                    <a:p>
                      <a:pPr marL="457200" marR="0" indent="-457200">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Septic</a:t>
                      </a:r>
                      <a:endParaRPr lang="en-US" sz="140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7F7F7F"/>
                      </a:solidFill>
                      <a:prstDash val="solid"/>
                      <a:round/>
                      <a:headEnd type="none" w="med" len="med"/>
                      <a:tailEnd type="none" w="med" len="med"/>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3.1</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3.1</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0.0</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a:noFill/>
                    </a:lnB>
                    <a:solidFill>
                      <a:srgbClr val="FFFFFF"/>
                    </a:solidFill>
                  </a:tcPr>
                </a:tc>
                <a:tc>
                  <a:txBody>
                    <a:bodyPr/>
                    <a:lstStyle/>
                    <a:p>
                      <a:pPr marL="457200" marR="0" indent="-457200" algn="ct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0%</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a:noFill/>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Times New Roman" panose="02020603050405020304" pitchFamily="18"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3104917274"/>
                  </a:ext>
                </a:extLst>
              </a:tr>
              <a:tr h="539718">
                <a:tc>
                  <a:txBody>
                    <a:bodyPr/>
                    <a:lstStyle/>
                    <a:p>
                      <a:pPr marL="457200" marR="0" indent="-457200">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Wastewater</a:t>
                      </a:r>
                      <a:endParaRPr lang="en-US" sz="140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7F7F7F"/>
                      </a:solidFill>
                      <a:prstDash val="solid"/>
                      <a:round/>
                      <a:headEnd type="none" w="med" len="med"/>
                      <a:tailEnd type="none" w="med" len="med"/>
                    </a:lnL>
                    <a:lnR>
                      <a:noFill/>
                    </a:lnR>
                    <a:lnT>
                      <a:noFill/>
                    </a:lnT>
                    <a:lnB w="19050" cap="flat" cmpd="dbl" algn="ctr">
                      <a:solidFill>
                        <a:srgbClr val="595959"/>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11.3</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w="19050" cap="flat" cmpd="dbl" algn="ctr">
                      <a:solidFill>
                        <a:srgbClr val="595959"/>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w="19050" cap="flat" cmpd="dbl" algn="ctr">
                      <a:solidFill>
                        <a:srgbClr val="595959"/>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6.6</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w="19050" cap="flat" cmpd="dbl" algn="ctr">
                      <a:solidFill>
                        <a:srgbClr val="595959"/>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a:noFill/>
                    </a:lnR>
                    <a:lnT>
                      <a:noFill/>
                    </a:lnT>
                    <a:lnB w="19050" cap="flat" cmpd="dbl" algn="ctr">
                      <a:solidFill>
                        <a:srgbClr val="595959"/>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-4.7</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a:noFill/>
                    </a:lnT>
                    <a:lnB w="19050" cap="flat" cmpd="dbl" algn="ctr">
                      <a:solidFill>
                        <a:srgbClr val="595959"/>
                      </a:solidFill>
                      <a:prstDash val="solid"/>
                      <a:round/>
                      <a:headEnd type="none" w="med" len="med"/>
                      <a:tailEnd type="none" w="med" len="med"/>
                    </a:lnB>
                    <a:solidFill>
                      <a:srgbClr val="FFFFFF"/>
                    </a:solidFill>
                  </a:tcPr>
                </a:tc>
                <a:tc>
                  <a:txBody>
                    <a:bodyPr/>
                    <a:lstStyle/>
                    <a:p>
                      <a:pPr marL="457200" marR="0" indent="-457200" algn="ct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w="19050" cap="flat" cmpd="dbl" algn="ctr">
                      <a:solidFill>
                        <a:srgbClr val="595959"/>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Arial" panose="020B0604020202020204" pitchFamily="34" charset="0"/>
                          <a:ea typeface="Times New Roman" panose="02020603050405020304" pitchFamily="18" charset="0"/>
                        </a:rPr>
                        <a:t>-41%</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a:noFill/>
                    </a:lnT>
                    <a:lnB w="19050" cap="flat" cmpd="dbl" algn="ctr">
                      <a:solidFill>
                        <a:srgbClr val="595959"/>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a:effectLst/>
                          <a:latin typeface="Times New Roman" panose="02020603050405020304" pitchFamily="18"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w="12700" cap="flat" cmpd="sng" algn="ctr">
                      <a:solidFill>
                        <a:srgbClr val="7F7F7F"/>
                      </a:solidFill>
                      <a:prstDash val="solid"/>
                      <a:round/>
                      <a:headEnd type="none" w="med" len="med"/>
                      <a:tailEnd type="none" w="med" len="med"/>
                    </a:lnR>
                    <a:lnT>
                      <a:noFill/>
                    </a:lnT>
                    <a:lnB w="19050" cap="flat" cmpd="dbl" algn="ctr">
                      <a:solidFill>
                        <a:srgbClr val="595959"/>
                      </a:solidFill>
                      <a:prstDash val="solid"/>
                      <a:round/>
                      <a:headEnd type="none" w="med" len="med"/>
                      <a:tailEnd type="none" w="med" len="med"/>
                    </a:lnB>
                    <a:solidFill>
                      <a:srgbClr val="FFFFFF"/>
                    </a:solidFill>
                  </a:tcPr>
                </a:tc>
                <a:extLst>
                  <a:ext uri="{0D108BD9-81ED-4DB2-BD59-A6C34878D82A}">
                    <a16:rowId xmlns="" xmlns:a16="http://schemas.microsoft.com/office/drawing/2014/main" val="108363862"/>
                  </a:ext>
                </a:extLst>
              </a:tr>
              <a:tr h="539718">
                <a:tc>
                  <a:txBody>
                    <a:bodyPr/>
                    <a:lstStyle/>
                    <a:p>
                      <a:pPr marL="457200" marR="0" indent="-457200">
                        <a:lnSpc>
                          <a:spcPct val="115000"/>
                        </a:lnSpc>
                        <a:spcBef>
                          <a:spcPts val="300"/>
                        </a:spcBef>
                        <a:spcAft>
                          <a:spcPts val="300"/>
                        </a:spcAft>
                      </a:pPr>
                      <a:r>
                        <a:rPr lang="en-US" sz="1400" b="1" dirty="0">
                          <a:solidFill>
                            <a:srgbClr val="262626"/>
                          </a:solidFill>
                          <a:effectLst/>
                          <a:latin typeface="Arial" panose="020B0604020202020204" pitchFamily="34" charset="0"/>
                          <a:ea typeface="Times New Roman" panose="02020603050405020304" pitchFamily="18" charset="0"/>
                        </a:rPr>
                        <a:t>       Total</a:t>
                      </a:r>
                      <a:endParaRPr lang="en-US" sz="1400" dirty="0">
                        <a:effectLst/>
                        <a:latin typeface="Calibri" panose="020F0502020204030204" pitchFamily="34" charset="0"/>
                        <a:ea typeface="Calibri" panose="020F0502020204030204" pitchFamily="34" charset="0"/>
                      </a:endParaRPr>
                    </a:p>
                  </a:txBody>
                  <a:tcPr marL="44063" marR="44063" marT="73439" marB="73439" anchor="ctr">
                    <a:lnL w="12700" cap="flat" cmpd="sng" algn="ctr">
                      <a:solidFill>
                        <a:srgbClr val="7F7F7F"/>
                      </a:solidFill>
                      <a:prstDash val="solid"/>
                      <a:round/>
                      <a:headEnd type="none" w="med" len="med"/>
                      <a:tailEnd type="none" w="med" len="med"/>
                    </a:lnL>
                    <a:lnR>
                      <a:noFill/>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b="1" dirty="0">
                          <a:solidFill>
                            <a:srgbClr val="262626"/>
                          </a:solidFill>
                          <a:effectLst/>
                          <a:latin typeface="Arial" panose="020B0604020202020204" pitchFamily="34" charset="0"/>
                          <a:ea typeface="Times New Roman" panose="02020603050405020304" pitchFamily="18" charset="0"/>
                        </a:rPr>
                        <a:t>54.2</a:t>
                      </a:r>
                      <a:endParaRPr lang="en-US" sz="1400" dirty="0">
                        <a:effectLst/>
                        <a:latin typeface="Calibri" panose="020F0502020204030204" pitchFamily="34" charset="0"/>
                        <a:ea typeface="Calibri" panose="020F0502020204030204" pitchFamily="34" charset="0"/>
                      </a:endParaRPr>
                    </a:p>
                  </a:txBody>
                  <a:tcPr marL="44063" marR="44063" marT="73439" marB="73439" anchor="ctr">
                    <a:lnL>
                      <a:noFill/>
                    </a:lnL>
                    <a:lnR>
                      <a:noFill/>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b="1">
                          <a:solidFill>
                            <a:srgbClr val="262626"/>
                          </a:solidFill>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b="1">
                          <a:solidFill>
                            <a:srgbClr val="262626"/>
                          </a:solidFill>
                          <a:effectLst/>
                          <a:latin typeface="Arial" panose="020B0604020202020204" pitchFamily="34" charset="0"/>
                          <a:ea typeface="Times New Roman" panose="02020603050405020304" pitchFamily="18" charset="0"/>
                        </a:rPr>
                        <a:t>45.0</a:t>
                      </a:r>
                      <a:endParaRPr lang="en-US" sz="1400">
                        <a:effectLst/>
                        <a:latin typeface="Calibri" panose="020F0502020204030204" pitchFamily="34" charset="0"/>
                        <a:ea typeface="Calibri" panose="020F0502020204030204" pitchFamily="34" charset="0"/>
                      </a:endParaRPr>
                    </a:p>
                  </a:txBody>
                  <a:tcPr marL="44063" marR="44063" marT="73439" marB="73439" anchor="ctr">
                    <a:lnL>
                      <a:noFill/>
                    </a:lnL>
                    <a:lnR>
                      <a:noFill/>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b="1">
                          <a:solidFill>
                            <a:srgbClr val="262626"/>
                          </a:solidFill>
                          <a:effectLst/>
                          <a:latin typeface="Arial" panose="020B0604020202020204" pitchFamily="34" charset="0"/>
                          <a:ea typeface="Times New Roman" panose="02020603050405020304" pitchFamily="18" charset="0"/>
                        </a:rPr>
                        <a:t> </a:t>
                      </a:r>
                      <a:endParaRPr lang="en-US" sz="1400">
                        <a:effectLst/>
                        <a:latin typeface="Calibri" panose="020F0502020204030204" pitchFamily="34" charset="0"/>
                        <a:ea typeface="Calibri" panose="020F0502020204030204" pitchFamily="34" charset="0"/>
                      </a:endParaRPr>
                    </a:p>
                  </a:txBody>
                  <a:tcPr marL="79314" marR="79314" marT="0" marB="0">
                    <a:lnL>
                      <a:noFill/>
                    </a:lnL>
                    <a:lnR>
                      <a:noFill/>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b="1" dirty="0">
                          <a:solidFill>
                            <a:srgbClr val="262626"/>
                          </a:solidFill>
                          <a:effectLst/>
                          <a:latin typeface="Arial" panose="020B0604020202020204" pitchFamily="34" charset="0"/>
                          <a:ea typeface="Times New Roman" panose="02020603050405020304" pitchFamily="18" charset="0"/>
                        </a:rPr>
                        <a:t>-9.2</a:t>
                      </a:r>
                      <a:endParaRPr lang="en-US" sz="1400" dirty="0">
                        <a:effectLst/>
                        <a:latin typeface="Calibri" panose="020F0502020204030204" pitchFamily="34" charset="0"/>
                        <a:ea typeface="Calibri" panose="020F0502020204030204" pitchFamily="34" charset="0"/>
                      </a:endParaRPr>
                    </a:p>
                  </a:txBody>
                  <a:tcPr marL="44063" marR="44063" marT="73439" marB="73439" anchor="ctr">
                    <a:lnL>
                      <a:noFill/>
                    </a:lnL>
                    <a:lnR>
                      <a:noFill/>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457200" marR="0" indent="-457200" algn="ctr">
                        <a:lnSpc>
                          <a:spcPct val="115000"/>
                        </a:lnSpc>
                        <a:spcBef>
                          <a:spcPts val="300"/>
                        </a:spcBef>
                        <a:spcAft>
                          <a:spcPts val="300"/>
                        </a:spcAft>
                      </a:pPr>
                      <a:r>
                        <a:rPr lang="en-US" sz="1400">
                          <a:solidFill>
                            <a:srgbClr val="262626"/>
                          </a:solidFill>
                          <a:effectLst/>
                          <a:latin typeface="Arial" panose="020B0604020202020204" pitchFamily="34" charset="0"/>
                          <a:ea typeface="Times New Roman" panose="02020603050405020304" pitchFamily="18" charset="0"/>
                        </a:rPr>
                        <a:t>|</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b="1">
                          <a:solidFill>
                            <a:srgbClr val="262626"/>
                          </a:solidFill>
                          <a:effectLst/>
                          <a:latin typeface="Arial" panose="020B0604020202020204" pitchFamily="34" charset="0"/>
                          <a:ea typeface="Times New Roman" panose="02020603050405020304" pitchFamily="18" charset="0"/>
                        </a:rPr>
                        <a:t>-17%</a:t>
                      </a:r>
                      <a:endParaRPr lang="en-US" sz="1400">
                        <a:effectLst/>
                        <a:latin typeface="Calibri" panose="020F0502020204030204" pitchFamily="34" charset="0"/>
                        <a:ea typeface="Calibri" panose="020F0502020204030204" pitchFamily="34" charset="0"/>
                      </a:endParaRPr>
                    </a:p>
                  </a:txBody>
                  <a:tcPr marL="79314" marR="79314" marT="0" marB="0" anchor="ctr">
                    <a:lnL>
                      <a:noFill/>
                    </a:lnL>
                    <a:lnR>
                      <a:noFill/>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marL="457200" marR="0" indent="-457200" algn="r">
                        <a:lnSpc>
                          <a:spcPct val="115000"/>
                        </a:lnSpc>
                        <a:spcBef>
                          <a:spcPts val="300"/>
                        </a:spcBef>
                        <a:spcAft>
                          <a:spcPts val="300"/>
                        </a:spcAft>
                      </a:pPr>
                      <a:r>
                        <a:rPr lang="en-US" sz="1400" b="1" dirty="0">
                          <a:solidFill>
                            <a:srgbClr val="262626"/>
                          </a:solidFill>
                          <a:effectLst/>
                          <a:latin typeface="Times New Roman" panose="02020603050405020304" pitchFamily="18"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txBody>
                  <a:tcPr marL="79314" marR="79314" marT="0" marB="0">
                    <a:lnL>
                      <a:noFill/>
                    </a:lnL>
                    <a:lnR w="12700" cap="flat" cmpd="sng" algn="ctr">
                      <a:solidFill>
                        <a:srgbClr val="7F7F7F"/>
                      </a:solidFill>
                      <a:prstDash val="solid"/>
                      <a:round/>
                      <a:headEnd type="none" w="med" len="med"/>
                      <a:tailEnd type="none" w="med" len="med"/>
                    </a:lnR>
                    <a:lnT w="19050" cap="flat" cmpd="dbl" algn="ctr">
                      <a:solidFill>
                        <a:srgbClr val="59595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1871531445"/>
                  </a:ext>
                </a:extLst>
              </a:tr>
            </a:tbl>
          </a:graphicData>
        </a:graphic>
      </p:graphicFrame>
      <p:sp>
        <p:nvSpPr>
          <p:cNvPr id="5" name="TextBox 4"/>
          <p:cNvSpPr txBox="1"/>
          <p:nvPr/>
        </p:nvSpPr>
        <p:spPr>
          <a:xfrm>
            <a:off x="3352800" y="6096000"/>
            <a:ext cx="2286000" cy="340519"/>
          </a:xfrm>
          <a:prstGeom prst="round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b="1" dirty="0" smtClean="0"/>
              <a:t>Phase III WIP Target = 45.8</a:t>
            </a:r>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Draft </a:t>
            </a:r>
            <a:r>
              <a:rPr lang="en-US" smtClean="0"/>
              <a:t>WIP III  Plan</a:t>
            </a:r>
            <a:r>
              <a:rPr lang="en-US" dirty="0" smtClean="0"/>
              <a:t>: Nitrogen by Basin</a:t>
            </a:r>
            <a:endParaRPr lang="en-US" dirty="0"/>
          </a:p>
        </p:txBody>
      </p:sp>
      <p:pic>
        <p:nvPicPr>
          <p:cNvPr id="4" name="Content Placeholder 3"/>
          <p:cNvPicPr>
            <a:picLocks noGrp="1" noChangeAspect="1"/>
          </p:cNvPicPr>
          <p:nvPr>
            <p:ph idx="1"/>
          </p:nvPr>
        </p:nvPicPr>
        <p:blipFill>
          <a:blip r:embed="rId3" cstate="print"/>
          <a:stretch>
            <a:fillRect/>
          </a:stretch>
        </p:blipFill>
        <p:spPr>
          <a:xfrm>
            <a:off x="1609057" y="1600200"/>
            <a:ext cx="5925885" cy="4525963"/>
          </a:xfrm>
          <a:prstGeom prst="rect">
            <a:avLst/>
          </a:prstGeom>
        </p:spPr>
      </p:pic>
      <p:sp>
        <p:nvSpPr>
          <p:cNvPr id="5" name="TextBox 4"/>
          <p:cNvSpPr txBox="1"/>
          <p:nvPr/>
        </p:nvSpPr>
        <p:spPr>
          <a:xfrm>
            <a:off x="6400800" y="3371806"/>
            <a:ext cx="1676400" cy="523220"/>
          </a:xfrm>
          <a:prstGeom prst="rect">
            <a:avLst/>
          </a:prstGeom>
          <a:solidFill>
            <a:srgbClr val="86BC97"/>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400" b="1"/>
            </a:lvl1pPr>
          </a:lstStyle>
          <a:p>
            <a:pPr algn="ctr"/>
            <a:r>
              <a:rPr lang="en-US" dirty="0"/>
              <a:t>Eastern Shore Basin</a:t>
            </a:r>
          </a:p>
          <a:p>
            <a:pPr algn="ctr"/>
            <a:r>
              <a:rPr lang="en-US" b="0" dirty="0"/>
              <a:t>-3.1 M </a:t>
            </a:r>
            <a:r>
              <a:rPr lang="en-US" b="0" dirty="0" err="1"/>
              <a:t>lbs</a:t>
            </a:r>
            <a:r>
              <a:rPr lang="en-US" b="0" dirty="0"/>
              <a:t>   (-17%)</a:t>
            </a:r>
          </a:p>
        </p:txBody>
      </p:sp>
      <p:sp>
        <p:nvSpPr>
          <p:cNvPr id="6" name="TextBox 5"/>
          <p:cNvSpPr txBox="1"/>
          <p:nvPr/>
        </p:nvSpPr>
        <p:spPr>
          <a:xfrm>
            <a:off x="5638800" y="1638489"/>
            <a:ext cx="2057400" cy="523220"/>
          </a:xfrm>
          <a:prstGeom prst="rect">
            <a:avLst/>
          </a:prstGeom>
          <a:solidFill>
            <a:srgbClr val="D5BC75"/>
          </a:solidFill>
          <a:ln>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1400" b="1" dirty="0" smtClean="0"/>
              <a:t>Susquehanna River Basin</a:t>
            </a:r>
          </a:p>
          <a:p>
            <a:pPr algn="ctr"/>
            <a:r>
              <a:rPr lang="en-US" sz="1400" dirty="0" smtClean="0"/>
              <a:t>-0.1 M </a:t>
            </a:r>
            <a:r>
              <a:rPr lang="en-US" sz="1400" dirty="0" err="1" smtClean="0"/>
              <a:t>lbs</a:t>
            </a:r>
            <a:r>
              <a:rPr lang="en-US" sz="1400" dirty="0" smtClean="0"/>
              <a:t>   (-8%)</a:t>
            </a:r>
            <a:endParaRPr lang="en-US" sz="1400" dirty="0"/>
          </a:p>
        </p:txBody>
      </p:sp>
      <p:sp>
        <p:nvSpPr>
          <p:cNvPr id="7" name="TextBox 6"/>
          <p:cNvSpPr txBox="1"/>
          <p:nvPr/>
        </p:nvSpPr>
        <p:spPr>
          <a:xfrm>
            <a:off x="3543299" y="1638489"/>
            <a:ext cx="1934243" cy="523220"/>
          </a:xfrm>
          <a:prstGeom prst="rect">
            <a:avLst/>
          </a:prstGeom>
          <a:solidFill>
            <a:schemeClr val="accent3">
              <a:lumMod val="40000"/>
              <a:lumOff val="60000"/>
            </a:schemeClr>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b="1" dirty="0" smtClean="0"/>
              <a:t>Western Shore Basin</a:t>
            </a:r>
          </a:p>
          <a:p>
            <a:pPr algn="ctr"/>
            <a:r>
              <a:rPr lang="en-US" sz="1400" dirty="0" smtClean="0"/>
              <a:t>-5.3 M </a:t>
            </a:r>
            <a:r>
              <a:rPr lang="en-US" sz="1400" dirty="0" err="1" smtClean="0"/>
              <a:t>lbs</a:t>
            </a:r>
            <a:r>
              <a:rPr lang="en-US" sz="1400" dirty="0" smtClean="0"/>
              <a:t>   (-31%)</a:t>
            </a:r>
            <a:endParaRPr lang="en-US" sz="1400" dirty="0"/>
          </a:p>
        </p:txBody>
      </p:sp>
      <p:sp>
        <p:nvSpPr>
          <p:cNvPr id="9" name="TextBox 8"/>
          <p:cNvSpPr txBox="1"/>
          <p:nvPr/>
        </p:nvSpPr>
        <p:spPr>
          <a:xfrm>
            <a:off x="2681620" y="3110196"/>
            <a:ext cx="1828800" cy="523220"/>
          </a:xfrm>
          <a:prstGeom prst="rect">
            <a:avLst/>
          </a:prstGeom>
          <a:solidFill>
            <a:srgbClr val="79BDBA"/>
          </a:solid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b="1" dirty="0" smtClean="0"/>
              <a:t>Potomac River Basin</a:t>
            </a:r>
          </a:p>
          <a:p>
            <a:pPr algn="ctr"/>
            <a:r>
              <a:rPr lang="en-US" sz="1400" dirty="0" smtClean="0"/>
              <a:t>-0.7 M </a:t>
            </a:r>
            <a:r>
              <a:rPr lang="en-US" sz="1400" dirty="0" err="1" smtClean="0"/>
              <a:t>lbs</a:t>
            </a:r>
            <a:r>
              <a:rPr lang="en-US" sz="1400" dirty="0" smtClean="0"/>
              <a:t>   (-4%)</a:t>
            </a:r>
            <a:endParaRPr lang="en-US" sz="1400" dirty="0"/>
          </a:p>
        </p:txBody>
      </p:sp>
      <p:sp>
        <p:nvSpPr>
          <p:cNvPr id="10" name="TextBox 9"/>
          <p:cNvSpPr txBox="1"/>
          <p:nvPr/>
        </p:nvSpPr>
        <p:spPr>
          <a:xfrm>
            <a:off x="4343400" y="5029200"/>
            <a:ext cx="1828800" cy="523220"/>
          </a:xfrm>
          <a:prstGeom prst="rect">
            <a:avLst/>
          </a:prstGeom>
          <a:solidFill>
            <a:srgbClr val="82E97D"/>
          </a:solidFill>
          <a:ln>
            <a:solidFill>
              <a:schemeClr val="accent3">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b="1" dirty="0" smtClean="0"/>
              <a:t>Patuxent River Basin</a:t>
            </a:r>
          </a:p>
          <a:p>
            <a:pPr algn="ctr"/>
            <a:r>
              <a:rPr lang="en-US" sz="1400" dirty="0" smtClean="0"/>
              <a:t>0.1 M </a:t>
            </a:r>
            <a:r>
              <a:rPr lang="en-US" sz="1400" dirty="0" err="1" smtClean="0"/>
              <a:t>lbs</a:t>
            </a:r>
            <a:r>
              <a:rPr lang="en-US" sz="1400" dirty="0" smtClean="0"/>
              <a:t>   (2%) *</a:t>
            </a:r>
            <a:endParaRPr lang="en-US" sz="1400" dirty="0"/>
          </a:p>
        </p:txBody>
      </p:sp>
      <p:sp>
        <p:nvSpPr>
          <p:cNvPr id="11" name="TextBox 10"/>
          <p:cNvSpPr txBox="1"/>
          <p:nvPr/>
        </p:nvSpPr>
        <p:spPr>
          <a:xfrm>
            <a:off x="228600" y="4625981"/>
            <a:ext cx="3795380" cy="181588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115888" indent="-115888">
              <a:buFont typeface="Calibri" pitchFamily="34" charset="0"/>
              <a:buChar char="*"/>
            </a:pPr>
            <a:r>
              <a:rPr lang="en-US" sz="1400" dirty="0" smtClean="0">
                <a:solidFill>
                  <a:schemeClr val="bg1">
                    <a:lumMod val="50000"/>
                  </a:schemeClr>
                </a:solidFill>
              </a:rPr>
              <a:t>The </a:t>
            </a:r>
            <a:r>
              <a:rPr lang="en-US" sz="1400" dirty="0" err="1" smtClean="0">
                <a:solidFill>
                  <a:schemeClr val="bg1">
                    <a:lumMod val="50000"/>
                  </a:schemeClr>
                </a:solidFill>
              </a:rPr>
              <a:t>Patuxent</a:t>
            </a:r>
            <a:r>
              <a:rPr lang="en-US" sz="1400" dirty="0" smtClean="0">
                <a:solidFill>
                  <a:schemeClr val="bg1">
                    <a:lumMod val="50000"/>
                  </a:schemeClr>
                </a:solidFill>
              </a:rPr>
              <a:t> Basin wastewater loads  appear to increase because 2025 plant performance is projected at 3.25 mg/L for WIP planning. Looking at aggregate 2017 performance in the basin, the significant plants performed well below 3.0 mg/L. Projecting based on current performance would result in a Phase III WIP load </a:t>
            </a:r>
            <a:r>
              <a:rPr lang="en-US" sz="1400" u="sng" dirty="0" smtClean="0">
                <a:solidFill>
                  <a:schemeClr val="bg1">
                    <a:lumMod val="50000"/>
                  </a:schemeClr>
                </a:solidFill>
              </a:rPr>
              <a:t>reduction</a:t>
            </a:r>
            <a:r>
              <a:rPr lang="en-US" sz="1400" dirty="0" smtClean="0">
                <a:solidFill>
                  <a:schemeClr val="bg1">
                    <a:lumMod val="50000"/>
                  </a:schemeClr>
                </a:solidFill>
              </a:rPr>
              <a:t> of 0.2 M pounds</a:t>
            </a:r>
            <a:endParaRPr lang="en-US" sz="1400" dirty="0">
              <a:solidFill>
                <a:schemeClr val="bg1">
                  <a:lumMod val="50000"/>
                </a:schemeClr>
              </a:solidFill>
            </a:endParaRPr>
          </a:p>
        </p:txBody>
      </p:sp>
    </p:spTree>
    <p:extLst>
      <p:ext uri="{BB962C8B-B14F-4D97-AF65-F5344CB8AC3E}">
        <p14:creationId xmlns="" xmlns:p14="http://schemas.microsoft.com/office/powerpoint/2010/main" val="88150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239000" cy="1143000"/>
          </a:xfrm>
        </p:spPr>
        <p:txBody>
          <a:bodyPr>
            <a:normAutofit/>
          </a:bodyPr>
          <a:lstStyle/>
          <a:p>
            <a:r>
              <a:rPr lang="en-US" dirty="0" smtClean="0"/>
              <a:t>Achieving the Phase III WIP Target</a:t>
            </a:r>
            <a:endParaRPr lang="en-US" sz="3100" dirty="0"/>
          </a:p>
        </p:txBody>
      </p:sp>
      <p:pic>
        <p:nvPicPr>
          <p:cNvPr id="5" name="Picture 2"/>
          <p:cNvPicPr>
            <a:picLocks noChangeAspect="1" noChangeArrowheads="1"/>
          </p:cNvPicPr>
          <p:nvPr/>
        </p:nvPicPr>
        <p:blipFill>
          <a:blip r:embed="rId3" cstate="print"/>
          <a:srcRect/>
          <a:stretch>
            <a:fillRect/>
          </a:stretch>
        </p:blipFill>
        <p:spPr bwMode="auto">
          <a:xfrm>
            <a:off x="1066800" y="1447800"/>
            <a:ext cx="7010400" cy="5038724"/>
          </a:xfrm>
          <a:prstGeom prst="rect">
            <a:avLst/>
          </a:prstGeom>
          <a:noFill/>
          <a:ln w="9525">
            <a:noFill/>
            <a:miter lim="800000"/>
            <a:headEnd/>
            <a:tailEnd/>
          </a:ln>
        </p:spPr>
      </p:pic>
      <p:sp>
        <p:nvSpPr>
          <p:cNvPr id="7" name="TextBox 6"/>
          <p:cNvSpPr txBox="1"/>
          <p:nvPr/>
        </p:nvSpPr>
        <p:spPr>
          <a:xfrm>
            <a:off x="5334000" y="2514600"/>
            <a:ext cx="2895600" cy="338554"/>
          </a:xfrm>
          <a:prstGeom prst="rect">
            <a:avLst/>
          </a:prstGeom>
          <a:noFill/>
          <a:ln>
            <a:noFill/>
          </a:ln>
          <a:effectLst/>
        </p:spPr>
        <p:txBody>
          <a:bodyPr wrap="square" rtlCol="0">
            <a:spAutoFit/>
          </a:bodyPr>
          <a:lstStyle/>
          <a:p>
            <a:pPr algn="r"/>
            <a:r>
              <a:rPr lang="en-US" sz="1600" b="1" dirty="0" smtClean="0">
                <a:solidFill>
                  <a:schemeClr val="accent2">
                    <a:lumMod val="75000"/>
                  </a:schemeClr>
                </a:solidFill>
              </a:rPr>
              <a:t>Phase III Target</a:t>
            </a:r>
            <a:r>
              <a:rPr lang="en-US" sz="1600" b="1" dirty="0">
                <a:solidFill>
                  <a:schemeClr val="accent2">
                    <a:lumMod val="75000"/>
                  </a:schemeClr>
                </a:solidFill>
              </a:rPr>
              <a:t>: </a:t>
            </a:r>
            <a:r>
              <a:rPr lang="en-US" sz="1600" b="1" dirty="0" smtClean="0">
                <a:solidFill>
                  <a:schemeClr val="accent2">
                    <a:lumMod val="75000"/>
                  </a:schemeClr>
                </a:solidFill>
              </a:rPr>
              <a:t>45.8 </a:t>
            </a:r>
            <a:r>
              <a:rPr lang="en-US" sz="1600" b="1" dirty="0">
                <a:solidFill>
                  <a:schemeClr val="accent2">
                    <a:lumMod val="75000"/>
                  </a:schemeClr>
                </a:solidFill>
              </a:rPr>
              <a:t>M lbs</a:t>
            </a:r>
          </a:p>
        </p:txBody>
      </p:sp>
      <p:cxnSp>
        <p:nvCxnSpPr>
          <p:cNvPr id="8" name="Straight Connector 7"/>
          <p:cNvCxnSpPr/>
          <p:nvPr/>
        </p:nvCxnSpPr>
        <p:spPr>
          <a:xfrm>
            <a:off x="3418863" y="1812925"/>
            <a:ext cx="28967" cy="4203700"/>
          </a:xfrm>
          <a:prstGeom prst="line">
            <a:avLst/>
          </a:prstGeom>
          <a:ln w="19050">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350610" y="2789075"/>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62600" y="1828800"/>
            <a:ext cx="2743200" cy="338554"/>
          </a:xfrm>
          <a:prstGeom prst="rect">
            <a:avLst/>
          </a:prstGeom>
          <a:noFill/>
          <a:ln>
            <a:noFill/>
          </a:ln>
          <a:effectLst/>
        </p:spPr>
        <p:txBody>
          <a:bodyPr wrap="square" rtlCol="0">
            <a:spAutoFit/>
          </a:bodyPr>
          <a:lstStyle/>
          <a:p>
            <a:r>
              <a:rPr lang="en-US" sz="1600" b="1" dirty="0" smtClean="0">
                <a:solidFill>
                  <a:schemeClr val="accent5">
                    <a:lumMod val="60000"/>
                    <a:lumOff val="40000"/>
                  </a:schemeClr>
                </a:solidFill>
              </a:rPr>
              <a:t>Phase II</a:t>
            </a:r>
            <a:endParaRPr lang="en-US" sz="1600" b="1" dirty="0">
              <a:solidFill>
                <a:schemeClr val="accent5">
                  <a:lumMod val="60000"/>
                  <a:lumOff val="40000"/>
                </a:schemeClr>
              </a:solidFill>
            </a:endParaRPr>
          </a:p>
        </p:txBody>
      </p:sp>
      <p:sp>
        <p:nvSpPr>
          <p:cNvPr id="11" name="TextBox 10"/>
          <p:cNvSpPr txBox="1"/>
          <p:nvPr/>
        </p:nvSpPr>
        <p:spPr>
          <a:xfrm>
            <a:off x="6477000" y="3200400"/>
            <a:ext cx="1447800" cy="584775"/>
          </a:xfrm>
          <a:prstGeom prst="rect">
            <a:avLst/>
          </a:prstGeom>
          <a:noFill/>
          <a:ln>
            <a:noFill/>
          </a:ln>
          <a:effectLst/>
        </p:spPr>
        <p:txBody>
          <a:bodyPr wrap="square" rtlCol="0">
            <a:spAutoFit/>
          </a:bodyPr>
          <a:lstStyle/>
          <a:p>
            <a:r>
              <a:rPr lang="en-US" sz="1600" b="1" dirty="0" smtClean="0">
                <a:solidFill>
                  <a:schemeClr val="accent1">
                    <a:lumMod val="75000"/>
                  </a:schemeClr>
                </a:solidFill>
              </a:rPr>
              <a:t>Phase III Projected </a:t>
            </a:r>
            <a:r>
              <a:rPr lang="en-US" sz="1600" b="1" dirty="0">
                <a:solidFill>
                  <a:schemeClr val="accent1">
                    <a:lumMod val="75000"/>
                  </a:schemeClr>
                </a:solidFill>
              </a:rPr>
              <a:t>load</a:t>
            </a:r>
          </a:p>
        </p:txBody>
      </p:sp>
      <p:sp>
        <p:nvSpPr>
          <p:cNvPr id="12" name="Oval 11"/>
          <p:cNvSpPr/>
          <p:nvPr/>
        </p:nvSpPr>
        <p:spPr>
          <a:xfrm>
            <a:off x="3352800" y="3416300"/>
            <a:ext cx="152400" cy="152400"/>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05200" y="3556000"/>
            <a:ext cx="2209800" cy="338554"/>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schemeClr val="accent1">
                    <a:lumMod val="75000"/>
                  </a:schemeClr>
                </a:solidFill>
              </a:rPr>
              <a:t>0.8 </a:t>
            </a:r>
            <a:r>
              <a:rPr lang="en-US" sz="1600" b="1" dirty="0">
                <a:solidFill>
                  <a:schemeClr val="accent1">
                    <a:lumMod val="75000"/>
                  </a:schemeClr>
                </a:solidFill>
              </a:rPr>
              <a:t>M lbs below target</a:t>
            </a:r>
          </a:p>
        </p:txBody>
      </p:sp>
      <p:cxnSp>
        <p:nvCxnSpPr>
          <p:cNvPr id="13" name="Straight Connector 12"/>
          <p:cNvCxnSpPr/>
          <p:nvPr/>
        </p:nvCxnSpPr>
        <p:spPr>
          <a:xfrm>
            <a:off x="2057400" y="1752600"/>
            <a:ext cx="5562600" cy="0"/>
          </a:xfrm>
          <a:prstGeom prst="line">
            <a:avLst/>
          </a:prstGeom>
          <a:ln w="22225">
            <a:prstDash val="sysDot"/>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5410200" y="1447800"/>
            <a:ext cx="3048000" cy="338554"/>
          </a:xfrm>
          <a:prstGeom prst="rect">
            <a:avLst/>
          </a:prstGeom>
          <a:noFill/>
          <a:ln>
            <a:noFill/>
          </a:ln>
          <a:effectLst/>
        </p:spPr>
        <p:txBody>
          <a:bodyPr wrap="square" rtlCol="0">
            <a:spAutoFit/>
          </a:bodyPr>
          <a:lstStyle/>
          <a:p>
            <a:pPr algn="ctr"/>
            <a:r>
              <a:rPr lang="en-US" sz="1600" b="1" dirty="0" smtClean="0">
                <a:solidFill>
                  <a:schemeClr val="accent2">
                    <a:lumMod val="75000"/>
                  </a:schemeClr>
                </a:solidFill>
              </a:rPr>
              <a:t>Phase II Target</a:t>
            </a:r>
            <a:r>
              <a:rPr lang="en-US" sz="1600" b="1" dirty="0">
                <a:solidFill>
                  <a:schemeClr val="accent2">
                    <a:lumMod val="75000"/>
                  </a:schemeClr>
                </a:solidFill>
              </a:rPr>
              <a:t>: </a:t>
            </a:r>
            <a:r>
              <a:rPr lang="en-US" sz="1600" b="1" dirty="0" smtClean="0">
                <a:solidFill>
                  <a:schemeClr val="accent2">
                    <a:lumMod val="75000"/>
                  </a:schemeClr>
                </a:solidFill>
              </a:rPr>
              <a:t>47.2 </a:t>
            </a:r>
            <a:r>
              <a:rPr lang="en-US" sz="1600" b="1" dirty="0">
                <a:solidFill>
                  <a:schemeClr val="accent2">
                    <a:lumMod val="75000"/>
                  </a:schemeClr>
                </a:solidFill>
              </a:rPr>
              <a:t>M lbs</a:t>
            </a:r>
          </a:p>
        </p:txBody>
      </p:sp>
    </p:spTree>
    <p:extLst>
      <p:ext uri="{BB962C8B-B14F-4D97-AF65-F5344CB8AC3E}">
        <p14:creationId xmlns:p14="http://schemas.microsoft.com/office/powerpoint/2010/main" xmlns="" val="738044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III WIP Challenges/Opportunities</a:t>
            </a:r>
            <a:endParaRPr lang="en-US" dirty="0"/>
          </a:p>
        </p:txBody>
      </p:sp>
      <p:sp>
        <p:nvSpPr>
          <p:cNvPr id="3" name="Content Placeholder 2"/>
          <p:cNvSpPr>
            <a:spLocks noGrp="1"/>
          </p:cNvSpPr>
          <p:nvPr>
            <p:ph idx="1"/>
          </p:nvPr>
        </p:nvSpPr>
        <p:spPr/>
        <p:txBody>
          <a:bodyPr>
            <a:normAutofit/>
          </a:bodyPr>
          <a:lstStyle/>
          <a:p>
            <a:r>
              <a:rPr lang="en-US" dirty="0" smtClean="0"/>
              <a:t>Factoring in Climate Change Impacts to Bay Restoration</a:t>
            </a:r>
          </a:p>
          <a:p>
            <a:r>
              <a:rPr lang="en-US" dirty="0" smtClean="0"/>
              <a:t>Accounting for </a:t>
            </a:r>
            <a:r>
              <a:rPr lang="en-US" dirty="0" err="1" smtClean="0"/>
              <a:t>Conowingo</a:t>
            </a:r>
            <a:r>
              <a:rPr lang="en-US" dirty="0" smtClean="0"/>
              <a:t>  </a:t>
            </a:r>
          </a:p>
          <a:p>
            <a:r>
              <a:rPr lang="en-US" dirty="0" smtClean="0"/>
              <a:t>Ensuring Local Jurisdiction Capacity</a:t>
            </a:r>
          </a:p>
          <a:p>
            <a:pPr lvl="1"/>
            <a:r>
              <a:rPr lang="en-US" dirty="0" smtClean="0"/>
              <a:t>BMP verification and maintenance</a:t>
            </a:r>
          </a:p>
          <a:p>
            <a:pPr lvl="1"/>
            <a:r>
              <a:rPr lang="en-US" dirty="0" smtClean="0"/>
              <a:t>Technical assistance delivery</a:t>
            </a:r>
          </a:p>
          <a:p>
            <a:pPr lvl="1"/>
            <a:endParaRPr lang="en-US" dirty="0" smtClean="0"/>
          </a:p>
          <a:p>
            <a:pPr lvl="1"/>
            <a:endParaRPr lang="en-US" b="1" dirty="0">
              <a:solidFill>
                <a:srgbClr val="C00000"/>
              </a:solidFill>
            </a:endParaRPr>
          </a:p>
          <a:p>
            <a:endParaRPr lang="en-US" dirty="0"/>
          </a:p>
        </p:txBody>
      </p:sp>
    </p:spTree>
    <p:extLst>
      <p:ext uri="{BB962C8B-B14F-4D97-AF65-F5344CB8AC3E}">
        <p14:creationId xmlns="" xmlns:p14="http://schemas.microsoft.com/office/powerpoint/2010/main" val="1145060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Continuing Engagement</a:t>
            </a:r>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r>
              <a:rPr lang="en-US" dirty="0"/>
              <a:t>April-May 2019 Informational Meetings</a:t>
            </a:r>
          </a:p>
          <a:p>
            <a:r>
              <a:rPr lang="en-US" dirty="0"/>
              <a:t>MACO and MML</a:t>
            </a:r>
          </a:p>
          <a:p>
            <a:r>
              <a:rPr lang="en-US" dirty="0" smtClean="0"/>
              <a:t>MAMSA</a:t>
            </a:r>
            <a:endParaRPr lang="en-US" dirty="0"/>
          </a:p>
          <a:p>
            <a:r>
              <a:rPr lang="en-US" dirty="0"/>
              <a:t>County Health Directors</a:t>
            </a:r>
          </a:p>
          <a:p>
            <a:r>
              <a:rPr lang="en-US" dirty="0"/>
              <a:t>Local Government (trajectories)</a:t>
            </a:r>
          </a:p>
          <a:p>
            <a:r>
              <a:rPr lang="en-US" dirty="0"/>
              <a:t>Conservation Districts</a:t>
            </a:r>
          </a:p>
          <a:p>
            <a:r>
              <a:rPr lang="en-US" dirty="0"/>
              <a:t>NGOs</a:t>
            </a:r>
          </a:p>
          <a:p>
            <a:r>
              <a:rPr lang="en-US" dirty="0"/>
              <a:t>Regional Workshops and Webinars</a:t>
            </a:r>
          </a:p>
          <a:p>
            <a:pPr lvl="1">
              <a:buNone/>
            </a:pPr>
            <a:endParaRPr lang="en-US" dirty="0"/>
          </a:p>
        </p:txBody>
      </p:sp>
    </p:spTree>
    <p:extLst>
      <p:ext uri="{BB962C8B-B14F-4D97-AF65-F5344CB8AC3E}">
        <p14:creationId xmlns="" xmlns:p14="http://schemas.microsoft.com/office/powerpoint/2010/main" val="226432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Involvement!</a:t>
            </a:r>
            <a:endParaRPr lang="en-US" dirty="0"/>
          </a:p>
        </p:txBody>
      </p:sp>
      <p:sp>
        <p:nvSpPr>
          <p:cNvPr id="3" name="Content Placeholder 2"/>
          <p:cNvSpPr>
            <a:spLocks noGrp="1"/>
          </p:cNvSpPr>
          <p:nvPr>
            <p:ph idx="1"/>
          </p:nvPr>
        </p:nvSpPr>
        <p:spPr>
          <a:xfrm>
            <a:off x="457200" y="1600200"/>
            <a:ext cx="8229600" cy="4800600"/>
          </a:xfrm>
        </p:spPr>
        <p:txBody>
          <a:bodyPr numCol="1">
            <a:normAutofit fontScale="92500" lnSpcReduction="20000"/>
          </a:bodyPr>
          <a:lstStyle/>
          <a:p>
            <a:r>
              <a:rPr lang="en-US" b="1" dirty="0" smtClean="0"/>
              <a:t>Maryland’s Phase III WIP</a:t>
            </a:r>
          </a:p>
          <a:p>
            <a:pPr lvl="1"/>
            <a:r>
              <a:rPr lang="en-US" dirty="0" smtClean="0">
                <a:solidFill>
                  <a:srgbClr val="0070C0"/>
                </a:solidFill>
              </a:rPr>
              <a:t>Locally-driven</a:t>
            </a:r>
          </a:p>
          <a:p>
            <a:pPr lvl="1"/>
            <a:r>
              <a:rPr lang="en-US" dirty="0" smtClean="0">
                <a:solidFill>
                  <a:srgbClr val="0070C0"/>
                </a:solidFill>
              </a:rPr>
              <a:t>Achievable</a:t>
            </a:r>
          </a:p>
          <a:p>
            <a:pPr lvl="1"/>
            <a:r>
              <a:rPr lang="en-US" dirty="0" smtClean="0">
                <a:solidFill>
                  <a:srgbClr val="0070C0"/>
                </a:solidFill>
              </a:rPr>
              <a:t>Balanced</a:t>
            </a:r>
          </a:p>
          <a:p>
            <a:r>
              <a:rPr lang="en-US" b="1" dirty="0" smtClean="0"/>
              <a:t>Public Meetings:</a:t>
            </a:r>
          </a:p>
          <a:p>
            <a:pPr lvl="1"/>
            <a:r>
              <a:rPr lang="en-US" dirty="0" smtClean="0"/>
              <a:t>April 29  (1-3 PM) Hagerstown Community College</a:t>
            </a:r>
          </a:p>
          <a:p>
            <a:pPr lvl="1"/>
            <a:r>
              <a:rPr lang="en-US" dirty="0" smtClean="0"/>
              <a:t>May 3  (9:30-11:30 AM) Chesapeake College</a:t>
            </a:r>
          </a:p>
          <a:p>
            <a:pPr lvl="1"/>
            <a:r>
              <a:rPr lang="en-US" dirty="0" smtClean="0"/>
              <a:t>May 6  (1-3 PM) Harford Community College</a:t>
            </a:r>
          </a:p>
          <a:p>
            <a:pPr lvl="1"/>
            <a:r>
              <a:rPr lang="en-US" dirty="0" smtClean="0"/>
              <a:t>May 17  (1-3 PM) Webinar</a:t>
            </a:r>
          </a:p>
          <a:p>
            <a:r>
              <a:rPr lang="en-US" b="1" dirty="0" smtClean="0"/>
              <a:t>Public Comment </a:t>
            </a:r>
            <a:r>
              <a:rPr lang="en-US" dirty="0" smtClean="0"/>
              <a:t>(Through June  7)</a:t>
            </a:r>
          </a:p>
          <a:p>
            <a:pPr lvl="1"/>
            <a:r>
              <a:rPr lang="en-US" dirty="0" smtClean="0"/>
              <a:t>Website</a:t>
            </a:r>
            <a:r>
              <a:rPr lang="en-US" sz="1300" dirty="0" smtClean="0"/>
              <a:t>: </a:t>
            </a:r>
            <a:r>
              <a:rPr lang="en-US" dirty="0">
                <a:solidFill>
                  <a:srgbClr val="0070C0"/>
                </a:solidFill>
              </a:rPr>
              <a:t>bit.ly/mdwip3</a:t>
            </a:r>
          </a:p>
          <a:p>
            <a:pPr lvl="1"/>
            <a:r>
              <a:rPr lang="en-US" dirty="0" smtClean="0"/>
              <a:t>E-mail: </a:t>
            </a:r>
            <a:r>
              <a:rPr lang="en-US" dirty="0" smtClean="0">
                <a:solidFill>
                  <a:srgbClr val="0070C0"/>
                </a:solidFill>
              </a:rPr>
              <a:t>MDE.ChesapeakeWIP@maryland.gov</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Phase 3 WIP?</a:t>
            </a:r>
            <a:endParaRPr lang="en-US" dirty="0"/>
          </a:p>
        </p:txBody>
      </p:sp>
      <p:pic>
        <p:nvPicPr>
          <p:cNvPr id="1026" name="Picture 2" descr="https://lh3.googleusercontent.com/gXKEcOYmmodP3urtNg3yiN3i9Pb2c3RiRScQpG0jZj39uYVbE4hFnWpFVZgcvRtzzTFn0yK0h1_EaZBKG3p2ZAHPHKRyKQFxDqjnSFEHgMZP_ux3_aECzdSQvx7XseGK2VDtqlfk"/>
          <p:cNvPicPr>
            <a:picLocks noChangeAspect="1" noChangeArrowheads="1"/>
          </p:cNvPicPr>
          <p:nvPr/>
        </p:nvPicPr>
        <p:blipFill>
          <a:blip r:embed="rId3" cstate="print"/>
          <a:srcRect/>
          <a:stretch>
            <a:fillRect/>
          </a:stretch>
        </p:blipFill>
        <p:spPr bwMode="auto">
          <a:xfrm>
            <a:off x="685800" y="1524000"/>
            <a:ext cx="7620000" cy="48301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Progress and Achieving the WIP</a:t>
            </a:r>
            <a:endParaRPr lang="en-US" dirty="0"/>
          </a:p>
        </p:txBody>
      </p:sp>
      <p:sp>
        <p:nvSpPr>
          <p:cNvPr id="4" name="Rounded Rectangle 3"/>
          <p:cNvSpPr/>
          <p:nvPr/>
        </p:nvSpPr>
        <p:spPr>
          <a:xfrm>
            <a:off x="1143000" y="5791200"/>
            <a:ext cx="6858000" cy="53340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581001"/>
            <a:ext cx="3581400" cy="276999"/>
          </a:xfrm>
          <a:prstGeom prst="rect">
            <a:avLst/>
          </a:prstGeom>
          <a:noFill/>
        </p:spPr>
        <p:txBody>
          <a:bodyPr wrap="square" rtlCol="0">
            <a:spAutoFit/>
          </a:bodyPr>
          <a:lstStyle/>
          <a:p>
            <a:r>
              <a:rPr lang="en-US" sz="1200" dirty="0">
                <a:solidFill>
                  <a:schemeClr val="bg1">
                    <a:lumMod val="50000"/>
                  </a:schemeClr>
                </a:solidFill>
              </a:rPr>
              <a:t>Data from: P6 CAST - 2017 Progress</a:t>
            </a:r>
          </a:p>
        </p:txBody>
      </p:sp>
      <p:sp>
        <p:nvSpPr>
          <p:cNvPr id="7" name="TextBox 6"/>
          <p:cNvSpPr txBox="1"/>
          <p:nvPr/>
        </p:nvSpPr>
        <p:spPr>
          <a:xfrm>
            <a:off x="0" y="5867400"/>
            <a:ext cx="9144000" cy="369332"/>
          </a:xfrm>
          <a:prstGeom prst="rect">
            <a:avLst/>
          </a:prstGeom>
          <a:noFill/>
        </p:spPr>
        <p:txBody>
          <a:bodyPr wrap="square" rtlCol="0">
            <a:spAutoFit/>
          </a:bodyPr>
          <a:lstStyle/>
          <a:p>
            <a:pPr algn="ctr"/>
            <a:r>
              <a:rPr lang="en-US" dirty="0"/>
              <a:t>The State is </a:t>
            </a:r>
            <a:r>
              <a:rPr lang="en-US" b="1" dirty="0"/>
              <a:t>on track </a:t>
            </a:r>
            <a:r>
              <a:rPr lang="en-US" dirty="0"/>
              <a:t>to meet its phosphorus and sediment goals</a:t>
            </a:r>
          </a:p>
        </p:txBody>
      </p:sp>
      <p:sp>
        <p:nvSpPr>
          <p:cNvPr id="8" name="TextBox 7"/>
          <p:cNvSpPr txBox="1"/>
          <p:nvPr/>
        </p:nvSpPr>
        <p:spPr>
          <a:xfrm>
            <a:off x="228600" y="2971800"/>
            <a:ext cx="1371600" cy="1200329"/>
          </a:xfrm>
          <a:prstGeom prst="rect">
            <a:avLst/>
          </a:prstGeom>
          <a:noFill/>
        </p:spPr>
        <p:txBody>
          <a:bodyPr wrap="square" rtlCol="0">
            <a:spAutoFit/>
          </a:bodyPr>
          <a:lstStyle/>
          <a:p>
            <a:pPr algn="r"/>
            <a:r>
              <a:rPr lang="en-US" dirty="0"/>
              <a:t>Million pounds of nitrogen to the bay</a:t>
            </a: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1613455"/>
            <a:ext cx="6540681" cy="4085669"/>
          </a:xfrm>
          <a:prstGeom prst="rect">
            <a:avLst/>
          </a:prstGeom>
        </p:spPr>
      </p:pic>
      <p:sp>
        <p:nvSpPr>
          <p:cNvPr id="25" name="TextBox 24"/>
          <p:cNvSpPr txBox="1"/>
          <p:nvPr/>
        </p:nvSpPr>
        <p:spPr>
          <a:xfrm rot="19800000">
            <a:off x="6950269" y="2671625"/>
            <a:ext cx="1023614" cy="338554"/>
          </a:xfrm>
          <a:prstGeom prst="rect">
            <a:avLst/>
          </a:prstGeom>
          <a:noFill/>
        </p:spPr>
        <p:txBody>
          <a:bodyPr wrap="none" rtlCol="0">
            <a:spAutoFit/>
          </a:bodyPr>
          <a:lstStyle/>
          <a:p>
            <a:r>
              <a:rPr lang="en-US" sz="1600" b="1" dirty="0" smtClean="0"/>
              <a:t>-9.2 M lbs</a:t>
            </a:r>
            <a:endParaRPr lang="en-US" sz="1600" b="1" dirty="0"/>
          </a:p>
        </p:txBody>
      </p:sp>
      <p:sp>
        <p:nvSpPr>
          <p:cNvPr id="33" name="Freeform 32"/>
          <p:cNvSpPr/>
          <p:nvPr/>
        </p:nvSpPr>
        <p:spPr>
          <a:xfrm>
            <a:off x="2165684" y="1684421"/>
            <a:ext cx="1203158" cy="1068404"/>
          </a:xfrm>
          <a:custGeom>
            <a:avLst/>
            <a:gdLst>
              <a:gd name="connsiteX0" fmla="*/ 0 w 1174282"/>
              <a:gd name="connsiteY0" fmla="*/ 0 h 1078029"/>
              <a:gd name="connsiteX1" fmla="*/ 721895 w 1174282"/>
              <a:gd name="connsiteY1" fmla="*/ 279132 h 1078029"/>
              <a:gd name="connsiteX2" fmla="*/ 1174282 w 1174282"/>
              <a:gd name="connsiteY2" fmla="*/ 1078029 h 1078029"/>
            </a:gdLst>
            <a:ahLst/>
            <a:cxnLst>
              <a:cxn ang="0">
                <a:pos x="connsiteX0" y="connsiteY0"/>
              </a:cxn>
              <a:cxn ang="0">
                <a:pos x="connsiteX1" y="connsiteY1"/>
              </a:cxn>
              <a:cxn ang="0">
                <a:pos x="connsiteX2" y="connsiteY2"/>
              </a:cxn>
            </a:cxnLst>
            <a:rect l="l" t="t" r="r" b="b"/>
            <a:pathLst>
              <a:path w="1174282" h="1078029">
                <a:moveTo>
                  <a:pt x="0" y="0"/>
                </a:moveTo>
                <a:cubicBezTo>
                  <a:pt x="263090" y="49730"/>
                  <a:pt x="526181" y="99461"/>
                  <a:pt x="721895" y="279132"/>
                </a:cubicBezTo>
                <a:cubicBezTo>
                  <a:pt x="917609" y="458803"/>
                  <a:pt x="1045945" y="768416"/>
                  <a:pt x="1174282" y="1078029"/>
                </a:cubicBezTo>
              </a:path>
            </a:pathLst>
          </a:custGeom>
          <a:ln w="158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793958" y="2770472"/>
            <a:ext cx="1191928" cy="165233"/>
          </a:xfrm>
          <a:custGeom>
            <a:avLst/>
            <a:gdLst>
              <a:gd name="connsiteX0" fmla="*/ 0 w 1174282"/>
              <a:gd name="connsiteY0" fmla="*/ 0 h 1078029"/>
              <a:gd name="connsiteX1" fmla="*/ 721895 w 1174282"/>
              <a:gd name="connsiteY1" fmla="*/ 279132 h 1078029"/>
              <a:gd name="connsiteX2" fmla="*/ 1174282 w 1174282"/>
              <a:gd name="connsiteY2" fmla="*/ 1078029 h 1078029"/>
            </a:gdLst>
            <a:ahLst/>
            <a:cxnLst>
              <a:cxn ang="0">
                <a:pos x="connsiteX0" y="connsiteY0"/>
              </a:cxn>
              <a:cxn ang="0">
                <a:pos x="connsiteX1" y="connsiteY1"/>
              </a:cxn>
              <a:cxn ang="0">
                <a:pos x="connsiteX2" y="connsiteY2"/>
              </a:cxn>
            </a:cxnLst>
            <a:rect l="l" t="t" r="r" b="b"/>
            <a:pathLst>
              <a:path w="1174282" h="1078029">
                <a:moveTo>
                  <a:pt x="0" y="0"/>
                </a:moveTo>
                <a:cubicBezTo>
                  <a:pt x="263090" y="49730"/>
                  <a:pt x="526181" y="99461"/>
                  <a:pt x="721895" y="279132"/>
                </a:cubicBezTo>
                <a:cubicBezTo>
                  <a:pt x="917609" y="458803"/>
                  <a:pt x="1045945" y="768416"/>
                  <a:pt x="1174282" y="1078029"/>
                </a:cubicBezTo>
              </a:path>
            </a:pathLst>
          </a:custGeom>
          <a:ln w="158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27845" y="2936507"/>
            <a:ext cx="1983607" cy="364958"/>
          </a:xfrm>
          <a:custGeom>
            <a:avLst/>
            <a:gdLst>
              <a:gd name="connsiteX0" fmla="*/ 0 w 1174282"/>
              <a:gd name="connsiteY0" fmla="*/ 0 h 1078029"/>
              <a:gd name="connsiteX1" fmla="*/ 721895 w 1174282"/>
              <a:gd name="connsiteY1" fmla="*/ 279132 h 1078029"/>
              <a:gd name="connsiteX2" fmla="*/ 1174282 w 1174282"/>
              <a:gd name="connsiteY2" fmla="*/ 1078029 h 1078029"/>
            </a:gdLst>
            <a:ahLst/>
            <a:cxnLst>
              <a:cxn ang="0">
                <a:pos x="connsiteX0" y="connsiteY0"/>
              </a:cxn>
              <a:cxn ang="0">
                <a:pos x="connsiteX1" y="connsiteY1"/>
              </a:cxn>
              <a:cxn ang="0">
                <a:pos x="connsiteX2" y="connsiteY2"/>
              </a:cxn>
            </a:cxnLst>
            <a:rect l="l" t="t" r="r" b="b"/>
            <a:pathLst>
              <a:path w="1174282" h="1078029">
                <a:moveTo>
                  <a:pt x="0" y="0"/>
                </a:moveTo>
                <a:cubicBezTo>
                  <a:pt x="263090" y="49730"/>
                  <a:pt x="526181" y="99461"/>
                  <a:pt x="721895" y="279132"/>
                </a:cubicBezTo>
                <a:cubicBezTo>
                  <a:pt x="917609" y="458803"/>
                  <a:pt x="1045945" y="768416"/>
                  <a:pt x="1174282" y="1078029"/>
                </a:cubicBezTo>
              </a:path>
            </a:pathLst>
          </a:cu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rot="19800000">
            <a:off x="4445973" y="2336497"/>
            <a:ext cx="1023614" cy="338554"/>
          </a:xfrm>
          <a:prstGeom prst="rect">
            <a:avLst/>
          </a:prstGeom>
          <a:noFill/>
        </p:spPr>
        <p:txBody>
          <a:bodyPr wrap="none" rtlCol="0">
            <a:spAutoFit/>
          </a:bodyPr>
          <a:lstStyle/>
          <a:p>
            <a:r>
              <a:rPr lang="en-US" sz="1600" b="1" dirty="0" smtClean="0">
                <a:solidFill>
                  <a:schemeClr val="bg1">
                    <a:lumMod val="65000"/>
                  </a:schemeClr>
                </a:solidFill>
              </a:rPr>
              <a:t>-3.9 M lbs</a:t>
            </a:r>
            <a:endParaRPr lang="en-US" sz="1600" b="1" dirty="0">
              <a:solidFill>
                <a:schemeClr val="bg1">
                  <a:lumMod val="65000"/>
                </a:schemeClr>
              </a:solidFill>
            </a:endParaRPr>
          </a:p>
        </p:txBody>
      </p:sp>
      <p:sp>
        <p:nvSpPr>
          <p:cNvPr id="16" name="TextBox 15"/>
          <p:cNvSpPr txBox="1"/>
          <p:nvPr/>
        </p:nvSpPr>
        <p:spPr>
          <a:xfrm rot="19800000">
            <a:off x="3067720" y="1819800"/>
            <a:ext cx="969111" cy="338554"/>
          </a:xfrm>
          <a:prstGeom prst="rect">
            <a:avLst/>
          </a:prstGeom>
          <a:noFill/>
        </p:spPr>
        <p:txBody>
          <a:bodyPr wrap="none" rtlCol="0">
            <a:spAutoFit/>
          </a:bodyPr>
          <a:lstStyle/>
          <a:p>
            <a:r>
              <a:rPr lang="en-US" sz="1600" b="1" dirty="0" smtClean="0">
                <a:solidFill>
                  <a:schemeClr val="bg1">
                    <a:lumMod val="65000"/>
                  </a:schemeClr>
                </a:solidFill>
              </a:rPr>
              <a:t>-26 M lbs</a:t>
            </a:r>
            <a:endParaRPr lang="en-US" sz="1600" b="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Principles for Maryland’s WIP</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0070C0"/>
                </a:solidFill>
              </a:rPr>
              <a:t>Locally-driven</a:t>
            </a:r>
          </a:p>
          <a:p>
            <a:pPr lvl="1"/>
            <a:r>
              <a:rPr lang="en-US" dirty="0" smtClean="0"/>
              <a:t>Based upon robust engagement process, local plans and commitments</a:t>
            </a:r>
          </a:p>
          <a:p>
            <a:pPr lvl="1"/>
            <a:r>
              <a:rPr lang="en-US" dirty="0" smtClean="0"/>
              <a:t>Co-benefits</a:t>
            </a:r>
          </a:p>
          <a:p>
            <a:r>
              <a:rPr lang="en-US" b="1" dirty="0" smtClean="0">
                <a:solidFill>
                  <a:srgbClr val="0070C0"/>
                </a:solidFill>
              </a:rPr>
              <a:t>Achievable</a:t>
            </a:r>
          </a:p>
          <a:p>
            <a:pPr lvl="1"/>
            <a:r>
              <a:rPr lang="en-US" dirty="0" smtClean="0"/>
              <a:t>Cost effective</a:t>
            </a:r>
          </a:p>
          <a:p>
            <a:pPr lvl="1"/>
            <a:r>
              <a:rPr lang="en-US" dirty="0" smtClean="0"/>
              <a:t>Builds on lessons learned in Phase 1 and 2</a:t>
            </a:r>
          </a:p>
          <a:p>
            <a:r>
              <a:rPr lang="en-US" b="1" dirty="0" smtClean="0">
                <a:solidFill>
                  <a:srgbClr val="0070C0"/>
                </a:solidFill>
              </a:rPr>
              <a:t>Balanced</a:t>
            </a:r>
          </a:p>
          <a:p>
            <a:pPr lvl="1"/>
            <a:r>
              <a:rPr lang="en-US" dirty="0" smtClean="0"/>
              <a:t>Balance of regulations and incentives</a:t>
            </a:r>
          </a:p>
          <a:p>
            <a:pPr lvl="1"/>
            <a:r>
              <a:rPr lang="en-US" dirty="0" smtClean="0"/>
              <a:t>Balance of immediate/near-term actions and longer term sustained efforts across sectors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Adhering to WIP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Manage wastewater effectively</a:t>
            </a:r>
          </a:p>
          <a:p>
            <a:r>
              <a:rPr lang="en-US" dirty="0" smtClean="0"/>
              <a:t>Enhance agricultural implementation efforts</a:t>
            </a:r>
          </a:p>
          <a:p>
            <a:r>
              <a:rPr lang="en-US" dirty="0" smtClean="0"/>
              <a:t>Sustain progress in </a:t>
            </a:r>
            <a:r>
              <a:rPr lang="en-US" dirty="0" err="1" smtClean="0"/>
              <a:t>stormwater</a:t>
            </a:r>
            <a:r>
              <a:rPr lang="en-US" dirty="0" smtClean="0"/>
              <a:t> and septic sectors</a:t>
            </a:r>
          </a:p>
          <a:p>
            <a:r>
              <a:rPr lang="en-US" dirty="0" smtClean="0"/>
              <a:t>Maintain current environmental regulations</a:t>
            </a:r>
          </a:p>
          <a:p>
            <a:r>
              <a:rPr lang="en-US" dirty="0" smtClean="0"/>
              <a:t>Maintain full funding for state programs</a:t>
            </a:r>
          </a:p>
          <a:p>
            <a:r>
              <a:rPr lang="en-US" dirty="0" smtClean="0"/>
              <a:t>Need for continued engagement and success does not end in 2025</a:t>
            </a:r>
            <a:endParaRPr lang="en-US" dirty="0"/>
          </a:p>
        </p:txBody>
      </p:sp>
    </p:spTree>
    <p:extLst>
      <p:ext uri="{BB962C8B-B14F-4D97-AF65-F5344CB8AC3E}">
        <p14:creationId xmlns="" xmlns:p14="http://schemas.microsoft.com/office/powerpoint/2010/main" val="3789501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Maryland’s Strong Investments</a:t>
            </a:r>
            <a:endParaRPr lang="en-US" dirty="0"/>
          </a:p>
        </p:txBody>
      </p:sp>
      <p:sp>
        <p:nvSpPr>
          <p:cNvPr id="3" name="Content Placeholder 2"/>
          <p:cNvSpPr>
            <a:spLocks noGrp="1"/>
          </p:cNvSpPr>
          <p:nvPr>
            <p:ph idx="1"/>
          </p:nvPr>
        </p:nvSpPr>
        <p:spPr>
          <a:xfrm>
            <a:off x="457200" y="2590800"/>
            <a:ext cx="8229600" cy="3992563"/>
          </a:xfrm>
        </p:spPr>
        <p:txBody>
          <a:bodyPr>
            <a:normAutofit fontScale="70000" lnSpcReduction="20000"/>
          </a:bodyPr>
          <a:lstStyle/>
          <a:p>
            <a:r>
              <a:rPr lang="en-US" b="1" dirty="0" smtClean="0"/>
              <a:t>Full funding of Maryland’s key Bay restoration programs</a:t>
            </a:r>
          </a:p>
          <a:p>
            <a:pPr lvl="1"/>
            <a:r>
              <a:rPr lang="en-US" dirty="0" smtClean="0"/>
              <a:t>Trust Fund</a:t>
            </a:r>
          </a:p>
          <a:p>
            <a:pPr lvl="1"/>
            <a:r>
              <a:rPr lang="en-US" dirty="0" smtClean="0"/>
              <a:t>Program Open Space</a:t>
            </a:r>
          </a:p>
          <a:p>
            <a:pPr lvl="1"/>
            <a:r>
              <a:rPr lang="en-US" dirty="0" smtClean="0"/>
              <a:t>Bay Restoration Fund</a:t>
            </a:r>
          </a:p>
          <a:p>
            <a:pPr lvl="1"/>
            <a:r>
              <a:rPr lang="en-US" dirty="0" smtClean="0"/>
              <a:t>Maryland Agricultural Cost Share</a:t>
            </a:r>
          </a:p>
          <a:p>
            <a:r>
              <a:rPr lang="en-US" b="1" dirty="0" smtClean="0"/>
              <a:t>Federal funds</a:t>
            </a:r>
          </a:p>
          <a:p>
            <a:pPr lvl="1"/>
            <a:r>
              <a:rPr lang="en-US" dirty="0" smtClean="0"/>
              <a:t>Farm Bill funding</a:t>
            </a:r>
          </a:p>
          <a:p>
            <a:pPr lvl="1"/>
            <a:r>
              <a:rPr lang="en-US" dirty="0" smtClean="0"/>
              <a:t>Drinking Water Revolving Loan Fund</a:t>
            </a:r>
          </a:p>
          <a:p>
            <a:pPr lvl="1"/>
            <a:r>
              <a:rPr lang="en-US" dirty="0" smtClean="0"/>
              <a:t>WQ Revolving Fund</a:t>
            </a:r>
          </a:p>
          <a:p>
            <a:pPr lvl="1"/>
            <a:r>
              <a:rPr lang="en-US" dirty="0" smtClean="0"/>
              <a:t>EPA Grants (106, CBRAP, CBIG, 319, etc)</a:t>
            </a:r>
          </a:p>
          <a:p>
            <a:r>
              <a:rPr lang="en-US" b="1" dirty="0" smtClean="0"/>
              <a:t>Significant local funding</a:t>
            </a:r>
          </a:p>
          <a:p>
            <a:pPr lvl="1"/>
            <a:r>
              <a:rPr lang="en-US" dirty="0" err="1" smtClean="0"/>
              <a:t>Stormwater</a:t>
            </a:r>
            <a:r>
              <a:rPr lang="en-US" dirty="0" smtClean="0"/>
              <a:t> restoration</a:t>
            </a:r>
          </a:p>
        </p:txBody>
      </p:sp>
      <p:sp>
        <p:nvSpPr>
          <p:cNvPr id="6" name="TextBox 5"/>
          <p:cNvSpPr txBox="1"/>
          <p:nvPr/>
        </p:nvSpPr>
        <p:spPr>
          <a:xfrm>
            <a:off x="457200" y="1524000"/>
            <a:ext cx="8305800" cy="1354217"/>
          </a:xfrm>
          <a:prstGeom prst="rect">
            <a:avLst/>
          </a:prstGeom>
          <a:noFill/>
        </p:spPr>
        <p:txBody>
          <a:bodyPr wrap="square" rtlCol="0">
            <a:spAutoFit/>
          </a:bodyPr>
          <a:lstStyle/>
          <a:p>
            <a:r>
              <a:rPr lang="en-US" sz="3200" b="1" dirty="0" smtClean="0"/>
              <a:t>Governor Hogan has invested $5-billion since taking office!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ox(in)">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ox(in)">
                                      <p:cBhvr>
                                        <p:cTn id="34" dur="500"/>
                                        <p:tgtEl>
                                          <p:spTgt spid="3">
                                            <p:txEl>
                                              <p:pRg st="6" end="6"/>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ox(in)">
                                      <p:cBhvr>
                                        <p:cTn id="40" dur="500"/>
                                        <p:tgtEl>
                                          <p:spTgt spid="3">
                                            <p:txEl>
                                              <p:pRg st="8" end="8"/>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ox(in)">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box(in)">
                                      <p:cBhvr>
                                        <p:cTn id="48" dur="500"/>
                                        <p:tgtEl>
                                          <p:spTgt spid="3">
                                            <p:txEl>
                                              <p:pRg st="10" end="10"/>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box(in)">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srcRect/>
          <a:stretch>
            <a:fillRect/>
          </a:stretch>
        </p:blipFill>
        <p:spPr bwMode="auto">
          <a:xfrm>
            <a:off x="990600" y="1447800"/>
            <a:ext cx="7010400" cy="5049810"/>
          </a:xfrm>
          <a:prstGeom prst="rect">
            <a:avLst/>
          </a:prstGeom>
          <a:noFill/>
          <a:ln w="9525">
            <a:noFill/>
            <a:miter lim="800000"/>
            <a:headEnd/>
            <a:tailEnd/>
          </a:ln>
        </p:spPr>
      </p:pic>
      <p:sp>
        <p:nvSpPr>
          <p:cNvPr id="2" name="Title 1"/>
          <p:cNvSpPr>
            <a:spLocks noGrp="1"/>
          </p:cNvSpPr>
          <p:nvPr>
            <p:ph type="title"/>
          </p:nvPr>
        </p:nvSpPr>
        <p:spPr>
          <a:xfrm>
            <a:off x="1524000" y="274638"/>
            <a:ext cx="7162800" cy="1020762"/>
          </a:xfrm>
        </p:spPr>
        <p:txBody>
          <a:bodyPr/>
          <a:lstStyle/>
          <a:p>
            <a:r>
              <a:rPr lang="en-US" dirty="0" smtClean="0"/>
              <a:t>New Phase III WIP Target</a:t>
            </a:r>
            <a:endParaRPr lang="en-US" dirty="0"/>
          </a:p>
        </p:txBody>
      </p:sp>
      <p:sp>
        <p:nvSpPr>
          <p:cNvPr id="10" name="TextBox 9"/>
          <p:cNvSpPr txBox="1"/>
          <p:nvPr/>
        </p:nvSpPr>
        <p:spPr>
          <a:xfrm>
            <a:off x="5334000" y="2559473"/>
            <a:ext cx="3048000" cy="338554"/>
          </a:xfrm>
          <a:prstGeom prst="rect">
            <a:avLst/>
          </a:prstGeom>
          <a:noFill/>
          <a:ln>
            <a:noFill/>
          </a:ln>
          <a:effectLst/>
        </p:spPr>
        <p:txBody>
          <a:bodyPr wrap="square" rtlCol="0">
            <a:spAutoFit/>
          </a:bodyPr>
          <a:lstStyle/>
          <a:p>
            <a:pPr algn="ctr"/>
            <a:r>
              <a:rPr lang="en-US" sz="1600" b="1" dirty="0" smtClean="0">
                <a:solidFill>
                  <a:schemeClr val="accent2">
                    <a:lumMod val="75000"/>
                  </a:schemeClr>
                </a:solidFill>
              </a:rPr>
              <a:t>Phase III Target</a:t>
            </a:r>
            <a:r>
              <a:rPr lang="en-US" sz="1600" b="1" dirty="0">
                <a:solidFill>
                  <a:schemeClr val="accent2">
                    <a:lumMod val="75000"/>
                  </a:schemeClr>
                </a:solidFill>
              </a:rPr>
              <a:t>: </a:t>
            </a:r>
            <a:r>
              <a:rPr lang="en-US" sz="1600" b="1" dirty="0" smtClean="0">
                <a:solidFill>
                  <a:schemeClr val="accent2">
                    <a:lumMod val="75000"/>
                  </a:schemeClr>
                </a:solidFill>
              </a:rPr>
              <a:t>45.8 </a:t>
            </a:r>
            <a:r>
              <a:rPr lang="en-US" sz="1600" b="1" dirty="0">
                <a:solidFill>
                  <a:schemeClr val="accent2">
                    <a:lumMod val="75000"/>
                  </a:schemeClr>
                </a:solidFill>
              </a:rPr>
              <a:t>M lbs</a:t>
            </a:r>
          </a:p>
        </p:txBody>
      </p:sp>
      <p:cxnSp>
        <p:nvCxnSpPr>
          <p:cNvPr id="11" name="Straight Connector 10"/>
          <p:cNvCxnSpPr/>
          <p:nvPr/>
        </p:nvCxnSpPr>
        <p:spPr>
          <a:xfrm>
            <a:off x="3418863" y="1676400"/>
            <a:ext cx="28967" cy="4203700"/>
          </a:xfrm>
          <a:prstGeom prst="line">
            <a:avLst/>
          </a:prstGeom>
          <a:ln w="19050">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52800" y="28194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00800" y="1981200"/>
            <a:ext cx="2743200" cy="338554"/>
          </a:xfrm>
          <a:prstGeom prst="rect">
            <a:avLst/>
          </a:prstGeom>
          <a:noFill/>
          <a:ln>
            <a:noFill/>
          </a:ln>
          <a:effectLst/>
        </p:spPr>
        <p:txBody>
          <a:bodyPr wrap="square" rtlCol="0">
            <a:spAutoFit/>
          </a:bodyPr>
          <a:lstStyle/>
          <a:p>
            <a:r>
              <a:rPr lang="en-US" sz="1600" b="1" dirty="0" smtClean="0">
                <a:solidFill>
                  <a:schemeClr val="accent5">
                    <a:lumMod val="75000"/>
                  </a:schemeClr>
                </a:solidFill>
              </a:rPr>
              <a:t>Phase II</a:t>
            </a:r>
            <a:endParaRPr lang="en-US" sz="1600" b="1" dirty="0">
              <a:solidFill>
                <a:schemeClr val="accent5">
                  <a:lumMod val="75000"/>
                </a:schemeClr>
              </a:solidFill>
            </a:endParaRPr>
          </a:p>
        </p:txBody>
      </p:sp>
      <p:cxnSp>
        <p:nvCxnSpPr>
          <p:cNvPr id="14" name="Straight Connector 13"/>
          <p:cNvCxnSpPr/>
          <p:nvPr/>
        </p:nvCxnSpPr>
        <p:spPr>
          <a:xfrm>
            <a:off x="1905000" y="1752600"/>
            <a:ext cx="5715000" cy="0"/>
          </a:xfrm>
          <a:prstGeom prst="line">
            <a:avLst/>
          </a:prstGeom>
          <a:ln w="22225">
            <a:prstDash val="sysDot"/>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5410200" y="1447800"/>
            <a:ext cx="3048000" cy="338554"/>
          </a:xfrm>
          <a:prstGeom prst="rect">
            <a:avLst/>
          </a:prstGeom>
          <a:noFill/>
          <a:ln>
            <a:noFill/>
          </a:ln>
          <a:effectLst/>
        </p:spPr>
        <p:txBody>
          <a:bodyPr wrap="square" rtlCol="0">
            <a:spAutoFit/>
          </a:bodyPr>
          <a:lstStyle/>
          <a:p>
            <a:pPr algn="ctr"/>
            <a:r>
              <a:rPr lang="en-US" sz="1600" b="1" dirty="0" smtClean="0">
                <a:solidFill>
                  <a:schemeClr val="accent2">
                    <a:lumMod val="75000"/>
                  </a:schemeClr>
                </a:solidFill>
              </a:rPr>
              <a:t>Phase II Target</a:t>
            </a:r>
            <a:r>
              <a:rPr lang="en-US" sz="1600" b="1" dirty="0">
                <a:solidFill>
                  <a:schemeClr val="accent2">
                    <a:lumMod val="75000"/>
                  </a:schemeClr>
                </a:solidFill>
              </a:rPr>
              <a:t>: </a:t>
            </a:r>
            <a:r>
              <a:rPr lang="en-US" sz="1600" b="1" dirty="0" smtClean="0">
                <a:solidFill>
                  <a:schemeClr val="accent2">
                    <a:lumMod val="75000"/>
                  </a:schemeClr>
                </a:solidFill>
              </a:rPr>
              <a:t>47.2 </a:t>
            </a:r>
            <a:r>
              <a:rPr lang="en-US" sz="1600" b="1" dirty="0">
                <a:solidFill>
                  <a:schemeClr val="accent2">
                    <a:lumMod val="75000"/>
                  </a:schemeClr>
                </a:solidFill>
              </a:rPr>
              <a:t>M lbs</a:t>
            </a:r>
          </a:p>
        </p:txBody>
      </p:sp>
    </p:spTree>
    <p:extLst>
      <p:ext uri="{BB962C8B-B14F-4D97-AF65-F5344CB8AC3E}">
        <p14:creationId xmlns:p14="http://schemas.microsoft.com/office/powerpoint/2010/main" xmlns="" val="1926496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Drivers of Pollution Reduction </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Bay Restoration Fund (BRF) upgrades to major wastewater treatment plants; </a:t>
            </a:r>
          </a:p>
          <a:p>
            <a:pPr marL="514350" indent="-514350">
              <a:buFont typeface="+mj-lt"/>
              <a:buAutoNum type="arabicPeriod"/>
            </a:pPr>
            <a:r>
              <a:rPr lang="en-US" dirty="0" smtClean="0"/>
              <a:t>Agricultural pollution reduction practices funded through the Maryland Agricultural Cost Share Program, Bay Restoration Fund, and the Chesapeake &amp; Atlantic Coastal Bays 2010 Trust Fund (Trust Fund); </a:t>
            </a:r>
          </a:p>
          <a:p>
            <a:pPr marL="514350" indent="-514350">
              <a:buFont typeface="+mj-lt"/>
              <a:buAutoNum type="arabicPeriod"/>
            </a:pPr>
            <a:r>
              <a:rPr lang="en-US" dirty="0" smtClean="0"/>
              <a:t>Atmospheric pollution reductions resulting from the Clean Air Act; and </a:t>
            </a:r>
          </a:p>
          <a:p>
            <a:pPr marL="514350" indent="-514350">
              <a:buFont typeface="+mj-lt"/>
              <a:buAutoNum type="arabicPeriod"/>
            </a:pPr>
            <a:r>
              <a:rPr lang="en-US" dirty="0" smtClean="0"/>
              <a:t>NPDES Municipal and Separate Storm Sewer System (MS4) Permit </a:t>
            </a:r>
            <a:r>
              <a:rPr lang="en-US" dirty="0" smtClean="0"/>
              <a:t>requirements (local $, Trust Fund, BRF).</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WIP III Wastewater Strategies</a:t>
            </a:r>
            <a:endParaRPr lang="en-US" dirty="0"/>
          </a:p>
        </p:txBody>
      </p:sp>
      <p:sp>
        <p:nvSpPr>
          <p:cNvPr id="3" name="Content Placeholder 2"/>
          <p:cNvSpPr>
            <a:spLocks noGrp="1"/>
          </p:cNvSpPr>
          <p:nvPr>
            <p:ph idx="1"/>
          </p:nvPr>
        </p:nvSpPr>
        <p:spPr/>
        <p:txBody>
          <a:bodyPr/>
          <a:lstStyle/>
          <a:p>
            <a:r>
              <a:rPr lang="en-US" dirty="0" smtClean="0"/>
              <a:t>Wastewater</a:t>
            </a:r>
          </a:p>
          <a:p>
            <a:pPr lvl="1"/>
            <a:r>
              <a:rPr lang="en-US" dirty="0" smtClean="0"/>
              <a:t>Complete significant plant upgrades</a:t>
            </a:r>
          </a:p>
          <a:p>
            <a:pPr lvl="2"/>
            <a:r>
              <a:rPr lang="en-US" dirty="0" smtClean="0"/>
              <a:t>4 remaining (plus additional 12 minor plants)</a:t>
            </a:r>
          </a:p>
          <a:p>
            <a:pPr lvl="1"/>
            <a:r>
              <a:rPr lang="en-US" dirty="0" smtClean="0"/>
              <a:t>Commit to municipal performance incentives </a:t>
            </a:r>
          </a:p>
          <a:p>
            <a:pPr lvl="2"/>
            <a:r>
              <a:rPr lang="en-US" dirty="0" smtClean="0"/>
              <a:t>Achieve aggregate nitrogen performance to 3.25 mg/L reference concentration</a:t>
            </a:r>
          </a:p>
          <a:p>
            <a:pPr lvl="1"/>
            <a:r>
              <a:rPr lang="en-US" dirty="0" smtClean="0"/>
              <a:t>Regulations, Enforcement, and Funding Programs for Sewer Overflows</a:t>
            </a:r>
          </a:p>
          <a:p>
            <a:pPr lvl="1"/>
            <a:r>
              <a:rPr lang="en-US" dirty="0" smtClean="0"/>
              <a:t>Stimulating Markets and Creating a Restoration Economy</a:t>
            </a:r>
          </a:p>
          <a:p>
            <a:pPr lvl="2"/>
            <a:r>
              <a:rPr lang="en-US" smtClean="0"/>
              <a:t>Nutrient trading &amp; </a:t>
            </a:r>
            <a:r>
              <a:rPr lang="en-US" dirty="0" smtClean="0"/>
              <a:t>Clean Water Commerce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942212F399C54D9506B8520F4CFC38" ma:contentTypeVersion="12" ma:contentTypeDescription="Create a new document." ma:contentTypeScope="" ma:versionID="5ac96676da46c28e07c621aa6c1d2a74">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6340D2-0339-4078-BC99-9C6940C1E6D4}"/>
</file>

<file path=customXml/itemProps2.xml><?xml version="1.0" encoding="utf-8"?>
<ds:datastoreItem xmlns:ds="http://schemas.openxmlformats.org/officeDocument/2006/customXml" ds:itemID="{FC29CCCA-C275-44E9-9D67-5A4F0D3C8982}"/>
</file>

<file path=customXml/itemProps3.xml><?xml version="1.0" encoding="utf-8"?>
<ds:datastoreItem xmlns:ds="http://schemas.openxmlformats.org/officeDocument/2006/customXml" ds:itemID="{875474DB-57EE-4CD8-90F8-8B8C5D46F6BE}"/>
</file>

<file path=docProps/app.xml><?xml version="1.0" encoding="utf-8"?>
<Properties xmlns="http://schemas.openxmlformats.org/officeDocument/2006/extended-properties" xmlns:vt="http://schemas.openxmlformats.org/officeDocument/2006/docPropsVTypes">
  <TotalTime>3779</TotalTime>
  <Words>2022</Words>
  <Application>Microsoft Office PowerPoint</Application>
  <PresentationFormat>On-screen Show (4:3)</PresentationFormat>
  <Paragraphs>326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Maryland’s Draft Phase III WIP for the Chesapeake Bay</vt:lpstr>
      <vt:lpstr>Why a Phase 3 WIP?</vt:lpstr>
      <vt:lpstr>Current Progress and Achieving the WIP</vt:lpstr>
      <vt:lpstr>Principles for Maryland’s WIP</vt:lpstr>
      <vt:lpstr>Adhering to WIP Principles</vt:lpstr>
      <vt:lpstr>Maryland’s Strong Investments</vt:lpstr>
      <vt:lpstr>New Phase III WIP Target</vt:lpstr>
      <vt:lpstr>Biggest Drivers of Pollution Reduction </vt:lpstr>
      <vt:lpstr>WIP III Wastewater Strategies</vt:lpstr>
      <vt:lpstr>WIP III Agriculture Strategies</vt:lpstr>
      <vt:lpstr>WIP III Stormwater Strategies</vt:lpstr>
      <vt:lpstr>WIP III Septic Strategies</vt:lpstr>
      <vt:lpstr>Conservation, Protection &amp; Growth</vt:lpstr>
      <vt:lpstr>Draft WIP Plan: Nitrogen by Sector</vt:lpstr>
      <vt:lpstr>Draft WIP III  Plan: Nitrogen by Basin</vt:lpstr>
      <vt:lpstr>Achieving the Phase III WIP Target</vt:lpstr>
      <vt:lpstr>Phase III WIP Challenges/Opportunities</vt:lpstr>
      <vt:lpstr>Planned Continuing Engagement</vt:lpstr>
      <vt:lpstr>Thanks for Your Involvement!</vt:lpstr>
    </vt:vector>
  </TitlesOfParts>
  <Company>MDE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2019 WIP3 Presentation</dc:title>
  <dc:creator>sal</dc:creator>
  <cp:lastModifiedBy>mrowe</cp:lastModifiedBy>
  <cp:revision>57</cp:revision>
  <dcterms:created xsi:type="dcterms:W3CDTF">2016-02-09T19:50:36Z</dcterms:created>
  <dcterms:modified xsi:type="dcterms:W3CDTF">2019-05-03T13:12:36Z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0x0101003A942212F399C54D9506B8520F4CFC38</vt:lpwstr>
  </property>
</Properties>
</file>