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90" y="-17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069EA8-FD82-4317-A59F-26FDC1FE48AD}"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2B476-B1A8-4393-9DA4-CA51DBFA55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069EA8-FD82-4317-A59F-26FDC1FE48AD}"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2B476-B1A8-4393-9DA4-CA51DBFA55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069EA8-FD82-4317-A59F-26FDC1FE48AD}"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2B476-B1A8-4393-9DA4-CA51DBFA553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3000" y="228600"/>
            <a:ext cx="7315200" cy="685799"/>
          </a:xfrm>
          <a:prstGeom prst="rect">
            <a:avLst/>
          </a:prstGeom>
          <a:noFill/>
          <a:ln>
            <a:noFill/>
          </a:ln>
        </p:spPr>
        <p:txBody>
          <a:bodyPr lIns="91425" tIns="91425" rIns="91425" bIns="91425" anchor="ctr" anchorCtr="0"/>
          <a:lstStyle>
            <a:lvl1pPr marL="0" marR="0" lvl="0" indent="0" algn="l" rtl="0">
              <a:lnSpc>
                <a:spcPct val="85000"/>
              </a:lnSpc>
              <a:spcBef>
                <a:spcPts val="0"/>
              </a:spcBef>
              <a:spcAft>
                <a:spcPts val="0"/>
              </a:spcAft>
              <a:buClr>
                <a:srgbClr val="003399"/>
              </a:buClr>
              <a:buFont typeface="Arial"/>
              <a:buNone/>
              <a:defRPr sz="4200" b="0" i="0" u="none" strike="noStrike" cap="none">
                <a:solidFill>
                  <a:srgbClr val="003399"/>
                </a:solidFill>
                <a:latin typeface="Arial"/>
                <a:ea typeface="Arial"/>
                <a:cs typeface="Arial"/>
                <a:sym typeface="Arial"/>
              </a:defRPr>
            </a:lvl1pPr>
            <a:lvl2pPr marL="0" marR="0" lvl="1" indent="0" algn="l" rtl="0">
              <a:lnSpc>
                <a:spcPct val="85000"/>
              </a:lnSpc>
              <a:spcBef>
                <a:spcPts val="0"/>
              </a:spcBef>
              <a:spcAft>
                <a:spcPts val="0"/>
              </a:spcAft>
              <a:buClr>
                <a:srgbClr val="003399"/>
              </a:buClr>
              <a:buFont typeface="Arial"/>
              <a:buNone/>
              <a:defRPr sz="4200" b="0" i="0" u="none" strike="noStrike" cap="none">
                <a:solidFill>
                  <a:srgbClr val="003399"/>
                </a:solidFill>
                <a:latin typeface="Arial"/>
                <a:ea typeface="Arial"/>
                <a:cs typeface="Arial"/>
                <a:sym typeface="Arial"/>
              </a:defRPr>
            </a:lvl2pPr>
            <a:lvl3pPr marL="0" marR="0" lvl="2" indent="0" algn="l" rtl="0">
              <a:lnSpc>
                <a:spcPct val="85000"/>
              </a:lnSpc>
              <a:spcBef>
                <a:spcPts val="0"/>
              </a:spcBef>
              <a:spcAft>
                <a:spcPts val="0"/>
              </a:spcAft>
              <a:buClr>
                <a:srgbClr val="003399"/>
              </a:buClr>
              <a:buFont typeface="Arial"/>
              <a:buNone/>
              <a:defRPr sz="4200" b="0" i="0" u="none" strike="noStrike" cap="none">
                <a:solidFill>
                  <a:srgbClr val="003399"/>
                </a:solidFill>
                <a:latin typeface="Arial"/>
                <a:ea typeface="Arial"/>
                <a:cs typeface="Arial"/>
                <a:sym typeface="Arial"/>
              </a:defRPr>
            </a:lvl3pPr>
            <a:lvl4pPr marL="0" marR="0" lvl="3" indent="0" algn="l" rtl="0">
              <a:lnSpc>
                <a:spcPct val="85000"/>
              </a:lnSpc>
              <a:spcBef>
                <a:spcPts val="0"/>
              </a:spcBef>
              <a:spcAft>
                <a:spcPts val="0"/>
              </a:spcAft>
              <a:buClr>
                <a:srgbClr val="003399"/>
              </a:buClr>
              <a:buFont typeface="Arial"/>
              <a:buNone/>
              <a:defRPr sz="4200" b="0" i="0" u="none" strike="noStrike" cap="none">
                <a:solidFill>
                  <a:srgbClr val="003399"/>
                </a:solidFill>
                <a:latin typeface="Arial"/>
                <a:ea typeface="Arial"/>
                <a:cs typeface="Arial"/>
                <a:sym typeface="Arial"/>
              </a:defRPr>
            </a:lvl4pPr>
            <a:lvl5pPr marL="0" marR="0" lvl="4" indent="0" algn="l" rtl="0">
              <a:lnSpc>
                <a:spcPct val="85000"/>
              </a:lnSpc>
              <a:spcBef>
                <a:spcPts val="0"/>
              </a:spcBef>
              <a:spcAft>
                <a:spcPts val="0"/>
              </a:spcAft>
              <a:buClr>
                <a:srgbClr val="003399"/>
              </a:buClr>
              <a:buFont typeface="Arial"/>
              <a:buNone/>
              <a:defRPr sz="4200" b="0" i="0" u="none" strike="noStrike" cap="none">
                <a:solidFill>
                  <a:srgbClr val="003399"/>
                </a:solidFill>
                <a:latin typeface="Arial"/>
                <a:ea typeface="Arial"/>
                <a:cs typeface="Arial"/>
                <a:sym typeface="Arial"/>
              </a:defRPr>
            </a:lvl5pPr>
            <a:lvl6pPr marL="457200" marR="0" lvl="5" indent="0" algn="l" rtl="0">
              <a:lnSpc>
                <a:spcPct val="85000"/>
              </a:lnSpc>
              <a:spcBef>
                <a:spcPts val="0"/>
              </a:spcBef>
              <a:spcAft>
                <a:spcPts val="0"/>
              </a:spcAft>
              <a:buClr>
                <a:srgbClr val="003399"/>
              </a:buClr>
              <a:buFont typeface="Arial"/>
              <a:buNone/>
              <a:defRPr sz="4200" b="0" i="0" u="none" strike="noStrike" cap="none">
                <a:solidFill>
                  <a:srgbClr val="003399"/>
                </a:solidFill>
                <a:latin typeface="Arial"/>
                <a:ea typeface="Arial"/>
                <a:cs typeface="Arial"/>
                <a:sym typeface="Arial"/>
              </a:defRPr>
            </a:lvl6pPr>
            <a:lvl7pPr marL="914400" marR="0" lvl="6" indent="0" algn="l" rtl="0">
              <a:lnSpc>
                <a:spcPct val="85000"/>
              </a:lnSpc>
              <a:spcBef>
                <a:spcPts val="0"/>
              </a:spcBef>
              <a:spcAft>
                <a:spcPts val="0"/>
              </a:spcAft>
              <a:buClr>
                <a:srgbClr val="003399"/>
              </a:buClr>
              <a:buFont typeface="Arial"/>
              <a:buNone/>
              <a:defRPr sz="4200" b="0" i="0" u="none" strike="noStrike" cap="none">
                <a:solidFill>
                  <a:srgbClr val="003399"/>
                </a:solidFill>
                <a:latin typeface="Arial"/>
                <a:ea typeface="Arial"/>
                <a:cs typeface="Arial"/>
                <a:sym typeface="Arial"/>
              </a:defRPr>
            </a:lvl7pPr>
            <a:lvl8pPr marL="1371600" marR="0" lvl="7" indent="0" algn="l" rtl="0">
              <a:lnSpc>
                <a:spcPct val="85000"/>
              </a:lnSpc>
              <a:spcBef>
                <a:spcPts val="0"/>
              </a:spcBef>
              <a:spcAft>
                <a:spcPts val="0"/>
              </a:spcAft>
              <a:buClr>
                <a:srgbClr val="003399"/>
              </a:buClr>
              <a:buFont typeface="Arial"/>
              <a:buNone/>
              <a:defRPr sz="4200" b="0" i="0" u="none" strike="noStrike" cap="none">
                <a:solidFill>
                  <a:srgbClr val="003399"/>
                </a:solidFill>
                <a:latin typeface="Arial"/>
                <a:ea typeface="Arial"/>
                <a:cs typeface="Arial"/>
                <a:sym typeface="Arial"/>
              </a:defRPr>
            </a:lvl8pPr>
            <a:lvl9pPr marL="1828800" marR="0" lvl="8" indent="0" algn="l" rtl="0">
              <a:lnSpc>
                <a:spcPct val="85000"/>
              </a:lnSpc>
              <a:spcBef>
                <a:spcPts val="0"/>
              </a:spcBef>
              <a:spcAft>
                <a:spcPts val="0"/>
              </a:spcAft>
              <a:buClr>
                <a:srgbClr val="003399"/>
              </a:buClr>
              <a:buFont typeface="Arial"/>
              <a:buNone/>
              <a:defRPr sz="4200" b="0" i="0" u="none" strike="noStrike" cap="none">
                <a:solidFill>
                  <a:srgbClr val="003399"/>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069EA8-FD82-4317-A59F-26FDC1FE48AD}"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2B476-B1A8-4393-9DA4-CA51DBFA55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069EA8-FD82-4317-A59F-26FDC1FE48AD}"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2B476-B1A8-4393-9DA4-CA51DBFA55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069EA8-FD82-4317-A59F-26FDC1FE48AD}"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2B476-B1A8-4393-9DA4-CA51DBFA553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069EA8-FD82-4317-A59F-26FDC1FE48AD}" type="datetimeFigureOut">
              <a:rPr lang="en-US" smtClean="0"/>
              <a:pPr/>
              <a:t>7/25/2017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2B476-B1A8-4393-9DA4-CA51DBFA55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069EA8-FD82-4317-A59F-26FDC1FE48AD}" type="datetimeFigureOut">
              <a:rPr lang="en-US" smtClean="0"/>
              <a:pPr/>
              <a:t>7/25/2017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2B476-B1A8-4393-9DA4-CA51DBFA55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069EA8-FD82-4317-A59F-26FDC1FE48AD}" type="datetimeFigureOut">
              <a:rPr lang="en-US" smtClean="0"/>
              <a:pPr/>
              <a:t>7/25/2017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2B476-B1A8-4393-9DA4-CA51DBFA55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069EA8-FD82-4317-A59F-26FDC1FE48AD}"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2B476-B1A8-4393-9DA4-CA51DBFA553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069EA8-FD82-4317-A59F-26FDC1FE48AD}"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2B476-B1A8-4393-9DA4-CA51DBFA553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069EA8-FD82-4317-A59F-26FDC1FE48AD}" type="datetimeFigureOut">
              <a:rPr lang="en-US" smtClean="0"/>
              <a:pPr/>
              <a:t>7/25/2017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2B476-B1A8-4393-9DA4-CA51DBFA553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New pH Method</a:t>
            </a:r>
            <a:endParaRPr lang="en-US" dirty="0"/>
          </a:p>
        </p:txBody>
      </p:sp>
      <p:pic>
        <p:nvPicPr>
          <p:cNvPr id="3" name="Picture 1"/>
          <p:cNvPicPr>
            <a:picLocks noChangeAspect="1" noChangeArrowheads="1"/>
          </p:cNvPicPr>
          <p:nvPr/>
        </p:nvPicPr>
        <p:blipFill>
          <a:blip r:embed="rId2" cstate="screen"/>
          <a:srcRect/>
          <a:stretch>
            <a:fillRect/>
          </a:stretch>
        </p:blipFill>
        <p:spPr bwMode="auto">
          <a:xfrm>
            <a:off x="457200" y="1828800"/>
            <a:ext cx="8229600" cy="466491"/>
          </a:xfrm>
          <a:prstGeom prst="rect">
            <a:avLst/>
          </a:prstGeom>
          <a:noFill/>
          <a:ln w="9525">
            <a:noFill/>
            <a:miter lim="800000"/>
            <a:headEnd/>
            <a:tailEnd/>
          </a:ln>
        </p:spPr>
      </p:pic>
      <p:sp>
        <p:nvSpPr>
          <p:cNvPr id="4" name="TextBox 3"/>
          <p:cNvSpPr txBox="1"/>
          <p:nvPr/>
        </p:nvSpPr>
        <p:spPr>
          <a:xfrm>
            <a:off x="609600" y="2667001"/>
            <a:ext cx="7924800" cy="3046988"/>
          </a:xfrm>
          <a:prstGeom prst="rect">
            <a:avLst/>
          </a:prstGeom>
          <a:noFill/>
        </p:spPr>
        <p:txBody>
          <a:bodyPr wrap="square" rtlCol="0">
            <a:spAutoFit/>
          </a:bodyPr>
          <a:lstStyle/>
          <a:p>
            <a:pPr marL="342900" indent="-342900">
              <a:buFont typeface="+mj-lt"/>
              <a:buAutoNum type="arabicPeriod"/>
            </a:pPr>
            <a:r>
              <a:rPr lang="en-US" sz="2400" dirty="0" smtClean="0"/>
              <a:t>Providing end of pipe limit, requiring testing only at point of discharge.</a:t>
            </a:r>
          </a:p>
          <a:p>
            <a:pPr marL="342900" indent="-342900">
              <a:buFont typeface="+mj-lt"/>
              <a:buAutoNum type="arabicPeriod"/>
            </a:pPr>
            <a:endParaRPr lang="en-US" sz="2400" dirty="0" smtClean="0"/>
          </a:p>
          <a:p>
            <a:pPr marL="342900" indent="-342900">
              <a:buFont typeface="+mj-lt"/>
              <a:buAutoNum type="arabicPeriod"/>
            </a:pPr>
            <a:r>
              <a:rPr lang="en-US" sz="2400" dirty="0" smtClean="0"/>
              <a:t>Allows for a daily maximum, but if not meeting that you may need to test more often and treat to meet the Monthly Average.</a:t>
            </a:r>
          </a:p>
          <a:p>
            <a:pPr marL="342900" indent="-342900">
              <a:buFont typeface="+mj-lt"/>
              <a:buAutoNum type="arabicPeriod"/>
            </a:pPr>
            <a:endParaRPr lang="en-US" sz="2400" dirty="0" smtClean="0"/>
          </a:p>
          <a:p>
            <a:pPr marL="342900" indent="-342900">
              <a:buFont typeface="+mj-lt"/>
              <a:buAutoNum type="arabicPeriod"/>
            </a:pPr>
            <a:r>
              <a:rPr lang="en-US" sz="2400" dirty="0" smtClean="0"/>
              <a:t>Sample of 1/Month is a minimum.</a:t>
            </a:r>
            <a:endParaRPr lang="en-US" sz="2400" dirty="0"/>
          </a:p>
        </p:txBody>
      </p:sp>
      <p:sp>
        <p:nvSpPr>
          <p:cNvPr id="5" name="Oval 4"/>
          <p:cNvSpPr/>
          <p:nvPr/>
        </p:nvSpPr>
        <p:spPr>
          <a:xfrm>
            <a:off x="7391400" y="609600"/>
            <a:ext cx="990600" cy="6858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accent3">
                    <a:lumMod val="50000"/>
                  </a:schemeClr>
                </a:solidFill>
              </a:rPr>
              <a:t>NEW</a:t>
            </a:r>
            <a:endParaRPr lang="en-US" b="1"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Calculation Method</a:t>
            </a:r>
            <a:endParaRPr lang="en-US" dirty="0"/>
          </a:p>
        </p:txBody>
      </p:sp>
      <p:sp>
        <p:nvSpPr>
          <p:cNvPr id="4" name="Rectangle 3"/>
          <p:cNvSpPr/>
          <p:nvPr/>
        </p:nvSpPr>
        <p:spPr>
          <a:xfrm>
            <a:off x="1066800" y="1600201"/>
            <a:ext cx="6629400" cy="2862322"/>
          </a:xfrm>
          <a:prstGeom prst="rect">
            <a:avLst/>
          </a:prstGeom>
        </p:spPr>
        <p:txBody>
          <a:bodyPr wrap="square">
            <a:spAutoFit/>
          </a:bodyPr>
          <a:lstStyle/>
          <a:p>
            <a:r>
              <a:rPr lang="en-US" dirty="0"/>
              <a:t>The monthly average is calculated by averaging the results of each pH sample collected during the month.  Note that to calculate the "true" pH average, you must convert pH to the hydrogen ion concentration, take the average, and then convert the average back to </a:t>
            </a:r>
            <a:r>
              <a:rPr lang="en-US" dirty="0" err="1"/>
              <a:t>pH.</a:t>
            </a:r>
            <a:r>
              <a:rPr lang="en-US" dirty="0"/>
              <a:t>  However, straight averaging of pH samples (as shown in this example) is acceptable.  The two methods yield similar averages when the pH readings that are being averaged fall within a limited range.</a:t>
            </a:r>
            <a:br>
              <a:rPr lang="en-US" dirty="0"/>
            </a:br>
            <a:endParaRPr lang="en-US" dirty="0"/>
          </a:p>
          <a:p>
            <a:r>
              <a:rPr lang="en-US" dirty="0"/>
              <a:t>Example: 8.0, 8.3 and 7.4 = 7.9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Reporting Method</a:t>
            </a:r>
            <a:endParaRPr lang="en-US" dirty="0"/>
          </a:p>
        </p:txBody>
      </p:sp>
      <p:sp>
        <p:nvSpPr>
          <p:cNvPr id="3" name="TextBox 2"/>
          <p:cNvSpPr txBox="1"/>
          <p:nvPr/>
        </p:nvSpPr>
        <p:spPr>
          <a:xfrm>
            <a:off x="914400" y="1524000"/>
            <a:ext cx="2971800" cy="2308324"/>
          </a:xfrm>
          <a:prstGeom prst="rect">
            <a:avLst/>
          </a:prstGeom>
          <a:noFill/>
        </p:spPr>
        <p:txBody>
          <a:bodyPr wrap="square" rtlCol="0">
            <a:spAutoFit/>
          </a:bodyPr>
          <a:lstStyle/>
          <a:p>
            <a:r>
              <a:rPr lang="en-US" dirty="0" smtClean="0"/>
              <a:t>pH (Daily Maximum)</a:t>
            </a:r>
          </a:p>
          <a:p>
            <a:r>
              <a:rPr lang="en-US" dirty="0" smtClean="0"/>
              <a:t>Parameter Code (00400)</a:t>
            </a:r>
          </a:p>
          <a:p>
            <a:r>
              <a:rPr lang="en-US" dirty="0" smtClean="0"/>
              <a:t>Monitoring Location Code: EG </a:t>
            </a:r>
          </a:p>
          <a:p>
            <a:r>
              <a:rPr lang="en-US" dirty="0" smtClean="0"/>
              <a:t>Season ID: 0  </a:t>
            </a:r>
          </a:p>
          <a:p>
            <a:r>
              <a:rPr lang="en-US" dirty="0" smtClean="0"/>
              <a:t>SU  </a:t>
            </a:r>
          </a:p>
          <a:p>
            <a:r>
              <a:rPr lang="en-US" dirty="0" smtClean="0"/>
              <a:t>6.0 DAILY MN</a:t>
            </a:r>
          </a:p>
          <a:p>
            <a:r>
              <a:rPr lang="en-US" dirty="0" smtClean="0"/>
              <a:t>9.0 DAILY MX</a:t>
            </a:r>
          </a:p>
          <a:p>
            <a:endParaRPr lang="en-US" dirty="0"/>
          </a:p>
        </p:txBody>
      </p:sp>
      <p:sp>
        <p:nvSpPr>
          <p:cNvPr id="4" name="TextBox 3"/>
          <p:cNvSpPr txBox="1"/>
          <p:nvPr/>
        </p:nvSpPr>
        <p:spPr>
          <a:xfrm>
            <a:off x="4495800" y="1524000"/>
            <a:ext cx="2971800" cy="3416320"/>
          </a:xfrm>
          <a:prstGeom prst="rect">
            <a:avLst/>
          </a:prstGeom>
          <a:noFill/>
        </p:spPr>
        <p:txBody>
          <a:bodyPr wrap="square" rtlCol="0">
            <a:spAutoFit/>
          </a:bodyPr>
          <a:lstStyle/>
          <a:p>
            <a:r>
              <a:rPr lang="en-US" dirty="0" smtClean="0"/>
              <a:t>pH (Monthly Average)</a:t>
            </a:r>
          </a:p>
          <a:p>
            <a:r>
              <a:rPr lang="en-US" dirty="0" smtClean="0"/>
              <a:t>Parameter Code (00400)</a:t>
            </a:r>
          </a:p>
          <a:p>
            <a:r>
              <a:rPr lang="en-US" dirty="0" smtClean="0"/>
              <a:t>Monitoring Location Code: EG </a:t>
            </a:r>
          </a:p>
          <a:p>
            <a:r>
              <a:rPr lang="en-US" dirty="0" smtClean="0"/>
              <a:t>Season ID: 1  </a:t>
            </a:r>
          </a:p>
          <a:p>
            <a:r>
              <a:rPr lang="en-US" dirty="0" smtClean="0"/>
              <a:t>SU  </a:t>
            </a:r>
          </a:p>
          <a:p>
            <a:r>
              <a:rPr lang="en-US" dirty="0" smtClean="0"/>
              <a:t>6.5 MINIMUM</a:t>
            </a:r>
          </a:p>
          <a:p>
            <a:r>
              <a:rPr lang="en-US" dirty="0" smtClean="0"/>
              <a:t>8.5 MAXIMUM</a:t>
            </a:r>
          </a:p>
          <a:p>
            <a:endParaRPr lang="en-US" dirty="0"/>
          </a:p>
          <a:p>
            <a:r>
              <a:rPr lang="en-US" i="1" dirty="0" smtClean="0"/>
              <a:t>Note for the average, there is only one value, so it is entered twice into the DMR.</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35535385900074A9857764C5B4077B0" ma:contentTypeVersion="11" ma:contentTypeDescription="Create a new document." ma:contentTypeScope="" ma:versionID="a14fb94a6b3e23ff56d8795c8661f58a">
  <xsd:schema xmlns:xsd="http://www.w3.org/2001/XMLSchema" xmlns:xs="http://www.w3.org/2001/XMLSchema" xmlns:p="http://schemas.microsoft.com/office/2006/metadata/properties" xmlns:ns1="http://schemas.microsoft.com/sharepoint/v3" targetNamespace="http://schemas.microsoft.com/office/2006/metadata/properties" ma:root="true" ma:fieldsID="0f1c3a5fe40b69cf375f6490498fc6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internalName="PublishingStartDate">
      <xsd:simpleType>
        <xsd:restriction base="dms:Unknown"/>
      </xsd:simpleType>
    </xsd:element>
    <xsd:element name="PublishingExpirationDate" ma:index="5" nillable="true" ma:displayName="Scheduling End Date" ma:description=""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C579CF2-EC90-40F3-8C82-4CCE215B13E5}"/>
</file>

<file path=customXml/itemProps2.xml><?xml version="1.0" encoding="utf-8"?>
<ds:datastoreItem xmlns:ds="http://schemas.openxmlformats.org/officeDocument/2006/customXml" ds:itemID="{E2CD9E83-5946-44BC-82A1-4D3502648551}"/>
</file>

<file path=customXml/itemProps3.xml><?xml version="1.0" encoding="utf-8"?>
<ds:datastoreItem xmlns:ds="http://schemas.openxmlformats.org/officeDocument/2006/customXml" ds:itemID="{C83048E5-F119-4788-BD3C-B7E7C064862B}"/>
</file>

<file path=docProps/app.xml><?xml version="1.0" encoding="utf-8"?>
<Properties xmlns="http://schemas.openxmlformats.org/officeDocument/2006/extended-properties" xmlns:vt="http://schemas.openxmlformats.org/officeDocument/2006/docPropsVTypes">
  <TotalTime>11</TotalTime>
  <Words>143</Words>
  <Application>Microsoft Office PowerPoint</Application>
  <PresentationFormat>On-screen Show (4:3)</PresentationFormat>
  <Paragraphs>27</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New pH Method</vt:lpstr>
      <vt:lpstr>Calculation Method</vt:lpstr>
      <vt:lpstr>Reporting Method</vt:lpstr>
    </vt:vector>
  </TitlesOfParts>
  <Company>MDE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pH Method</dc:title>
  <dc:creator>P Hlavinka</dc:creator>
  <cp:lastModifiedBy>Robert Pudmericky</cp:lastModifiedBy>
  <cp:revision>2</cp:revision>
  <dcterms:created xsi:type="dcterms:W3CDTF">2017-07-21T19:03:38Z</dcterms:created>
  <dcterms:modified xsi:type="dcterms:W3CDTF">2017-07-25T14:42:22Z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0x010100835535385900074A9857764C5B4077B0</vt:lpwstr>
  </property>
</Properties>
</file>