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8.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5" r:id="rId8"/>
    <p:sldId id="26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6C48"/>
    <a:srgbClr val="187E5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376" autoAdjust="0"/>
  </p:normalViewPr>
  <p:slideViewPr>
    <p:cSldViewPr>
      <p:cViewPr>
        <p:scale>
          <a:sx n="53" d="100"/>
          <a:sy n="53" d="100"/>
        </p:scale>
        <p:origin x="-1560" y="-594"/>
      </p:cViewPr>
      <p:guideLst>
        <p:guide orient="horz" pos="2160"/>
        <p:guide pos="2880"/>
      </p:guideLst>
    </p:cSldViewPr>
  </p:slideViewPr>
  <p:notesTextViewPr>
    <p:cViewPr>
      <p:scale>
        <a:sx n="100" d="100"/>
        <a:sy n="100" d="100"/>
      </p:scale>
      <p:origin x="0" y="0"/>
    </p:cViewPr>
  </p:notesTextViewPr>
  <p:notesViewPr>
    <p:cSldViewPr>
      <p:cViewPr varScale="1">
        <p:scale>
          <a:sx n="86" d="100"/>
          <a:sy n="86" d="100"/>
        </p:scale>
        <p:origin x="-1926"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6CCFA2-489E-4672-9CB2-46231BFBB9BB}" type="datetimeFigureOut">
              <a:rPr lang="en-US" smtClean="0"/>
              <a:pPr/>
              <a:t>5/11/2018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C45526-B8A8-4D1A-8BBF-9243930927C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mde.state.md.us/"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Good morning!  I’m Edward Dexter, a geologist by trade, and have been with the agency since 1980.  I have been the Administrator of the Solid Waste program since 2002, which accounts for me looking old and tired.  At the moment, I am also chairing the Maryland Solid Waste and Recycling Work Group, which is considering the question of what new regulations might be wise to impose on recycling facilities.  Why, you may ask.</a:t>
            </a:r>
            <a:endParaRPr lang="en-US" b="1" dirty="0"/>
          </a:p>
        </p:txBody>
      </p:sp>
      <p:sp>
        <p:nvSpPr>
          <p:cNvPr id="4" name="Slide Number Placeholder 3"/>
          <p:cNvSpPr>
            <a:spLocks noGrp="1"/>
          </p:cNvSpPr>
          <p:nvPr>
            <p:ph type="sldNum" sz="quarter" idx="10"/>
          </p:nvPr>
        </p:nvSpPr>
        <p:spPr/>
        <p:txBody>
          <a:bodyPr/>
          <a:lstStyle/>
          <a:p>
            <a:fld id="{C7C45526-B8A8-4D1A-8BBF-9243930927C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Now, Anaerobic Digestion has not been directly addressed by the Department in the past, except peripherally.  Technically, AD could possible be considered to be a solid waste acceptance facility that would require a Refuse Disposal Permit, because of the definition of Solid Waste, which was recently clarified to exempt a few things, including food waste and other organic </a:t>
            </a:r>
            <a:r>
              <a:rPr lang="en-US" b="1" dirty="0" err="1" smtClean="0"/>
              <a:t>feedstocks</a:t>
            </a:r>
            <a:r>
              <a:rPr lang="en-US" b="1" dirty="0" smtClean="0"/>
              <a:t> that are being aerobically composted in a proper manner, but not wastes being digested in anaerobic ways.  Here’s that definition:</a:t>
            </a:r>
            <a:endParaRPr lang="en-US" b="1" dirty="0"/>
          </a:p>
        </p:txBody>
      </p:sp>
      <p:sp>
        <p:nvSpPr>
          <p:cNvPr id="4" name="Slide Number Placeholder 3"/>
          <p:cNvSpPr>
            <a:spLocks noGrp="1"/>
          </p:cNvSpPr>
          <p:nvPr>
            <p:ph type="sldNum" sz="quarter" idx="10"/>
          </p:nvPr>
        </p:nvSpPr>
        <p:spPr/>
        <p:txBody>
          <a:bodyPr/>
          <a:lstStyle/>
          <a:p>
            <a:fld id="{C7C45526-B8A8-4D1A-8BBF-9243930927C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I’ve emboldened some of this text just to show that the composting exemption doesn’t apply to material that would be </a:t>
            </a:r>
            <a:r>
              <a:rPr lang="en-US" b="1" dirty="0" err="1" smtClean="0"/>
              <a:t>anaerobically</a:t>
            </a:r>
            <a:r>
              <a:rPr lang="en-US" b="1" dirty="0" smtClean="0"/>
              <a:t> digested.  </a:t>
            </a:r>
          </a:p>
          <a:p>
            <a:endParaRPr lang="en-US" dirty="0"/>
          </a:p>
        </p:txBody>
      </p:sp>
      <p:sp>
        <p:nvSpPr>
          <p:cNvPr id="4" name="Slide Number Placeholder 3"/>
          <p:cNvSpPr>
            <a:spLocks noGrp="1"/>
          </p:cNvSpPr>
          <p:nvPr>
            <p:ph type="sldNum" sz="quarter" idx="10"/>
          </p:nvPr>
        </p:nvSpPr>
        <p:spPr/>
        <p:txBody>
          <a:bodyPr/>
          <a:lstStyle/>
          <a:p>
            <a:fld id="{C7C45526-B8A8-4D1A-8BBF-9243930927C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HOWEVER,  we haven’t historically required a refuse disposal permit</a:t>
            </a:r>
            <a:r>
              <a:rPr lang="en-US" b="1" baseline="0" dirty="0" smtClean="0"/>
              <a:t> at facilities that were pretty much just recycling the material that they received in legitimate ways, and just disposed of a small quantity of materials that came in with the recyclables.  For example, in the days of pre-sorted recyclables, a glass recycler is mostly just getting bottles, but a well-meaning person might have put in a leaded glass ashtray, which isn’t recyclable.  No problem!</a:t>
            </a:r>
            <a:endParaRPr lang="en-US" b="1" dirty="0" smtClean="0"/>
          </a:p>
          <a:p>
            <a:r>
              <a:rPr lang="en-US" b="1" dirty="0" smtClean="0"/>
              <a:t> In recent years, though, we did have a couple of facilities that were ostensibly recyclers, but were handling single-stream recyclables that were so  contaminated that they were causing significant environmental issues – water contamination, and the attraction of rats, flies and mosquitoes.  In one case, we had to take a civil enforcement action and shut the place down.</a:t>
            </a:r>
          </a:p>
          <a:p>
            <a:endParaRPr lang="en-US" b="1" dirty="0"/>
          </a:p>
          <a:p>
            <a:r>
              <a:rPr lang="en-US" b="1" dirty="0" smtClean="0"/>
              <a:t>At the request of the Department, a bill was put in for consideration in the 2017 Legislative Session which does a number of things.  </a:t>
            </a:r>
            <a:endParaRPr lang="en-US" b="1" dirty="0"/>
          </a:p>
        </p:txBody>
      </p:sp>
      <p:sp>
        <p:nvSpPr>
          <p:cNvPr id="4" name="Slide Number Placeholder 3"/>
          <p:cNvSpPr>
            <a:spLocks noGrp="1"/>
          </p:cNvSpPr>
          <p:nvPr>
            <p:ph type="sldNum" sz="quarter" idx="10"/>
          </p:nvPr>
        </p:nvSpPr>
        <p:spPr/>
        <p:txBody>
          <a:bodyPr/>
          <a:lstStyle/>
          <a:p>
            <a:fld id="{C7C45526-B8A8-4D1A-8BBF-9243930927C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I won’t go over the whole bill, a link is on the Solid Waste Program page of our website if you are interested, but with respect to recycling facilities generally,  it directs us to look into what new regulations might be needed to properly regulated recycling facilities.  Note that it directs us to examine recycling facilities, decide if and what additional regulations might be needed, and put together a workgroup to consult with in making these determinations.  </a:t>
            </a:r>
            <a:endParaRPr lang="en-US" b="1" dirty="0"/>
          </a:p>
        </p:txBody>
      </p:sp>
      <p:sp>
        <p:nvSpPr>
          <p:cNvPr id="4" name="Slide Number Placeholder 3"/>
          <p:cNvSpPr>
            <a:spLocks noGrp="1"/>
          </p:cNvSpPr>
          <p:nvPr>
            <p:ph type="sldNum" sz="quarter" idx="10"/>
          </p:nvPr>
        </p:nvSpPr>
        <p:spPr/>
        <p:txBody>
          <a:bodyPr/>
          <a:lstStyle/>
          <a:p>
            <a:fld id="{C7C45526-B8A8-4D1A-8BBF-9243930927C4}"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have done so, and have met three times, the most recently being this week.  So far we have examined Maryland’s solid waste </a:t>
            </a:r>
            <a:r>
              <a:rPr lang="en-US" dirty="0" err="1" smtClean="0"/>
              <a:t>regs</a:t>
            </a:r>
            <a:r>
              <a:rPr lang="en-US" dirty="0" smtClean="0"/>
              <a:t> governing processing facilities, as a sort of ceiling for the requirements that we would want on a recycling facility; and the General Restrictions and Specifically Prohibited acts from COMAR 26.04.07.03, as a</a:t>
            </a:r>
            <a:r>
              <a:rPr lang="en-US" baseline="0" dirty="0" smtClean="0"/>
              <a:t> </a:t>
            </a:r>
            <a:r>
              <a:rPr lang="en-US" dirty="0" smtClean="0"/>
              <a:t>set of minimum requirements.  We also reviewed a subset of the recycling </a:t>
            </a:r>
            <a:r>
              <a:rPr lang="en-US" dirty="0" err="1" smtClean="0"/>
              <a:t>regs</a:t>
            </a:r>
            <a:r>
              <a:rPr lang="en-US" dirty="0" smtClean="0"/>
              <a:t> from New Jersey, which are detailed but very dense.</a:t>
            </a:r>
            <a:r>
              <a:rPr lang="en-US" baseline="0" dirty="0" smtClean="0"/>
              <a:t>  A</a:t>
            </a:r>
            <a:r>
              <a:rPr lang="en-US" dirty="0" smtClean="0"/>
              <a:t>nd at the behest of the work group, I have recently proposed some basic requirements for a few of the more easily managed types of recycling facilities like concrete recyclers.  Next, we will move onto some of the more complex</a:t>
            </a:r>
            <a:r>
              <a:rPr lang="en-US" baseline="0" dirty="0" smtClean="0"/>
              <a:t> sorts of activities, like sites doing multiple kinds of recycling.</a:t>
            </a:r>
            <a:endParaRPr lang="en-US" dirty="0" smtClean="0"/>
          </a:p>
          <a:p>
            <a:endParaRPr lang="en-US" dirty="0"/>
          </a:p>
        </p:txBody>
      </p:sp>
      <p:sp>
        <p:nvSpPr>
          <p:cNvPr id="4" name="Slide Number Placeholder 3"/>
          <p:cNvSpPr>
            <a:spLocks noGrp="1"/>
          </p:cNvSpPr>
          <p:nvPr>
            <p:ph type="sldNum" sz="quarter" idx="10"/>
          </p:nvPr>
        </p:nvSpPr>
        <p:spPr/>
        <p:txBody>
          <a:bodyPr/>
          <a:lstStyle/>
          <a:p>
            <a:fld id="{C7C45526-B8A8-4D1A-8BBF-9243930927C4}"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So, to make a long story short:</a:t>
            </a:r>
          </a:p>
          <a:p>
            <a:pPr>
              <a:buFontTx/>
              <a:buChar char="-"/>
            </a:pPr>
            <a:r>
              <a:rPr lang="en-US" b="1" dirty="0" smtClean="0"/>
              <a:t>At this second in time, we haven’t been making AD facilities get a Refuse Disposal Permit, although we could; </a:t>
            </a:r>
          </a:p>
          <a:p>
            <a:pPr>
              <a:buFontTx/>
              <a:buChar char="-"/>
            </a:pPr>
            <a:endParaRPr lang="en-US" b="1" dirty="0" smtClean="0"/>
          </a:p>
          <a:p>
            <a:pPr marL="0" marR="0" indent="0" algn="l" defTabSz="914400" rtl="0" eaLnBrk="1" fontAlgn="auto" latinLnBrk="0" hangingPunct="1">
              <a:lnSpc>
                <a:spcPct val="100000"/>
              </a:lnSpc>
              <a:spcBef>
                <a:spcPts val="0"/>
              </a:spcBef>
              <a:spcAft>
                <a:spcPts val="0"/>
              </a:spcAft>
              <a:buClrTx/>
              <a:buSzTx/>
              <a:buFontTx/>
              <a:buChar char="-"/>
              <a:tabLst/>
              <a:defRPr/>
            </a:pPr>
            <a:r>
              <a:rPr lang="en-US" b="1" dirty="0"/>
              <a:t> </a:t>
            </a:r>
            <a:r>
              <a:rPr lang="en-US" b="1" dirty="0" smtClean="0">
                <a:latin typeface="Arial" pitchFamily="34" charset="0"/>
                <a:cs typeface="Arial" pitchFamily="34" charset="0"/>
              </a:rPr>
              <a:t>The HB 124 Workgroup will consider how to address AD as part of the recycling facility regulations, taking into account any discussions and recommendations on AD permitting made as part of this HB 171 study group;</a:t>
            </a:r>
            <a:r>
              <a:rPr lang="en-US" b="1" baseline="0" dirty="0" smtClean="0">
                <a:latin typeface="Arial" pitchFamily="34" charset="0"/>
                <a:cs typeface="Arial" pitchFamily="34" charset="0"/>
              </a:rPr>
              <a:t> and </a:t>
            </a:r>
          </a:p>
          <a:p>
            <a:pPr marL="0" marR="0" indent="0" algn="l" defTabSz="914400" rtl="0" eaLnBrk="1" fontAlgn="auto" latinLnBrk="0" hangingPunct="1">
              <a:lnSpc>
                <a:spcPct val="100000"/>
              </a:lnSpc>
              <a:spcBef>
                <a:spcPts val="0"/>
              </a:spcBef>
              <a:spcAft>
                <a:spcPts val="0"/>
              </a:spcAft>
              <a:buClrTx/>
              <a:buSzTx/>
              <a:buFontTx/>
              <a:buChar char="-"/>
              <a:tabLst/>
              <a:defRPr/>
            </a:pPr>
            <a:endParaRPr lang="en-US" b="1" baseline="0" dirty="0" smtClean="0">
              <a:latin typeface="Arial" pitchFamily="34" charset="0"/>
              <a:cs typeface="Arial" pitchFamily="34" charset="0"/>
            </a:endParaRPr>
          </a:p>
          <a:p>
            <a:pPr marL="0" marR="0" indent="0" algn="l" defTabSz="914400" rtl="0" eaLnBrk="1" fontAlgn="auto" latinLnBrk="0" hangingPunct="1">
              <a:lnSpc>
                <a:spcPct val="100000"/>
              </a:lnSpc>
              <a:spcBef>
                <a:spcPts val="0"/>
              </a:spcBef>
              <a:spcAft>
                <a:spcPts val="0"/>
              </a:spcAft>
              <a:buClrTx/>
              <a:buSzTx/>
              <a:buFontTx/>
              <a:buChar char="-"/>
              <a:tabLst/>
              <a:defRPr/>
            </a:pPr>
            <a:r>
              <a:rPr lang="en-US" b="1" dirty="0" smtClean="0">
                <a:latin typeface="Arial" pitchFamily="34" charset="0"/>
                <a:cs typeface="Arial" pitchFamily="34" charset="0"/>
              </a:rPr>
              <a:t>We hope to have draft </a:t>
            </a:r>
            <a:r>
              <a:rPr lang="en-US" b="1" dirty="0" err="1" smtClean="0">
                <a:latin typeface="Arial" pitchFamily="34" charset="0"/>
                <a:cs typeface="Arial" pitchFamily="34" charset="0"/>
              </a:rPr>
              <a:t>regs</a:t>
            </a:r>
            <a:r>
              <a:rPr lang="en-US" b="1" dirty="0" smtClean="0">
                <a:latin typeface="Arial" pitchFamily="34" charset="0"/>
                <a:cs typeface="Arial" pitchFamily="34" charset="0"/>
              </a:rPr>
              <a:t> by the end of the year.</a:t>
            </a:r>
          </a:p>
          <a:p>
            <a:pPr>
              <a:buFontTx/>
              <a:buNone/>
            </a:pPr>
            <a:endParaRPr lang="en-US" b="1" dirty="0"/>
          </a:p>
          <a:p>
            <a:pPr>
              <a:buFontTx/>
              <a:buChar char="-"/>
            </a:pPr>
            <a:r>
              <a:rPr lang="en-US" b="1" dirty="0" smtClean="0"/>
              <a:t>You can keep tabs on this by watching the solid waste page – just go to the Department’s page at </a:t>
            </a:r>
            <a:r>
              <a:rPr lang="en-US" b="1" dirty="0" smtClean="0">
                <a:hlinkClick r:id="rId3"/>
              </a:rPr>
              <a:t>www.mde.state.md.us</a:t>
            </a:r>
            <a:r>
              <a:rPr lang="en-US" b="1" dirty="0" smtClean="0"/>
              <a:t>, then follow the Land and Materials link, and then the Solid Waste Page, and scroll down </a:t>
            </a:r>
            <a:r>
              <a:rPr lang="en-US" b="1" dirty="0" err="1" smtClean="0"/>
              <a:t>til</a:t>
            </a:r>
            <a:r>
              <a:rPr lang="en-US" b="1" dirty="0" smtClean="0"/>
              <a:t> you hit the Workgroup’s section of the page.  Or, our meetings are open, and are announced on the Calendar like these meetings.</a:t>
            </a:r>
            <a:endParaRPr lang="en-US" b="1" dirty="0"/>
          </a:p>
        </p:txBody>
      </p:sp>
      <p:sp>
        <p:nvSpPr>
          <p:cNvPr id="4" name="Slide Number Placeholder 3"/>
          <p:cNvSpPr>
            <a:spLocks noGrp="1"/>
          </p:cNvSpPr>
          <p:nvPr>
            <p:ph type="sldNum" sz="quarter" idx="10"/>
          </p:nvPr>
        </p:nvSpPr>
        <p:spPr/>
        <p:txBody>
          <a:bodyPr/>
          <a:lstStyle/>
          <a:p>
            <a:fld id="{C7C45526-B8A8-4D1A-8BBF-9243930927C4}"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Any questions?</a:t>
            </a:r>
          </a:p>
          <a:p>
            <a:r>
              <a:rPr lang="en-US" b="1" dirty="0" smtClean="0"/>
              <a:t>Then  thank you!</a:t>
            </a:r>
            <a:endParaRPr lang="en-US" b="1" dirty="0"/>
          </a:p>
        </p:txBody>
      </p:sp>
      <p:sp>
        <p:nvSpPr>
          <p:cNvPr id="4" name="Slide Number Placeholder 3"/>
          <p:cNvSpPr>
            <a:spLocks noGrp="1"/>
          </p:cNvSpPr>
          <p:nvPr>
            <p:ph type="sldNum" sz="quarter" idx="10"/>
          </p:nvPr>
        </p:nvSpPr>
        <p:spPr/>
        <p:txBody>
          <a:bodyPr/>
          <a:lstStyle/>
          <a:p>
            <a:fld id="{C7C45526-B8A8-4D1A-8BBF-9243930927C4}"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lgn="ctr">
              <a:defRPr sz="3200" b="1">
                <a:solidFill>
                  <a:srgbClr val="156C48"/>
                </a:solidFill>
                <a:latin typeface="Montserrat" pitchFamily="50"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a:solidFill>
                  <a:schemeClr val="tx1">
                    <a:tint val="75000"/>
                  </a:schemeClr>
                </a:solidFill>
                <a:latin typeface="Montserrat"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8" name="Picture 7" descr="MDELogo_Horizontal_GreenText.png"/>
          <p:cNvPicPr>
            <a:picLocks noChangeAspect="1"/>
          </p:cNvPicPr>
          <p:nvPr userDrawn="1"/>
        </p:nvPicPr>
        <p:blipFill>
          <a:blip r:embed="rId2" cstate="print"/>
          <a:stretch>
            <a:fillRect/>
          </a:stretch>
        </p:blipFill>
        <p:spPr>
          <a:xfrm>
            <a:off x="3199595" y="457201"/>
            <a:ext cx="2744811" cy="1093308"/>
          </a:xfrm>
          <a:prstGeom prst="rect">
            <a:avLst/>
          </a:prstGeom>
        </p:spPr>
      </p:pic>
      <p:cxnSp>
        <p:nvCxnSpPr>
          <p:cNvPr id="10" name="Straight Connector 9"/>
          <p:cNvCxnSpPr/>
          <p:nvPr userDrawn="1"/>
        </p:nvCxnSpPr>
        <p:spPr>
          <a:xfrm>
            <a:off x="-685800" y="1066800"/>
            <a:ext cx="3733800" cy="0"/>
          </a:xfrm>
          <a:prstGeom prst="line">
            <a:avLst/>
          </a:prstGeom>
          <a:ln w="28575">
            <a:solidFill>
              <a:srgbClr val="187E55"/>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V="1">
            <a:off x="6019800" y="1053545"/>
            <a:ext cx="3695700" cy="13255"/>
          </a:xfrm>
          <a:prstGeom prst="line">
            <a:avLst/>
          </a:prstGeom>
          <a:ln w="28575">
            <a:solidFill>
              <a:srgbClr val="187E55"/>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0" y="6477000"/>
            <a:ext cx="9448800" cy="0"/>
          </a:xfrm>
          <a:prstGeom prst="line">
            <a:avLst/>
          </a:prstGeom>
          <a:ln w="28575">
            <a:solidFill>
              <a:srgbClr val="187E55"/>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FFEB620-0B2C-4CCB-9552-26D748FF9ACD}" type="datetimeFigureOut">
              <a:rPr lang="en-US" smtClean="0"/>
              <a:pPr/>
              <a:t>5/11/2018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9511BC0-DE0C-4474-870B-ED1A0CCEEB9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FFEB620-0B2C-4CCB-9552-26D748FF9ACD}" type="datetimeFigureOut">
              <a:rPr lang="en-US" smtClean="0"/>
              <a:pPr/>
              <a:t>5/11/2018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9511BC0-DE0C-4474-870B-ED1A0CCEEB9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7162800" cy="1143000"/>
          </a:xfrm>
        </p:spPr>
        <p:txBody>
          <a:bodyPr>
            <a:normAutofit/>
          </a:bodyPr>
          <a:lstStyle>
            <a:lvl1pPr algn="l">
              <a:defRPr sz="3600" b="0">
                <a:solidFill>
                  <a:srgbClr val="156C48"/>
                </a:solidFill>
                <a:latin typeface="Montserrat Semi Bold" pitchFamily="50"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p:spPr>
        <p:txBody>
          <a:bodyPr/>
          <a:lstStyle>
            <a:lvl1pPr>
              <a:defRPr>
                <a:latin typeface="Montserrat" pitchFamily="50" charset="0"/>
              </a:defRPr>
            </a:lvl1pPr>
            <a:lvl2pPr>
              <a:defRPr>
                <a:latin typeface="Montserrat" pitchFamily="50" charset="0"/>
              </a:defRPr>
            </a:lvl2pPr>
            <a:lvl3pPr>
              <a:defRPr>
                <a:latin typeface="Montserrat" pitchFamily="50" charset="0"/>
              </a:defRPr>
            </a:lvl3pPr>
            <a:lvl4pPr>
              <a:defRPr>
                <a:latin typeface="Montserrat" pitchFamily="50" charset="0"/>
              </a:defRPr>
            </a:lvl4pPr>
            <a:lvl5pPr>
              <a:defRPr>
                <a:latin typeface="Montserrat" pitchFamily="50"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cxnSp>
        <p:nvCxnSpPr>
          <p:cNvPr id="9" name="Straight Connector 8"/>
          <p:cNvCxnSpPr/>
          <p:nvPr userDrawn="1"/>
        </p:nvCxnSpPr>
        <p:spPr>
          <a:xfrm>
            <a:off x="0" y="3352800"/>
            <a:ext cx="1295400" cy="0"/>
          </a:xfrm>
          <a:prstGeom prst="line">
            <a:avLst/>
          </a:prstGeom>
          <a:ln w="28575">
            <a:solidFill>
              <a:srgbClr val="187E55"/>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4406900"/>
            <a:ext cx="7772400" cy="1362075"/>
          </a:xfrm>
        </p:spPr>
        <p:txBody>
          <a:bodyPr anchor="t">
            <a:normAutofit/>
          </a:bodyPr>
          <a:lstStyle>
            <a:lvl1pPr algn="l">
              <a:defRPr sz="3200" b="1" cap="all">
                <a:solidFill>
                  <a:srgbClr val="156C48"/>
                </a:solidFill>
                <a:latin typeface="Montserrat" pitchFamily="50"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1600">
                <a:solidFill>
                  <a:schemeClr val="tx1">
                    <a:tint val="75000"/>
                  </a:schemeClr>
                </a:solidFill>
                <a:latin typeface="Montserrat" pitchFamily="50"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pic>
        <p:nvPicPr>
          <p:cNvPr id="7" name="Picture 6" descr="MDELogo_Symbol.png"/>
          <p:cNvPicPr>
            <a:picLocks noChangeAspect="1"/>
          </p:cNvPicPr>
          <p:nvPr userDrawn="1"/>
        </p:nvPicPr>
        <p:blipFill>
          <a:blip r:embed="rId2" cstate="print"/>
          <a:stretch>
            <a:fillRect/>
          </a:stretch>
        </p:blipFill>
        <p:spPr>
          <a:xfrm>
            <a:off x="762000" y="2819400"/>
            <a:ext cx="990606" cy="990606"/>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normAutofit/>
          </a:bodyPr>
          <a:lstStyle>
            <a:lvl1pPr>
              <a:defRPr sz="2400"/>
            </a:lvl1pPr>
            <a:lvl2pPr>
              <a:defRPr sz="2000"/>
            </a:lvl2pPr>
            <a:lvl3pPr>
              <a:defRPr sz="1800"/>
            </a:lvl3pPr>
            <a:lvl4pPr>
              <a:defRPr sz="1600"/>
            </a:lvl4pPr>
            <a:lvl5pPr>
              <a:buNone/>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4" name="Content Placeholder 3"/>
          <p:cNvSpPr>
            <a:spLocks noGrp="1"/>
          </p:cNvSpPr>
          <p:nvPr>
            <p:ph sz="half" idx="2"/>
          </p:nvPr>
        </p:nvSpPr>
        <p:spPr>
          <a:xfrm>
            <a:off x="4648200" y="1600200"/>
            <a:ext cx="4038600" cy="4525963"/>
          </a:xfrm>
        </p:spPr>
        <p:txBody>
          <a:bodyPr>
            <a:normAutofit/>
          </a:bodyPr>
          <a:lstStyle>
            <a:lvl1pPr>
              <a:defRPr sz="2400"/>
            </a:lvl1pPr>
            <a:lvl2pPr>
              <a:defRPr sz="2000"/>
            </a:lvl2pPr>
            <a:lvl3pPr>
              <a:defRPr sz="1800"/>
            </a:lvl3pPr>
            <a:lvl4pPr>
              <a:defRPr sz="1600"/>
            </a:lvl4pPr>
            <a:lvl5pPr>
              <a:buNone/>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352800" cy="105410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4038600" y="273050"/>
            <a:ext cx="4648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362200"/>
            <a:ext cx="3352800" cy="3763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pic>
        <p:nvPicPr>
          <p:cNvPr id="8" name="Picture 7" descr="MDELogo_Symbol.png"/>
          <p:cNvPicPr>
            <a:picLocks noChangeAspect="1"/>
          </p:cNvPicPr>
          <p:nvPr userDrawn="1"/>
        </p:nvPicPr>
        <p:blipFill>
          <a:blip r:embed="rId2" cstate="print"/>
          <a:stretch>
            <a:fillRect/>
          </a:stretch>
        </p:blipFill>
        <p:spPr>
          <a:xfrm>
            <a:off x="1524000" y="304800"/>
            <a:ext cx="838206" cy="838206"/>
          </a:xfrm>
          <a:prstGeom prst="rect">
            <a:avLst/>
          </a:prstGeom>
        </p:spPr>
      </p:pic>
      <p:cxnSp>
        <p:nvCxnSpPr>
          <p:cNvPr id="9" name="Straight Connector 8"/>
          <p:cNvCxnSpPr/>
          <p:nvPr userDrawn="1"/>
        </p:nvCxnSpPr>
        <p:spPr>
          <a:xfrm>
            <a:off x="457200" y="1295400"/>
            <a:ext cx="3352800" cy="0"/>
          </a:xfrm>
          <a:prstGeom prst="line">
            <a:avLst/>
          </a:prstGeom>
          <a:ln w="28575">
            <a:solidFill>
              <a:srgbClr val="187E55"/>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4000" y="274638"/>
            <a:ext cx="71628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descr="MDELogo_Symbol.png"/>
          <p:cNvPicPr>
            <a:picLocks noChangeAspect="1"/>
          </p:cNvPicPr>
          <p:nvPr userDrawn="1"/>
        </p:nvPicPr>
        <p:blipFill>
          <a:blip r:embed="rId13" cstate="print"/>
          <a:stretch>
            <a:fillRect/>
          </a:stretch>
        </p:blipFill>
        <p:spPr>
          <a:xfrm>
            <a:off x="457200" y="381000"/>
            <a:ext cx="838206" cy="838206"/>
          </a:xfrm>
          <a:prstGeom prst="rect">
            <a:avLst/>
          </a:prstGeom>
        </p:spPr>
      </p:pic>
      <p:cxnSp>
        <p:nvCxnSpPr>
          <p:cNvPr id="8" name="Straight Connector 7"/>
          <p:cNvCxnSpPr/>
          <p:nvPr userDrawn="1"/>
        </p:nvCxnSpPr>
        <p:spPr>
          <a:xfrm>
            <a:off x="457200" y="1371600"/>
            <a:ext cx="8305800" cy="0"/>
          </a:xfrm>
          <a:prstGeom prst="line">
            <a:avLst/>
          </a:prstGeom>
          <a:ln w="28575">
            <a:solidFill>
              <a:srgbClr val="187E55"/>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3600" b="0" kern="1200">
          <a:solidFill>
            <a:srgbClr val="156C48"/>
          </a:solidFill>
          <a:latin typeface="Montserrat Semi Bold" pitchFamily="50" charset="0"/>
          <a:ea typeface="+mj-ea"/>
          <a:cs typeface="+mj-cs"/>
        </a:defRPr>
      </a:lvl1pPr>
    </p:titleStyle>
    <p:bodyStyle>
      <a:lvl1pPr marL="342900" indent="-342900" algn="l" defTabSz="914400" rtl="0" eaLnBrk="1" latinLnBrk="0" hangingPunct="1">
        <a:spcBef>
          <a:spcPts val="2400"/>
        </a:spcBef>
        <a:buFont typeface="Arial" pitchFamily="34" charset="0"/>
        <a:buChar char="•"/>
        <a:defRPr sz="2800" kern="1200">
          <a:solidFill>
            <a:schemeClr val="tx1"/>
          </a:solidFill>
          <a:latin typeface="Montserrat" pitchFamily="50" charset="0"/>
          <a:ea typeface="+mn-ea"/>
          <a:cs typeface="+mn-cs"/>
        </a:defRPr>
      </a:lvl1pPr>
      <a:lvl2pPr marL="742950" indent="-285750" algn="l" defTabSz="914400" rtl="0" eaLnBrk="1" latinLnBrk="0" hangingPunct="1">
        <a:spcBef>
          <a:spcPct val="20000"/>
        </a:spcBef>
        <a:buFont typeface="Arial" pitchFamily="34" charset="0"/>
        <a:buChar char="–"/>
        <a:defRPr lang="en-US" sz="2400" kern="1200" dirty="0" smtClean="0">
          <a:solidFill>
            <a:schemeClr val="tx1"/>
          </a:solidFill>
          <a:latin typeface="Montserrat" pitchFamily="50" charset="0"/>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ontserrat" pitchFamily="50"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ontserrat" pitchFamily="50" charset="0"/>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ontserrat"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latin typeface="Arial" pitchFamily="34" charset="0"/>
                <a:cs typeface="Arial" pitchFamily="34" charset="0"/>
              </a:rPr>
              <a:t>Current and Future Considerations Relating to Anaerobic Digestion Facility Permitting.</a:t>
            </a:r>
            <a:endParaRPr lang="en-US" dirty="0">
              <a:latin typeface="Arial" pitchFamily="34" charset="0"/>
              <a:cs typeface="Arial" pitchFamily="34" charset="0"/>
            </a:endParaRPr>
          </a:p>
        </p:txBody>
      </p:sp>
      <p:sp>
        <p:nvSpPr>
          <p:cNvPr id="3" name="Subtitle 2"/>
          <p:cNvSpPr>
            <a:spLocks noGrp="1"/>
          </p:cNvSpPr>
          <p:nvPr>
            <p:ph type="subTitle" idx="1"/>
          </p:nvPr>
        </p:nvSpPr>
        <p:spPr/>
        <p:txBody>
          <a:bodyPr>
            <a:noAutofit/>
          </a:bodyPr>
          <a:lstStyle/>
          <a:p>
            <a:pPr>
              <a:spcBef>
                <a:spcPts val="600"/>
              </a:spcBef>
            </a:pPr>
            <a:r>
              <a:rPr lang="en-US" sz="2400" b="1" dirty="0" smtClean="0">
                <a:solidFill>
                  <a:schemeClr val="tx1"/>
                </a:solidFill>
                <a:latin typeface="Arial" pitchFamily="34" charset="0"/>
                <a:cs typeface="Arial" pitchFamily="34" charset="0"/>
              </a:rPr>
              <a:t>Presented to the HB 171 Workgroup, 5/17/2018 </a:t>
            </a:r>
          </a:p>
          <a:p>
            <a:pPr>
              <a:spcBef>
                <a:spcPts val="600"/>
              </a:spcBef>
            </a:pPr>
            <a:endParaRPr lang="en-US" sz="2400" b="1" dirty="0" smtClean="0">
              <a:solidFill>
                <a:schemeClr val="tx1"/>
              </a:solidFill>
              <a:latin typeface="Arial" pitchFamily="34" charset="0"/>
              <a:cs typeface="Arial" pitchFamily="34" charset="0"/>
            </a:endParaRPr>
          </a:p>
          <a:p>
            <a:pPr>
              <a:spcBef>
                <a:spcPts val="600"/>
              </a:spcBef>
            </a:pPr>
            <a:r>
              <a:rPr lang="en-US" sz="2400" b="1" dirty="0" smtClean="0">
                <a:solidFill>
                  <a:schemeClr val="tx1"/>
                </a:solidFill>
                <a:latin typeface="Arial" pitchFamily="34" charset="0"/>
                <a:cs typeface="Arial" pitchFamily="34" charset="0"/>
              </a:rPr>
              <a:t>Edward M. Dexter, P.G., Administrator</a:t>
            </a:r>
          </a:p>
          <a:p>
            <a:pPr>
              <a:spcBef>
                <a:spcPts val="600"/>
              </a:spcBef>
            </a:pPr>
            <a:r>
              <a:rPr lang="en-US" sz="2400" b="1" dirty="0" smtClean="0">
                <a:solidFill>
                  <a:schemeClr val="tx1"/>
                </a:solidFill>
                <a:latin typeface="Arial" pitchFamily="34" charset="0"/>
                <a:cs typeface="Arial" pitchFamily="34" charset="0"/>
              </a:rPr>
              <a:t>Solid Waste Program, MDE.</a:t>
            </a:r>
            <a:endParaRPr lang="en-US" sz="2400" b="1" dirty="0">
              <a:solidFill>
                <a:schemeClr val="tx1"/>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rial" pitchFamily="34" charset="0"/>
                <a:cs typeface="Arial" pitchFamily="34" charset="0"/>
              </a:rPr>
              <a:t>Anaerobic Digestion Fits Where?</a:t>
            </a:r>
            <a:endParaRPr lang="en-US" b="1" dirty="0">
              <a:latin typeface="Arial" pitchFamily="34" charset="0"/>
              <a:cs typeface="Arial" pitchFamily="34" charset="0"/>
            </a:endParaRPr>
          </a:p>
        </p:txBody>
      </p:sp>
      <p:sp>
        <p:nvSpPr>
          <p:cNvPr id="3" name="Content Placeholder 2"/>
          <p:cNvSpPr>
            <a:spLocks noGrp="1"/>
          </p:cNvSpPr>
          <p:nvPr>
            <p:ph idx="1"/>
          </p:nvPr>
        </p:nvSpPr>
        <p:spPr/>
        <p:txBody>
          <a:bodyPr>
            <a:normAutofit fontScale="92500" lnSpcReduction="10000"/>
          </a:bodyPr>
          <a:lstStyle/>
          <a:p>
            <a:r>
              <a:rPr lang="en-US" b="1" dirty="0" smtClean="0">
                <a:latin typeface="Arial" pitchFamily="34" charset="0"/>
                <a:cs typeface="Arial" pitchFamily="34" charset="0"/>
              </a:rPr>
              <a:t>Recently, interest in AD has been increasing.</a:t>
            </a:r>
          </a:p>
          <a:p>
            <a:r>
              <a:rPr lang="en-US" b="1" dirty="0" smtClean="0">
                <a:latin typeface="Arial" pitchFamily="34" charset="0"/>
                <a:cs typeface="Arial" pitchFamily="34" charset="0"/>
              </a:rPr>
              <a:t>Technically, the typical </a:t>
            </a:r>
            <a:r>
              <a:rPr lang="en-US" b="1" dirty="0" err="1" smtClean="0">
                <a:latin typeface="Arial" pitchFamily="34" charset="0"/>
                <a:cs typeface="Arial" pitchFamily="34" charset="0"/>
              </a:rPr>
              <a:t>feedstocks</a:t>
            </a:r>
            <a:r>
              <a:rPr lang="en-US" b="1" dirty="0" smtClean="0">
                <a:latin typeface="Arial" pitchFamily="34" charset="0"/>
                <a:cs typeface="Arial" pitchFamily="34" charset="0"/>
              </a:rPr>
              <a:t> for AD – manure, food scraps, yard trimmings, etc. – are solid waste in Maryland.</a:t>
            </a:r>
          </a:p>
          <a:p>
            <a:r>
              <a:rPr lang="en-US" b="1" dirty="0" smtClean="0">
                <a:latin typeface="Arial" pitchFamily="34" charset="0"/>
                <a:cs typeface="Arial" pitchFamily="34" charset="0"/>
              </a:rPr>
              <a:t>The Department could require a Refuse Disposal Permit for AD.</a:t>
            </a:r>
          </a:p>
          <a:p>
            <a:r>
              <a:rPr lang="en-US" b="1" dirty="0" smtClean="0">
                <a:latin typeface="Arial" pitchFamily="34" charset="0"/>
                <a:cs typeface="Arial" pitchFamily="34" charset="0"/>
              </a:rPr>
              <a:t>AD does not enjoy the specific exemption that composting has in the definition of ‘solid waste’ in Section 9-101 of the Environment Article:</a:t>
            </a:r>
          </a:p>
          <a:p>
            <a:endParaRPr lang="en-US"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Arial" pitchFamily="34" charset="0"/>
                <a:cs typeface="Arial" pitchFamily="34" charset="0"/>
              </a:rPr>
              <a:t>Environment Article, §9-101(j):</a:t>
            </a:r>
            <a:endParaRPr lang="en-US" b="1" dirty="0">
              <a:latin typeface="Arial" pitchFamily="34" charset="0"/>
              <a:cs typeface="Arial" pitchFamily="34" charset="0"/>
            </a:endParaRPr>
          </a:p>
        </p:txBody>
      </p:sp>
      <p:sp>
        <p:nvSpPr>
          <p:cNvPr id="3" name="Content Placeholder 2"/>
          <p:cNvSpPr>
            <a:spLocks noGrp="1"/>
          </p:cNvSpPr>
          <p:nvPr>
            <p:ph idx="1"/>
          </p:nvPr>
        </p:nvSpPr>
        <p:spPr>
          <a:xfrm>
            <a:off x="533400" y="1524000"/>
            <a:ext cx="8229600" cy="5334000"/>
          </a:xfrm>
        </p:spPr>
        <p:txBody>
          <a:bodyPr>
            <a:normAutofit fontScale="47500" lnSpcReduction="20000"/>
          </a:bodyPr>
          <a:lstStyle/>
          <a:p>
            <a:pPr>
              <a:buNone/>
            </a:pPr>
            <a:r>
              <a:rPr lang="en-US" sz="3200" dirty="0" smtClean="0">
                <a:latin typeface="Arial" pitchFamily="34" charset="0"/>
                <a:cs typeface="Arial" pitchFamily="34" charset="0"/>
              </a:rPr>
              <a:t>(j)</a:t>
            </a:r>
            <a:r>
              <a:rPr lang="en-US" sz="3200" b="1" dirty="0" smtClean="0">
                <a:latin typeface="Arial" pitchFamily="34" charset="0"/>
                <a:cs typeface="Arial" pitchFamily="34" charset="0"/>
              </a:rPr>
              <a:t>  Solid waste. -- </a:t>
            </a:r>
          </a:p>
          <a:p>
            <a:pPr lvl="1">
              <a:buNone/>
            </a:pPr>
            <a:r>
              <a:rPr lang="en-US" sz="3200" b="1" dirty="0" smtClean="0">
                <a:latin typeface="Arial" pitchFamily="34" charset="0"/>
                <a:cs typeface="Arial" pitchFamily="34" charset="0"/>
              </a:rPr>
              <a:t>(1)  "Solid waste" means any garbage, refuse, sludge, or liquid from industrial, commercial, mining, or agricultural operations or from community activities.</a:t>
            </a:r>
          </a:p>
          <a:p>
            <a:pPr lvl="1">
              <a:buNone/>
            </a:pPr>
            <a:r>
              <a:rPr lang="en-US" sz="3200" b="1" dirty="0" smtClean="0">
                <a:latin typeface="Arial" pitchFamily="34" charset="0"/>
                <a:cs typeface="Arial" pitchFamily="34" charset="0"/>
              </a:rPr>
              <a:t>(2)  "Solid waste" includes:</a:t>
            </a:r>
          </a:p>
          <a:p>
            <a:pPr lvl="2">
              <a:buNone/>
            </a:pPr>
            <a:r>
              <a:rPr lang="en-US" sz="3200" dirty="0" smtClean="0">
                <a:latin typeface="Arial" pitchFamily="34" charset="0"/>
                <a:cs typeface="Arial" pitchFamily="34" charset="0"/>
              </a:rPr>
              <a:t>(</a:t>
            </a:r>
            <a:r>
              <a:rPr lang="en-US" sz="3200" dirty="0" err="1" smtClean="0">
                <a:latin typeface="Arial" pitchFamily="34" charset="0"/>
                <a:cs typeface="Arial" pitchFamily="34" charset="0"/>
              </a:rPr>
              <a:t>i</a:t>
            </a:r>
            <a:r>
              <a:rPr lang="en-US" sz="3200" dirty="0" smtClean="0">
                <a:latin typeface="Arial" pitchFamily="34" charset="0"/>
                <a:cs typeface="Arial" pitchFamily="34" charset="0"/>
              </a:rPr>
              <a:t>)  Scrap tires as defined in § 9-201 of this title;</a:t>
            </a:r>
          </a:p>
          <a:p>
            <a:pPr lvl="2">
              <a:buNone/>
            </a:pPr>
            <a:r>
              <a:rPr lang="en-US" sz="3200" b="1" dirty="0" smtClean="0">
                <a:latin typeface="Arial" pitchFamily="34" charset="0"/>
                <a:cs typeface="Arial" pitchFamily="34" charset="0"/>
              </a:rPr>
              <a:t>(ii)  Organic material capable of being composted that is not composted in accordance with regulations adopted under § 9-1725(b) of this title;</a:t>
            </a:r>
          </a:p>
          <a:p>
            <a:pPr lvl="2">
              <a:buNone/>
            </a:pPr>
            <a:r>
              <a:rPr lang="en-US" sz="3200" dirty="0" smtClean="0">
                <a:latin typeface="Arial" pitchFamily="34" charset="0"/>
                <a:cs typeface="Arial" pitchFamily="34" charset="0"/>
              </a:rPr>
              <a:t>(iii)  Materials that are managed at a recycling facility and are not recyclable materials as defined in § 9-1701 of this title; and</a:t>
            </a:r>
          </a:p>
          <a:p>
            <a:pPr lvl="2">
              <a:buNone/>
            </a:pPr>
            <a:r>
              <a:rPr lang="en-US" sz="3200" dirty="0" smtClean="0">
                <a:latin typeface="Arial" pitchFamily="34" charset="0"/>
                <a:cs typeface="Arial" pitchFamily="34" charset="0"/>
              </a:rPr>
              <a:t>(iv)  Recyclable materials as defined in § 9-1701 of this title that are not:</a:t>
            </a:r>
          </a:p>
          <a:p>
            <a:pPr lvl="3">
              <a:buNone/>
            </a:pPr>
            <a:r>
              <a:rPr lang="en-US" sz="3200" dirty="0" smtClean="0">
                <a:latin typeface="Arial" pitchFamily="34" charset="0"/>
                <a:cs typeface="Arial" pitchFamily="34" charset="0"/>
              </a:rPr>
              <a:t>1.  Returned to the marketplace in the form of a raw material or product within 1 calendar year from the time the recyclable materials are received; or</a:t>
            </a:r>
          </a:p>
          <a:p>
            <a:pPr lvl="3">
              <a:buNone/>
            </a:pPr>
            <a:r>
              <a:rPr lang="en-US" sz="3200" dirty="0" smtClean="0">
                <a:latin typeface="Arial" pitchFamily="34" charset="0"/>
                <a:cs typeface="Arial" pitchFamily="34" charset="0"/>
              </a:rPr>
              <a:t>2.  Otherwise managed in accordance with regulations adopted under § 9-1713 of this title.</a:t>
            </a:r>
          </a:p>
          <a:p>
            <a:pPr lvl="3">
              <a:buNone/>
            </a:pPr>
            <a:endParaRPr lang="en-US" sz="3200" dirty="0" smtClean="0">
              <a:latin typeface="Arial" pitchFamily="34" charset="0"/>
              <a:cs typeface="Arial" pitchFamily="34" charset="0"/>
            </a:endParaRPr>
          </a:p>
          <a:p>
            <a:pPr lvl="1">
              <a:buNone/>
            </a:pPr>
            <a:r>
              <a:rPr lang="en-US" sz="3200" b="1" dirty="0" smtClean="0">
                <a:latin typeface="Arial" pitchFamily="34" charset="0"/>
                <a:cs typeface="Arial" pitchFamily="34" charset="0"/>
              </a:rPr>
              <a:t>(3)  "Solid waste" does not include:</a:t>
            </a:r>
          </a:p>
          <a:p>
            <a:pPr lvl="2">
              <a:buNone/>
            </a:pPr>
            <a:r>
              <a:rPr lang="en-US" sz="3200" dirty="0" smtClean="0">
                <a:latin typeface="Arial" pitchFamily="34" charset="0"/>
                <a:cs typeface="Arial" pitchFamily="34" charset="0"/>
              </a:rPr>
              <a:t>(</a:t>
            </a:r>
            <a:r>
              <a:rPr lang="en-US" sz="3200" dirty="0" err="1" smtClean="0">
                <a:latin typeface="Arial" pitchFamily="34" charset="0"/>
                <a:cs typeface="Arial" pitchFamily="34" charset="0"/>
              </a:rPr>
              <a:t>i</a:t>
            </a:r>
            <a:r>
              <a:rPr lang="en-US" sz="3200" dirty="0" smtClean="0">
                <a:latin typeface="Arial" pitchFamily="34" charset="0"/>
                <a:cs typeface="Arial" pitchFamily="34" charset="0"/>
              </a:rPr>
              <a:t>)  Solid or dissolved material in domestic sewage or in irrigation return flows;</a:t>
            </a:r>
          </a:p>
          <a:p>
            <a:pPr lvl="2">
              <a:buNone/>
            </a:pPr>
            <a:r>
              <a:rPr lang="en-US" sz="3200" b="1" dirty="0" smtClean="0">
                <a:latin typeface="Arial" pitchFamily="34" charset="0"/>
                <a:cs typeface="Arial" pitchFamily="34" charset="0"/>
              </a:rPr>
              <a:t>(ii)  Compost as defined in § 9-1701 of this title;</a:t>
            </a:r>
          </a:p>
          <a:p>
            <a:pPr lvl="2">
              <a:buNone/>
            </a:pPr>
            <a:r>
              <a:rPr lang="en-US" sz="3200" b="1" dirty="0" smtClean="0">
                <a:latin typeface="Arial" pitchFamily="34" charset="0"/>
                <a:cs typeface="Arial" pitchFamily="34" charset="0"/>
              </a:rPr>
              <a:t>(iii)  Organic material capable of being composted that is composted in accordance with regulations adopted under § 9-1725(b) of this title; or</a:t>
            </a:r>
          </a:p>
          <a:p>
            <a:pPr lvl="2">
              <a:buNone/>
            </a:pPr>
            <a:r>
              <a:rPr lang="en-US" sz="3200" b="1" dirty="0" smtClean="0">
                <a:latin typeface="Arial" pitchFamily="34" charset="0"/>
                <a:cs typeface="Arial" pitchFamily="34" charset="0"/>
              </a:rPr>
              <a:t>(iv)  Materials that are managed at a recycling facility in accordance with regulations adopted under § 9-1713 of this title.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Arial" pitchFamily="34" charset="0"/>
                <a:cs typeface="Arial" pitchFamily="34" charset="0"/>
              </a:rPr>
              <a:t>HOWEVER</a:t>
            </a:r>
            <a:r>
              <a:rPr lang="en-US" dirty="0" smtClean="0">
                <a:latin typeface="Arial" pitchFamily="34" charset="0"/>
                <a:cs typeface="Arial" pitchFamily="34" charset="0"/>
              </a:rPr>
              <a:t>…</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447800"/>
            <a:ext cx="8229600" cy="5410200"/>
          </a:xfrm>
        </p:spPr>
        <p:txBody>
          <a:bodyPr>
            <a:normAutofit/>
          </a:bodyPr>
          <a:lstStyle/>
          <a:p>
            <a:r>
              <a:rPr lang="en-US" sz="2600" b="1" dirty="0" smtClean="0">
                <a:latin typeface="Arial" pitchFamily="34" charset="0"/>
                <a:cs typeface="Arial" pitchFamily="34" charset="0"/>
              </a:rPr>
              <a:t>The Department has not historically required recycling facilities to obtain refuse disposal permits as long as they do not accept and generate more than a </a:t>
            </a:r>
            <a:r>
              <a:rPr lang="en-US" sz="2600" b="1" i="1" dirty="0" smtClean="0">
                <a:latin typeface="Arial" pitchFamily="34" charset="0"/>
                <a:cs typeface="Arial" pitchFamily="34" charset="0"/>
              </a:rPr>
              <a:t>de </a:t>
            </a:r>
            <a:r>
              <a:rPr lang="en-US" sz="2600" b="1" i="1" dirty="0" err="1" smtClean="0">
                <a:latin typeface="Arial" pitchFamily="34" charset="0"/>
                <a:cs typeface="Arial" pitchFamily="34" charset="0"/>
              </a:rPr>
              <a:t>minimis</a:t>
            </a:r>
            <a:r>
              <a:rPr lang="en-US" sz="2600" b="1" dirty="0" smtClean="0">
                <a:latin typeface="Arial" pitchFamily="34" charset="0"/>
                <a:cs typeface="Arial" pitchFamily="34" charset="0"/>
              </a:rPr>
              <a:t> quantity of solid waste requiring disposal. </a:t>
            </a:r>
          </a:p>
          <a:p>
            <a:r>
              <a:rPr lang="en-US" sz="2600" b="1" dirty="0" smtClean="0">
                <a:latin typeface="Arial" pitchFamily="34" charset="0"/>
                <a:cs typeface="Arial" pitchFamily="34" charset="0"/>
              </a:rPr>
              <a:t>HB 124 from the 2017 Legislative Session directs the Department to develop regulations for recycling facilities to clarify when a permit is or is not required.</a:t>
            </a:r>
            <a:endParaRPr lang="en-US" sz="2600" b="1"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Arial" pitchFamily="34" charset="0"/>
                <a:cs typeface="Arial" pitchFamily="34" charset="0"/>
              </a:rPr>
              <a:t>HB 124 from 2017:</a:t>
            </a:r>
            <a:endParaRPr lang="en-US" b="1" dirty="0">
              <a:latin typeface="Arial" pitchFamily="34" charset="0"/>
              <a:cs typeface="Arial" pitchFamily="34" charset="0"/>
            </a:endParaRPr>
          </a:p>
        </p:txBody>
      </p:sp>
      <p:sp>
        <p:nvSpPr>
          <p:cNvPr id="3" name="Content Placeholder 2"/>
          <p:cNvSpPr>
            <a:spLocks noGrp="1"/>
          </p:cNvSpPr>
          <p:nvPr>
            <p:ph idx="1"/>
          </p:nvPr>
        </p:nvSpPr>
        <p:spPr>
          <a:xfrm>
            <a:off x="228600" y="1447800"/>
            <a:ext cx="8915400" cy="5867400"/>
          </a:xfrm>
        </p:spPr>
        <p:txBody>
          <a:bodyPr>
            <a:normAutofit fontScale="47500" lnSpcReduction="20000"/>
          </a:bodyPr>
          <a:lstStyle/>
          <a:p>
            <a:pPr lvl="0">
              <a:buNone/>
            </a:pPr>
            <a:r>
              <a:rPr lang="en-US" sz="4800" b="1" dirty="0" smtClean="0">
                <a:latin typeface="Arial" pitchFamily="34" charset="0"/>
                <a:cs typeface="Arial" pitchFamily="34" charset="0"/>
              </a:rPr>
              <a:t>Among other things, the bill requires MDE to adopt regulations to :</a:t>
            </a:r>
          </a:p>
          <a:p>
            <a:pPr marL="514350" lvl="0" indent="-514350">
              <a:buAutoNum type="arabicParenBoth"/>
            </a:pPr>
            <a:r>
              <a:rPr lang="en-US" sz="4800" b="1" dirty="0" smtClean="0">
                <a:latin typeface="Arial" pitchFamily="34" charset="0"/>
                <a:cs typeface="Arial" pitchFamily="34" charset="0"/>
              </a:rPr>
              <a:t>Establish conditions under which a recycling facility does not require a refuse disposal permit.</a:t>
            </a:r>
          </a:p>
          <a:p>
            <a:pPr marL="514350" lvl="0" indent="-514350">
              <a:buAutoNum type="arabicParenBoth"/>
            </a:pPr>
            <a:r>
              <a:rPr lang="en-US" sz="4800" b="1" dirty="0" smtClean="0">
                <a:latin typeface="Arial" pitchFamily="34" charset="0"/>
                <a:cs typeface="Arial" pitchFamily="34" charset="0"/>
              </a:rPr>
              <a:t>Exempt certain materials that are managed at a recycling facility from being designated as solid waste. </a:t>
            </a:r>
          </a:p>
          <a:p>
            <a:pPr marL="514350" lvl="0" indent="-514350">
              <a:buAutoNum type="arabicParenBoth"/>
            </a:pPr>
            <a:r>
              <a:rPr lang="en-US" sz="4800" b="1" dirty="0" smtClean="0">
                <a:latin typeface="Arial" pitchFamily="34" charset="0"/>
                <a:cs typeface="Arial" pitchFamily="34" charset="0"/>
              </a:rPr>
              <a:t>Include design, construction, and operational conditions for recycling facilities to protect public health, the environment, and to minimize nuisances; a tiered system of permits or approvals for recycling facilities, as specified; and exceptions to any requirement to obtain a recycling facility permit or approval. </a:t>
            </a:r>
          </a:p>
          <a:p>
            <a:pPr marL="514350" lvl="0" indent="-514350">
              <a:buAutoNum type="arabicParenBoth"/>
            </a:pPr>
            <a:r>
              <a:rPr lang="en-US" sz="4800" b="1" dirty="0" smtClean="0">
                <a:latin typeface="Arial" pitchFamily="34" charset="0"/>
                <a:cs typeface="Arial" pitchFamily="34" charset="0"/>
              </a:rPr>
              <a:t>And, MDE must establish a workgroup to do these things.</a:t>
            </a:r>
          </a:p>
          <a:p>
            <a:endParaRPr lang="en-US"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Arial" pitchFamily="34" charset="0"/>
                <a:cs typeface="Arial" pitchFamily="34" charset="0"/>
              </a:rPr>
              <a:t>Workgroup Progress:</a:t>
            </a:r>
            <a:endParaRPr lang="en-US"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b="1" dirty="0" smtClean="0">
                <a:latin typeface="Arial" pitchFamily="34" charset="0"/>
                <a:cs typeface="Arial" pitchFamily="34" charset="0"/>
              </a:rPr>
              <a:t>The workgroup has met 3 times and is examining existing Maryland regulations and other states’ recycling regulations.</a:t>
            </a:r>
          </a:p>
          <a:p>
            <a:r>
              <a:rPr lang="en-US" b="1" dirty="0" smtClean="0">
                <a:latin typeface="Arial" pitchFamily="34" charset="0"/>
                <a:cs typeface="Arial" pitchFamily="34" charset="0"/>
              </a:rPr>
              <a:t>The workgroup will consider permit exemptions and/or basic performance standards for recyclers that pose a limited risk of environmental impacts.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Arial" pitchFamily="34" charset="0"/>
                <a:cs typeface="Arial" pitchFamily="34" charset="0"/>
              </a:rPr>
              <a:t>So, AD Fits Where?</a:t>
            </a:r>
            <a:endParaRPr lang="en-US" b="1" dirty="0">
              <a:latin typeface="Arial" pitchFamily="34" charset="0"/>
              <a:cs typeface="Arial" pitchFamily="34" charset="0"/>
            </a:endParaRPr>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pPr>
              <a:buNone/>
            </a:pPr>
            <a:r>
              <a:rPr lang="en-US" b="1" dirty="0" smtClean="0">
                <a:latin typeface="Arial" pitchFamily="34" charset="0"/>
                <a:cs typeface="Arial" pitchFamily="34" charset="0"/>
              </a:rPr>
              <a:t>To summarize:</a:t>
            </a:r>
          </a:p>
          <a:p>
            <a:r>
              <a:rPr lang="en-US" b="1" dirty="0" smtClean="0">
                <a:latin typeface="Arial" pitchFamily="34" charset="0"/>
                <a:cs typeface="Arial" pitchFamily="34" charset="0"/>
              </a:rPr>
              <a:t>AD does not require a refuse disposal permit if constructed and operated in a manner that minimizes the amount of non-digestible materials that are screened out and disposed to a </a:t>
            </a:r>
            <a:r>
              <a:rPr lang="en-US" b="1" i="1" dirty="0" smtClean="0">
                <a:latin typeface="Arial" pitchFamily="34" charset="0"/>
                <a:cs typeface="Arial" pitchFamily="34" charset="0"/>
              </a:rPr>
              <a:t>de </a:t>
            </a:r>
            <a:r>
              <a:rPr lang="en-US" b="1" i="1" dirty="0" err="1" smtClean="0">
                <a:latin typeface="Arial" pitchFamily="34" charset="0"/>
                <a:cs typeface="Arial" pitchFamily="34" charset="0"/>
              </a:rPr>
              <a:t>minimis</a:t>
            </a:r>
            <a:r>
              <a:rPr lang="en-US" b="1" dirty="0" smtClean="0">
                <a:latin typeface="Arial" pitchFamily="34" charset="0"/>
                <a:cs typeface="Arial" pitchFamily="34" charset="0"/>
              </a:rPr>
              <a:t> quantity, and does not cause nuisances, pollution, or other threats to the public health, safety, or comfort.</a:t>
            </a:r>
          </a:p>
          <a:p>
            <a:r>
              <a:rPr lang="en-US" b="1" dirty="0" smtClean="0">
                <a:latin typeface="Arial" pitchFamily="34" charset="0"/>
                <a:cs typeface="Arial" pitchFamily="34" charset="0"/>
              </a:rPr>
              <a:t>The HB 124 Workgroup will consider how to address AD as part of the recycling facility regulations, taking into account any discussions and recommendations on AD permitting made as part of this HB 171 study group.</a:t>
            </a:r>
          </a:p>
          <a:p>
            <a:r>
              <a:rPr lang="en-US" b="1" dirty="0" smtClean="0">
                <a:latin typeface="Arial" pitchFamily="34" charset="0"/>
                <a:cs typeface="Arial" pitchFamily="34" charset="0"/>
              </a:rPr>
              <a:t>We hope to have draft </a:t>
            </a:r>
            <a:r>
              <a:rPr lang="en-US" b="1" dirty="0" err="1" smtClean="0">
                <a:latin typeface="Arial" pitchFamily="34" charset="0"/>
                <a:cs typeface="Arial" pitchFamily="34" charset="0"/>
              </a:rPr>
              <a:t>regs</a:t>
            </a:r>
            <a:r>
              <a:rPr lang="en-US" b="1" dirty="0" smtClean="0">
                <a:latin typeface="Arial" pitchFamily="34" charset="0"/>
                <a:cs typeface="Arial" pitchFamily="34" charset="0"/>
              </a:rPr>
              <a:t> by the end of the year.</a:t>
            </a:r>
          </a:p>
          <a:p>
            <a:r>
              <a:rPr lang="en-US" b="1" dirty="0" smtClean="0">
                <a:latin typeface="Arial" pitchFamily="34" charset="0"/>
                <a:cs typeface="Arial" pitchFamily="34" charset="0"/>
              </a:rPr>
              <a:t>To keep track of our activities, go to the Solid Waste Page on MDE’s website at www.mde.maryland.gov</a:t>
            </a:r>
            <a:endParaRPr lang="en-US" b="1"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895600"/>
            <a:ext cx="7162800" cy="1143000"/>
          </a:xfrm>
        </p:spPr>
        <p:txBody>
          <a:bodyPr/>
          <a:lstStyle/>
          <a:p>
            <a:pPr algn="ctr"/>
            <a:r>
              <a:rPr lang="en-US" b="1" dirty="0" smtClean="0">
                <a:latin typeface="Arial" pitchFamily="34" charset="0"/>
                <a:cs typeface="Arial" pitchFamily="34" charset="0"/>
              </a:rPr>
              <a:t>Questions?</a:t>
            </a:r>
            <a:endParaRPr lang="en-US" b="1"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6C"/>
      </a:dk1>
      <a:lt1>
        <a:sysClr val="window" lastClr="F8F8F8"/>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6C"/>
      </a:dk1>
      <a:lt1>
        <a:sysClr val="window" lastClr="F8F8F8"/>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580BBD0C739B140B28E361A99921BD5" ma:contentTypeVersion="13" ma:contentTypeDescription="Create a new document." ma:contentTypeScope="" ma:versionID="69b6383f195c4e8f6160a599a3a90cac">
  <xsd:schema xmlns:xsd="http://www.w3.org/2001/XMLSchema" xmlns:xs="http://www.w3.org/2001/XMLSchema" xmlns:p="http://schemas.microsoft.com/office/2006/metadata/properties" xmlns:ns1="http://schemas.microsoft.com/sharepoint/v3" xmlns:ns2="db7ee80a-e12f-49a6-a365-5531362312ce" targetNamespace="http://schemas.microsoft.com/office/2006/metadata/properties" ma:root="true" ma:fieldsID="d7ccc8d1c00fbcdc5240b329d9484853" ns1:_="" ns2:_="">
    <xsd:import namespace="http://schemas.microsoft.com/sharepoint/v3"/>
    <xsd:import namespace="db7ee80a-e12f-49a6-a365-5531362312ce"/>
    <xsd:element name="properties">
      <xsd:complexType>
        <xsd:sequence>
          <xsd:element name="documentManagement">
            <xsd:complexType>
              <xsd:all>
                <xsd:element ref="ns1:PublishingStartDate" minOccurs="0"/>
                <xsd:element ref="ns1:PublishingExpirationDate" minOccurs="0"/>
                <xsd:element ref="ns2:Grou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 ma:internalName="PublishingStartDate">
      <xsd:simpleType>
        <xsd:restriction base="dms:Unknown"/>
      </xsd:simpleType>
    </xsd:element>
    <xsd:element name="PublishingExpirationDate" ma:index="5" nillable="true" ma:displayName="Scheduling End Date" ma:description=""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b7ee80a-e12f-49a6-a365-5531362312ce" elementFormDefault="qualified">
    <xsd:import namespace="http://schemas.microsoft.com/office/2006/documentManagement/types"/>
    <xsd:import namespace="http://schemas.microsoft.com/office/infopath/2007/PartnerControls"/>
    <xsd:element name="Group" ma:index="9" nillable="true" ma:displayName="Group" ma:internalName="Group"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Group xmlns="db7ee80a-e12f-49a6-a365-5531362312ce" xsi:nil="true"/>
  </documentManagement>
</p:properties>
</file>

<file path=customXml/itemProps1.xml><?xml version="1.0" encoding="utf-8"?>
<ds:datastoreItem xmlns:ds="http://schemas.openxmlformats.org/officeDocument/2006/customXml" ds:itemID="{56538D39-7A6C-4F68-A471-33461C8E4251}"/>
</file>

<file path=customXml/itemProps2.xml><?xml version="1.0" encoding="utf-8"?>
<ds:datastoreItem xmlns:ds="http://schemas.openxmlformats.org/officeDocument/2006/customXml" ds:itemID="{DA21CD67-E7F1-455D-8F83-D3B730FB9522}"/>
</file>

<file path=customXml/itemProps3.xml><?xml version="1.0" encoding="utf-8"?>
<ds:datastoreItem xmlns:ds="http://schemas.openxmlformats.org/officeDocument/2006/customXml" ds:itemID="{050F467F-5777-4711-B9C7-E9DED5DBEA8D}"/>
</file>

<file path=docProps/app.xml><?xml version="1.0" encoding="utf-8"?>
<Properties xmlns="http://schemas.openxmlformats.org/officeDocument/2006/extended-properties" xmlns:vt="http://schemas.openxmlformats.org/officeDocument/2006/docPropsVTypes">
  <TotalTime>442</TotalTime>
  <Words>1128</Words>
  <Application>Microsoft Office PowerPoint</Application>
  <PresentationFormat>On-screen Show (4:3)</PresentationFormat>
  <Paragraphs>72</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Current and Future Considerations Relating to Anaerobic Digestion Facility Permitting.</vt:lpstr>
      <vt:lpstr>Anaerobic Digestion Fits Where?</vt:lpstr>
      <vt:lpstr>Environment Article, §9-101(j):</vt:lpstr>
      <vt:lpstr>HOWEVER…</vt:lpstr>
      <vt:lpstr>HB 124 from 2017:</vt:lpstr>
      <vt:lpstr>Workgroup Progress:</vt:lpstr>
      <vt:lpstr>So, AD Fits Where?</vt:lpstr>
      <vt:lpstr>Questions?</vt:lpstr>
    </vt:vector>
  </TitlesOfParts>
  <Company>MDE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17 '18 SWP AD Digestion</dc:title>
  <dc:creator>sal</dc:creator>
  <cp:lastModifiedBy>dmm</cp:lastModifiedBy>
  <cp:revision>52</cp:revision>
  <dcterms:created xsi:type="dcterms:W3CDTF">2016-02-09T19:50:36Z</dcterms:created>
  <dcterms:modified xsi:type="dcterms:W3CDTF">2018-05-11T11:22:09Z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0x010100B580BBD0C739B140B28E361A99921BD5</vt:lpwstr>
  </property>
</Properties>
</file>