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6.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2" r:id="rId3"/>
    <p:sldId id="273" r:id="rId4"/>
    <p:sldId id="275" r:id="rId5"/>
    <p:sldId id="276" r:id="rId6"/>
    <p:sldId id="277" r:id="rId7"/>
    <p:sldId id="257" r:id="rId8"/>
    <p:sldId id="258" r:id="rId9"/>
    <p:sldId id="279" r:id="rId10"/>
    <p:sldId id="259" r:id="rId11"/>
    <p:sldId id="265" r:id="rId12"/>
    <p:sldId id="278" r:id="rId13"/>
    <p:sldId id="260" r:id="rId14"/>
    <p:sldId id="261" r:id="rId15"/>
    <p:sldId id="282" r:id="rId16"/>
    <p:sldId id="283" r:id="rId17"/>
    <p:sldId id="284" r:id="rId18"/>
    <p:sldId id="264" r:id="rId19"/>
    <p:sldId id="267" r:id="rId20"/>
    <p:sldId id="266" r:id="rId21"/>
    <p:sldId id="270" r:id="rId22"/>
    <p:sldId id="281" r:id="rId23"/>
    <p:sldId id="262" r:id="rId24"/>
    <p:sldId id="263" r:id="rId25"/>
    <p:sldId id="268" r:id="rId26"/>
    <p:sldId id="280"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1181" autoAdjust="0"/>
  </p:normalViewPr>
  <p:slideViewPr>
    <p:cSldViewPr snapToGrid="0">
      <p:cViewPr varScale="1">
        <p:scale>
          <a:sx n="56" d="100"/>
          <a:sy n="56" d="100"/>
        </p:scale>
        <p:origin x="1014" y="60"/>
      </p:cViewPr>
      <p:guideLst/>
    </p:cSldViewPr>
  </p:slideViewPr>
  <p:notesTextViewPr>
    <p:cViewPr>
      <p:scale>
        <a:sx n="1" d="1"/>
        <a:sy n="1" d="1"/>
      </p:scale>
      <p:origin x="0" y="0"/>
    </p:cViewPr>
  </p:notesTextViewPr>
  <p:notesViewPr>
    <p:cSldViewPr snapToGrid="0">
      <p:cViewPr varScale="1">
        <p:scale>
          <a:sx n="81" d="100"/>
          <a:sy n="81" d="100"/>
        </p:scale>
        <p:origin x="20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EAD174-7333-4617-8964-015713E0AA2C}" type="datetimeFigureOut">
              <a:rPr lang="en-US" smtClean="0"/>
              <a:t>11/13/2018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26124B0-92E9-4919-A958-AC7EC1C7E829}" type="slidenum">
              <a:rPr lang="en-US" smtClean="0"/>
              <a:t>‹#›</a:t>
            </a:fld>
            <a:endParaRPr lang="en-US"/>
          </a:p>
        </p:txBody>
      </p:sp>
    </p:spTree>
    <p:extLst>
      <p:ext uri="{BB962C8B-B14F-4D97-AF65-F5344CB8AC3E}">
        <p14:creationId xmlns:p14="http://schemas.microsoft.com/office/powerpoint/2010/main" val="324515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Radon has developed into a major environmental health</a:t>
            </a:r>
            <a:r>
              <a:rPr lang="en-US" baseline="0" dirty="0" smtClean="0"/>
              <a:t> concern for communities and schools around the county. Initially recognized as a problem in the 60’s and 70’s, the government started to develop programs in the 80’s to address the public health impact of the naturally occurring substance. Montgomery county public schools, the fourteenth largest school system in the US has tried to stay ahead of the curve and started monitoring and remediation in the mid 80’s. We  now operate a very large testing and remediation program and we’d like to share the major elements with you </a:t>
            </a:r>
            <a:endParaRPr lang="en-US" dirty="0"/>
          </a:p>
        </p:txBody>
      </p:sp>
      <p:sp>
        <p:nvSpPr>
          <p:cNvPr id="4" name="Slide Number Placeholder 3"/>
          <p:cNvSpPr>
            <a:spLocks noGrp="1"/>
          </p:cNvSpPr>
          <p:nvPr>
            <p:ph type="sldNum" sz="quarter" idx="10"/>
          </p:nvPr>
        </p:nvSpPr>
        <p:spPr/>
        <p:txBody>
          <a:bodyPr/>
          <a:lstStyle/>
          <a:p>
            <a:fld id="{926124B0-92E9-4919-A958-AC7EC1C7E829}" type="slidenum">
              <a:rPr lang="en-US" smtClean="0"/>
              <a:t>1</a:t>
            </a:fld>
            <a:endParaRPr lang="en-US"/>
          </a:p>
        </p:txBody>
      </p:sp>
    </p:spTree>
    <p:extLst>
      <p:ext uri="{BB962C8B-B14F-4D97-AF65-F5344CB8AC3E}">
        <p14:creationId xmlns:p14="http://schemas.microsoft.com/office/powerpoint/2010/main" val="4189867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MCPS is large:</a:t>
            </a:r>
          </a:p>
          <a:p>
            <a:r>
              <a:rPr lang="en-US" dirty="0" smtClean="0"/>
              <a:t>Over 26 million square feet </a:t>
            </a:r>
          </a:p>
          <a:p>
            <a:r>
              <a:rPr lang="en-US" dirty="0" smtClean="0"/>
              <a:t>244 facilities</a:t>
            </a:r>
          </a:p>
          <a:p>
            <a:r>
              <a:rPr lang="en-US" dirty="0" smtClean="0"/>
              <a:t>Facilities</a:t>
            </a:r>
            <a:r>
              <a:rPr lang="en-US" baseline="0" dirty="0" smtClean="0"/>
              <a:t> are frequently being modernized, </a:t>
            </a:r>
            <a:r>
              <a:rPr lang="en-US" baseline="0" dirty="0" err="1" smtClean="0"/>
              <a:t>hvac</a:t>
            </a:r>
            <a:r>
              <a:rPr lang="en-US" baseline="0" dirty="0" smtClean="0"/>
              <a:t> upgrades, windows replaced, exterior doors replaced, and new additions and buildings</a:t>
            </a:r>
            <a:endParaRPr lang="en-US" dirty="0"/>
          </a:p>
        </p:txBody>
      </p:sp>
      <p:sp>
        <p:nvSpPr>
          <p:cNvPr id="4" name="Slide Number Placeholder 3"/>
          <p:cNvSpPr>
            <a:spLocks noGrp="1"/>
          </p:cNvSpPr>
          <p:nvPr>
            <p:ph type="sldNum" sz="quarter" idx="10"/>
          </p:nvPr>
        </p:nvSpPr>
        <p:spPr/>
        <p:txBody>
          <a:bodyPr/>
          <a:lstStyle/>
          <a:p>
            <a:fld id="{926124B0-92E9-4919-A958-AC7EC1C7E829}" type="slidenum">
              <a:rPr lang="en-US" smtClean="0"/>
              <a:t>10</a:t>
            </a:fld>
            <a:endParaRPr lang="en-US"/>
          </a:p>
        </p:txBody>
      </p:sp>
    </p:spTree>
    <p:extLst>
      <p:ext uri="{BB962C8B-B14F-4D97-AF65-F5344CB8AC3E}">
        <p14:creationId xmlns:p14="http://schemas.microsoft.com/office/powerpoint/2010/main" val="2288573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selected short term testing from </a:t>
            </a:r>
            <a:r>
              <a:rPr lang="en-US" dirty="0" err="1" smtClean="0"/>
              <a:t>AARST</a:t>
            </a:r>
            <a:r>
              <a:rPr lang="en-US" baseline="0" dirty="0" smtClean="0"/>
              <a:t> rather than protocols that used long term (3-month) testing. The major driver for this was anticipated public concern for fast sample turn around times and a somewhat restricted sampling window during the heating season.</a:t>
            </a:r>
          </a:p>
          <a:p>
            <a:endParaRPr lang="en-US" baseline="0" dirty="0" smtClean="0"/>
          </a:p>
          <a:p>
            <a:r>
              <a:rPr lang="en-US" baseline="0" dirty="0" smtClean="0"/>
              <a:t>In general terms, the testing protocol relies on as many as three rounds of sampling to bring testing to a conclusion—initial, follow-up and post mitigation. </a:t>
            </a:r>
          </a:p>
          <a:p>
            <a:endParaRPr lang="en-US" baseline="0" dirty="0" smtClean="0"/>
          </a:p>
          <a:p>
            <a:r>
              <a:rPr lang="en-US" baseline="0" dirty="0" smtClean="0"/>
              <a:t>Hopefully, the initial sampling targets all occupied ground contact rooms and a portion of upper level rooms. </a:t>
            </a:r>
          </a:p>
          <a:p>
            <a:endParaRPr lang="en-US" baseline="0" dirty="0" smtClean="0"/>
          </a:p>
          <a:p>
            <a:r>
              <a:rPr lang="en-US" baseline="0" dirty="0" smtClean="0"/>
              <a:t>The follow-up round is intended to re-test locations that showed elevated results initially, as well as any locations that were missed or considered compromised during the initial sampling</a:t>
            </a:r>
          </a:p>
          <a:p>
            <a:endParaRPr lang="en-US" baseline="0" dirty="0" smtClean="0"/>
          </a:p>
          <a:p>
            <a:r>
              <a:rPr lang="en-US" baseline="0" dirty="0" smtClean="0"/>
              <a:t>Post-mitigation is done after the mitigation system has been fully installed and should be conducted at the same time of year as the initial sampling</a:t>
            </a:r>
          </a:p>
          <a:p>
            <a:endParaRPr lang="en-US" baseline="0" dirty="0" smtClean="0"/>
          </a:p>
          <a:p>
            <a:r>
              <a:rPr lang="en-US" baseline="0" dirty="0" smtClean="0"/>
              <a:t>Portables, or the beloved ‘learning cottages’ are not sampled</a:t>
            </a:r>
          </a:p>
          <a:p>
            <a:endParaRPr lang="en-US" dirty="0"/>
          </a:p>
        </p:txBody>
      </p:sp>
      <p:sp>
        <p:nvSpPr>
          <p:cNvPr id="4" name="Slide Number Placeholder 3"/>
          <p:cNvSpPr>
            <a:spLocks noGrp="1"/>
          </p:cNvSpPr>
          <p:nvPr>
            <p:ph type="sldNum" sz="quarter" idx="10"/>
          </p:nvPr>
        </p:nvSpPr>
        <p:spPr/>
        <p:txBody>
          <a:bodyPr/>
          <a:lstStyle/>
          <a:p>
            <a:fld id="{926124B0-92E9-4919-A958-AC7EC1C7E829}" type="slidenum">
              <a:rPr lang="en-US" smtClean="0"/>
              <a:t>11</a:t>
            </a:fld>
            <a:endParaRPr lang="en-US"/>
          </a:p>
        </p:txBody>
      </p:sp>
    </p:spTree>
    <p:extLst>
      <p:ext uri="{BB962C8B-B14F-4D97-AF65-F5344CB8AC3E}">
        <p14:creationId xmlns:p14="http://schemas.microsoft.com/office/powerpoint/2010/main" val="3909504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a:t>
            </a:r>
            <a:r>
              <a:rPr lang="en-US" baseline="0" dirty="0" err="1" smtClean="0"/>
              <a:t>AARST</a:t>
            </a:r>
            <a:r>
              <a:rPr lang="en-US" baseline="0" dirty="0" smtClean="0"/>
              <a:t> short term test protocol.</a:t>
            </a:r>
          </a:p>
          <a:p>
            <a:endParaRPr lang="en-US" baseline="0" dirty="0" smtClean="0"/>
          </a:p>
          <a:p>
            <a:r>
              <a:rPr lang="en-US" baseline="0" dirty="0" smtClean="0"/>
              <a:t>First, note ‘normal occupied operating conditions’. Closed building conditions during the heating season are considered more of a potential worst case scenario for radon concentrations so testing is conducted from roughly 11/1 till middle of April. </a:t>
            </a:r>
          </a:p>
          <a:p>
            <a:endParaRPr lang="en-US" baseline="0" dirty="0" smtClean="0"/>
          </a:p>
          <a:p>
            <a:r>
              <a:rPr lang="en-US" baseline="0" dirty="0" smtClean="0"/>
              <a:t>Urgency to the response depends on the results. Retest results are averaged with initial results. If the average is 4 or more-then remediate</a:t>
            </a:r>
          </a:p>
          <a:p>
            <a:r>
              <a:rPr lang="en-US" baseline="0" dirty="0" smtClean="0"/>
              <a:t>At MCPS, if the average is 2 or more, we strongly consider remediating </a:t>
            </a:r>
          </a:p>
          <a:p>
            <a:endParaRPr lang="en-US" baseline="0" dirty="0" smtClean="0"/>
          </a:p>
          <a:p>
            <a:r>
              <a:rPr lang="en-US" baseline="0" dirty="0" smtClean="0"/>
              <a:t>Retesting is scheduled every 5-years for facilities with no problems and every 2 years for those that had elevated results</a:t>
            </a:r>
            <a:endParaRPr lang="en-US" dirty="0"/>
          </a:p>
        </p:txBody>
      </p:sp>
      <p:sp>
        <p:nvSpPr>
          <p:cNvPr id="4" name="Slide Number Placeholder 3"/>
          <p:cNvSpPr>
            <a:spLocks noGrp="1"/>
          </p:cNvSpPr>
          <p:nvPr>
            <p:ph type="sldNum" sz="quarter" idx="10"/>
          </p:nvPr>
        </p:nvSpPr>
        <p:spPr/>
        <p:txBody>
          <a:bodyPr/>
          <a:lstStyle/>
          <a:p>
            <a:fld id="{926124B0-92E9-4919-A958-AC7EC1C7E829}" type="slidenum">
              <a:rPr lang="en-US" smtClean="0"/>
              <a:t>12</a:t>
            </a:fld>
            <a:endParaRPr lang="en-US"/>
          </a:p>
        </p:txBody>
      </p:sp>
    </p:spTree>
    <p:extLst>
      <p:ext uri="{BB962C8B-B14F-4D97-AF65-F5344CB8AC3E}">
        <p14:creationId xmlns:p14="http://schemas.microsoft.com/office/powerpoint/2010/main" val="3005062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a number of challenges with our testing program. First,</a:t>
            </a:r>
            <a:r>
              <a:rPr lang="en-US" baseline="0" dirty="0" smtClean="0"/>
              <a:t> there is communication—notifying schools of the initial test, of follow-up testing, of mitigation work, of post mitigation sampling and then final results. Everything needs to be reviewed by management and schools will often request documents provided in assorted languages. There was an informational piece about radon that we also distributed. The turn-around time for the review process and translations often slowed our ability to quickly communicate with the customers—sometimes leading to customer frustration.</a:t>
            </a:r>
          </a:p>
          <a:p>
            <a:r>
              <a:rPr lang="en-US" baseline="0" dirty="0" smtClean="0"/>
              <a:t>Another challenge was making sure buildings were closed during the test period—windows and doors closed. Sometimes a challenge with </a:t>
            </a:r>
            <a:r>
              <a:rPr lang="en-US" baseline="0" dirty="0" err="1" smtClean="0"/>
              <a:t>hvac</a:t>
            </a:r>
            <a:r>
              <a:rPr lang="en-US" baseline="0" dirty="0" smtClean="0"/>
              <a:t> problems where we needed to re-schedule testing due to building-wide </a:t>
            </a:r>
            <a:r>
              <a:rPr lang="en-US" baseline="0" dirty="0" err="1" smtClean="0"/>
              <a:t>hvac</a:t>
            </a:r>
            <a:r>
              <a:rPr lang="en-US" baseline="0" dirty="0" smtClean="0"/>
              <a:t> problems (over-heating)</a:t>
            </a:r>
          </a:p>
          <a:p>
            <a:r>
              <a:rPr lang="en-US" baseline="0" dirty="0" smtClean="0"/>
              <a:t>It was rare to have a building that had no missing or compromised samples (dropped, moved, damaged)</a:t>
            </a:r>
          </a:p>
          <a:p>
            <a:r>
              <a:rPr lang="en-US" baseline="0" dirty="0" smtClean="0"/>
              <a:t>Then of course there were the weird events that we could not avoid including snow storms and earthquakes—both of which can influence radon movement</a:t>
            </a:r>
          </a:p>
          <a:p>
            <a:endParaRPr lang="en-US" baseline="0" dirty="0" smtClean="0"/>
          </a:p>
          <a:p>
            <a:r>
              <a:rPr lang="en-US" baseline="0" dirty="0" smtClean="0"/>
              <a:t>These misfit scenarios ended up being the targets for follow-up sampling which we tried to combine with follow-up sampling of initial elevated sample locations</a:t>
            </a:r>
            <a:endParaRPr lang="en-US" dirty="0"/>
          </a:p>
        </p:txBody>
      </p:sp>
      <p:sp>
        <p:nvSpPr>
          <p:cNvPr id="4" name="Slide Number Placeholder 3"/>
          <p:cNvSpPr>
            <a:spLocks noGrp="1"/>
          </p:cNvSpPr>
          <p:nvPr>
            <p:ph type="sldNum" sz="quarter" idx="10"/>
          </p:nvPr>
        </p:nvSpPr>
        <p:spPr/>
        <p:txBody>
          <a:bodyPr/>
          <a:lstStyle/>
          <a:p>
            <a:fld id="{926124B0-92E9-4919-A958-AC7EC1C7E829}" type="slidenum">
              <a:rPr lang="en-US" smtClean="0"/>
              <a:t>13</a:t>
            </a:fld>
            <a:endParaRPr lang="en-US"/>
          </a:p>
        </p:txBody>
      </p:sp>
    </p:spTree>
    <p:extLst>
      <p:ext uri="{BB962C8B-B14F-4D97-AF65-F5344CB8AC3E}">
        <p14:creationId xmlns:p14="http://schemas.microsoft.com/office/powerpoint/2010/main" val="226249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Aside from lowering radon levels in our</a:t>
            </a:r>
            <a:r>
              <a:rPr lang="en-US" baseline="0" dirty="0" smtClean="0"/>
              <a:t> schools, p</a:t>
            </a:r>
            <a:r>
              <a:rPr lang="en-US" dirty="0" smtClean="0"/>
              <a:t>robably</a:t>
            </a:r>
            <a:r>
              <a:rPr lang="en-US" baseline="0" dirty="0" smtClean="0"/>
              <a:t> one of the big successes for our Radon program has been our dissemination of sample results to the public. </a:t>
            </a:r>
            <a:endParaRPr lang="en-US" dirty="0"/>
          </a:p>
        </p:txBody>
      </p:sp>
      <p:sp>
        <p:nvSpPr>
          <p:cNvPr id="4" name="Slide Number Placeholder 3"/>
          <p:cNvSpPr>
            <a:spLocks noGrp="1"/>
          </p:cNvSpPr>
          <p:nvPr>
            <p:ph type="sldNum" sz="quarter" idx="10"/>
          </p:nvPr>
        </p:nvSpPr>
        <p:spPr/>
        <p:txBody>
          <a:bodyPr/>
          <a:lstStyle/>
          <a:p>
            <a:fld id="{926124B0-92E9-4919-A958-AC7EC1C7E829}" type="slidenum">
              <a:rPr lang="en-US" smtClean="0"/>
              <a:t>14</a:t>
            </a:fld>
            <a:endParaRPr lang="en-US"/>
          </a:p>
        </p:txBody>
      </p:sp>
    </p:spTree>
    <p:extLst>
      <p:ext uri="{BB962C8B-B14F-4D97-AF65-F5344CB8AC3E}">
        <p14:creationId xmlns:p14="http://schemas.microsoft.com/office/powerpoint/2010/main" val="1660963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6124B0-92E9-4919-A958-AC7EC1C7E829}" type="slidenum">
              <a:rPr lang="en-US" smtClean="0"/>
              <a:t>15</a:t>
            </a:fld>
            <a:endParaRPr lang="en-US"/>
          </a:p>
        </p:txBody>
      </p:sp>
    </p:spTree>
    <p:extLst>
      <p:ext uri="{BB962C8B-B14F-4D97-AF65-F5344CB8AC3E}">
        <p14:creationId xmlns:p14="http://schemas.microsoft.com/office/powerpoint/2010/main" val="1317362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6124B0-92E9-4919-A958-AC7EC1C7E829}" type="slidenum">
              <a:rPr lang="en-US" smtClean="0"/>
              <a:t>16</a:t>
            </a:fld>
            <a:endParaRPr lang="en-US"/>
          </a:p>
        </p:txBody>
      </p:sp>
    </p:spTree>
    <p:extLst>
      <p:ext uri="{BB962C8B-B14F-4D97-AF65-F5344CB8AC3E}">
        <p14:creationId xmlns:p14="http://schemas.microsoft.com/office/powerpoint/2010/main" val="2600017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6124B0-92E9-4919-A958-AC7EC1C7E829}" type="slidenum">
              <a:rPr lang="en-US" smtClean="0"/>
              <a:t>17</a:t>
            </a:fld>
            <a:endParaRPr lang="en-US"/>
          </a:p>
        </p:txBody>
      </p:sp>
    </p:spTree>
    <p:extLst>
      <p:ext uri="{BB962C8B-B14F-4D97-AF65-F5344CB8AC3E}">
        <p14:creationId xmlns:p14="http://schemas.microsoft.com/office/powerpoint/2010/main" val="2526540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points of success for the program include having one person to</a:t>
            </a:r>
            <a:r>
              <a:rPr lang="en-US" baseline="0" dirty="0" smtClean="0"/>
              <a:t> act as liaison to respond to parents, and staff about testing/ mitigation and regulatory topics. This helps reduce confusion and customer frustration. There is a </a:t>
            </a:r>
            <a:r>
              <a:rPr lang="en-US" baseline="0" dirty="0" err="1" smtClean="0"/>
              <a:t>tendancy</a:t>
            </a:r>
            <a:r>
              <a:rPr lang="en-US" baseline="0" dirty="0" smtClean="0"/>
              <a:t> for customers to reach for upper management to get answers which can take time. We try to make it easy for the customer. This also can make it easy for management since it minimizes their exposure to unhappy customers!</a:t>
            </a:r>
          </a:p>
          <a:p>
            <a:endParaRPr lang="en-US" baseline="0" dirty="0" smtClean="0"/>
          </a:p>
          <a:p>
            <a:r>
              <a:rPr lang="en-US" baseline="0" dirty="0" smtClean="0"/>
              <a:t>We have our data dumped into a database. The benefits of this will appear in future years to verify test locations and identify trends </a:t>
            </a:r>
          </a:p>
          <a:p>
            <a:endParaRPr lang="en-US" dirty="0"/>
          </a:p>
        </p:txBody>
      </p:sp>
      <p:sp>
        <p:nvSpPr>
          <p:cNvPr id="4" name="Slide Number Placeholder 3"/>
          <p:cNvSpPr>
            <a:spLocks noGrp="1"/>
          </p:cNvSpPr>
          <p:nvPr>
            <p:ph type="sldNum" sz="quarter" idx="10"/>
          </p:nvPr>
        </p:nvSpPr>
        <p:spPr/>
        <p:txBody>
          <a:bodyPr/>
          <a:lstStyle/>
          <a:p>
            <a:fld id="{926124B0-92E9-4919-A958-AC7EC1C7E829}" type="slidenum">
              <a:rPr lang="en-US" smtClean="0"/>
              <a:t>18</a:t>
            </a:fld>
            <a:endParaRPr lang="en-US"/>
          </a:p>
        </p:txBody>
      </p:sp>
    </p:spTree>
    <p:extLst>
      <p:ext uri="{BB962C8B-B14F-4D97-AF65-F5344CB8AC3E}">
        <p14:creationId xmlns:p14="http://schemas.microsoft.com/office/powerpoint/2010/main" val="3938774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 and follow-up results are averaged and average values 4 or more are targeted for mitigation. Locations with results for 2 or more are scrutinized carefully and we usually  prefer to mitigate these locations if there’s is any hint of a potential problem</a:t>
            </a:r>
          </a:p>
          <a:p>
            <a:endParaRPr lang="en-US" dirty="0" smtClean="0"/>
          </a:p>
          <a:p>
            <a:r>
              <a:rPr lang="en-US" dirty="0" smtClean="0"/>
              <a:t>The mitigation process is relatively easy—about a day for diagnostics of</a:t>
            </a:r>
            <a:r>
              <a:rPr lang="en-US" baseline="0" dirty="0" smtClean="0"/>
              <a:t> up to about 5 or 6 location. Work is then coordinated and scheduled with other trades. Installation will usually take about a day and includes alarms and labels. The majority of our systems are </a:t>
            </a:r>
            <a:r>
              <a:rPr lang="en-US" baseline="0" dirty="0" err="1" smtClean="0"/>
              <a:t>SSDS’s</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926124B0-92E9-4919-A958-AC7EC1C7E829}" type="slidenum">
              <a:rPr lang="en-US" smtClean="0"/>
              <a:t>19</a:t>
            </a:fld>
            <a:endParaRPr lang="en-US"/>
          </a:p>
        </p:txBody>
      </p:sp>
    </p:spTree>
    <p:extLst>
      <p:ext uri="{BB962C8B-B14F-4D97-AF65-F5344CB8AC3E}">
        <p14:creationId xmlns:p14="http://schemas.microsoft.com/office/powerpoint/2010/main" val="56758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a reminder:  We are dealing with is a naturally occurring radioactive isotope from uranium (238) decay. Regions</a:t>
            </a:r>
            <a:r>
              <a:rPr lang="en-US" baseline="0" dirty="0" smtClean="0"/>
              <a:t> with relative enrichments of naturally occurring uranium  (granites are relatively rich in uranium) are easy predictors for radon but radon’s distribution is also influenced by typical geological processes on the earth’s crust including activity from glaciers, sedimentary processes and  groundwater. </a:t>
            </a:r>
            <a:r>
              <a:rPr lang="en-US" dirty="0" smtClean="0"/>
              <a:t>Radon happens to occur as an inert gas which can easily make its way through soil. It has a relatively</a:t>
            </a:r>
            <a:r>
              <a:rPr lang="en-US" baseline="0" dirty="0" smtClean="0"/>
              <a:t> short half life. Ironically, it’s some of the daughter products that cause the adverse health affects and not so much radon itself. Radon is more the transport mechanism for the problem</a:t>
            </a:r>
            <a:endParaRPr lang="en-US" dirty="0"/>
          </a:p>
        </p:txBody>
      </p:sp>
      <p:sp>
        <p:nvSpPr>
          <p:cNvPr id="4" name="Slide Number Placeholder 3"/>
          <p:cNvSpPr>
            <a:spLocks noGrp="1"/>
          </p:cNvSpPr>
          <p:nvPr>
            <p:ph type="sldNum" sz="quarter" idx="10"/>
          </p:nvPr>
        </p:nvSpPr>
        <p:spPr/>
        <p:txBody>
          <a:bodyPr/>
          <a:lstStyle/>
          <a:p>
            <a:fld id="{926124B0-92E9-4919-A958-AC7EC1C7E829}" type="slidenum">
              <a:rPr lang="en-US" smtClean="0"/>
              <a:t>2</a:t>
            </a:fld>
            <a:endParaRPr lang="en-US"/>
          </a:p>
        </p:txBody>
      </p:sp>
    </p:spTree>
    <p:extLst>
      <p:ext uri="{BB962C8B-B14F-4D97-AF65-F5344CB8AC3E}">
        <p14:creationId xmlns:p14="http://schemas.microsoft.com/office/powerpoint/2010/main" val="351355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gives you an idea of the  sub-slab depressurization systems (</a:t>
            </a:r>
            <a:r>
              <a:rPr lang="en-US" dirty="0" err="1" smtClean="0"/>
              <a:t>SSDS</a:t>
            </a:r>
            <a:r>
              <a:rPr lang="en-US" dirty="0" smtClean="0"/>
              <a:t>) diagnostics.</a:t>
            </a:r>
          </a:p>
          <a:p>
            <a:r>
              <a:rPr lang="en-US" dirty="0" smtClean="0"/>
              <a:t>The idea is to verify that air will flow under the floor slab to an exist point—which is where the exhaust stack</a:t>
            </a:r>
            <a:r>
              <a:rPr lang="en-US" baseline="0" dirty="0" smtClean="0"/>
              <a:t> is location this is the sub-slab communication challenge. It’s usually straight forward and almost always important to have access to structural plans to identify footers and crawl spaces</a:t>
            </a:r>
          </a:p>
          <a:p>
            <a:r>
              <a:rPr lang="en-US" baseline="0" dirty="0" smtClean="0"/>
              <a:t>This is a communication map from one of our more challenging schools</a:t>
            </a:r>
            <a:endParaRPr lang="en-US" dirty="0"/>
          </a:p>
        </p:txBody>
      </p:sp>
      <p:sp>
        <p:nvSpPr>
          <p:cNvPr id="4" name="Slide Number Placeholder 3"/>
          <p:cNvSpPr>
            <a:spLocks noGrp="1"/>
          </p:cNvSpPr>
          <p:nvPr>
            <p:ph type="sldNum" sz="quarter" idx="10"/>
          </p:nvPr>
        </p:nvSpPr>
        <p:spPr/>
        <p:txBody>
          <a:bodyPr/>
          <a:lstStyle/>
          <a:p>
            <a:fld id="{926124B0-92E9-4919-A958-AC7EC1C7E829}" type="slidenum">
              <a:rPr lang="en-US" smtClean="0"/>
              <a:t>20</a:t>
            </a:fld>
            <a:endParaRPr lang="en-US"/>
          </a:p>
        </p:txBody>
      </p:sp>
    </p:spTree>
    <p:extLst>
      <p:ext uri="{BB962C8B-B14F-4D97-AF65-F5344CB8AC3E}">
        <p14:creationId xmlns:p14="http://schemas.microsoft.com/office/powerpoint/2010/main" val="2285964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typical exhaust stack. We frequently enclosed these pipes in a finished chase.</a:t>
            </a:r>
            <a:r>
              <a:rPr lang="en-US" baseline="0" dirty="0" smtClean="0"/>
              <a:t> A simple manometer is seen here which verifies that the exhaust fan at the roof line is operating</a:t>
            </a:r>
          </a:p>
          <a:p>
            <a:endParaRPr lang="en-US" baseline="0" dirty="0" smtClean="0"/>
          </a:p>
          <a:p>
            <a:r>
              <a:rPr lang="en-US" baseline="0" dirty="0" smtClean="0"/>
              <a:t>Fans are powered continuously and we now install alarms that indicate if stack draw has stopped—often indicating a fan problem.</a:t>
            </a:r>
            <a:endParaRPr lang="en-US" dirty="0"/>
          </a:p>
        </p:txBody>
      </p:sp>
      <p:sp>
        <p:nvSpPr>
          <p:cNvPr id="4" name="Slide Number Placeholder 3"/>
          <p:cNvSpPr>
            <a:spLocks noGrp="1"/>
          </p:cNvSpPr>
          <p:nvPr>
            <p:ph type="sldNum" sz="quarter" idx="10"/>
          </p:nvPr>
        </p:nvSpPr>
        <p:spPr/>
        <p:txBody>
          <a:bodyPr/>
          <a:lstStyle/>
          <a:p>
            <a:fld id="{926124B0-92E9-4919-A958-AC7EC1C7E829}" type="slidenum">
              <a:rPr lang="en-US" smtClean="0"/>
              <a:t>21</a:t>
            </a:fld>
            <a:endParaRPr lang="en-US"/>
          </a:p>
        </p:txBody>
      </p:sp>
    </p:spTree>
    <p:extLst>
      <p:ext uri="{BB962C8B-B14F-4D97-AF65-F5344CB8AC3E}">
        <p14:creationId xmlns:p14="http://schemas.microsoft.com/office/powerpoint/2010/main" val="1779827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three such stack</a:t>
            </a:r>
            <a:r>
              <a:rPr lang="en-US" baseline="0" dirty="0" smtClean="0"/>
              <a:t> monitors. </a:t>
            </a:r>
            <a:endParaRPr lang="en-US" dirty="0"/>
          </a:p>
        </p:txBody>
      </p:sp>
      <p:sp>
        <p:nvSpPr>
          <p:cNvPr id="4" name="Slide Number Placeholder 3"/>
          <p:cNvSpPr>
            <a:spLocks noGrp="1"/>
          </p:cNvSpPr>
          <p:nvPr>
            <p:ph type="sldNum" sz="quarter" idx="10"/>
          </p:nvPr>
        </p:nvSpPr>
        <p:spPr/>
        <p:txBody>
          <a:bodyPr/>
          <a:lstStyle/>
          <a:p>
            <a:fld id="{926124B0-92E9-4919-A958-AC7EC1C7E829}" type="slidenum">
              <a:rPr lang="en-US" smtClean="0"/>
              <a:t>22</a:t>
            </a:fld>
            <a:endParaRPr lang="en-US"/>
          </a:p>
        </p:txBody>
      </p:sp>
    </p:spTree>
    <p:extLst>
      <p:ext uri="{BB962C8B-B14F-4D97-AF65-F5344CB8AC3E}">
        <p14:creationId xmlns:p14="http://schemas.microsoft.com/office/powerpoint/2010/main" val="2128945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last couple rounds of testing we have been running about 25-30% of our facilities with problems. This should be going down. </a:t>
            </a:r>
          </a:p>
          <a:p>
            <a:endParaRPr lang="en-US" dirty="0" smtClean="0"/>
          </a:p>
          <a:p>
            <a:r>
              <a:rPr lang="en-US" dirty="0" smtClean="0"/>
              <a:t>Schools showing confirmed results of over 10 are responded to quickly and mitigation systems will be installed well before the end of the school year.  Less than that and most mitigation work is completed during</a:t>
            </a:r>
            <a:r>
              <a:rPr lang="en-US" baseline="0" dirty="0" smtClean="0"/>
              <a:t> summer break. </a:t>
            </a:r>
          </a:p>
          <a:p>
            <a:endParaRPr lang="en-US" baseline="0" dirty="0" smtClean="0"/>
          </a:p>
          <a:p>
            <a:r>
              <a:rPr lang="en-US" dirty="0" smtClean="0"/>
              <a:t>Setting to mitigation response priority is important. Customers are smart and they</a:t>
            </a:r>
            <a:r>
              <a:rPr lang="en-US" baseline="0" dirty="0" smtClean="0"/>
              <a:t> will pick up on why their school isn’t getting urgent response. </a:t>
            </a:r>
            <a:r>
              <a:rPr lang="en-US" dirty="0" smtClean="0"/>
              <a:t>We focused on facilities</a:t>
            </a:r>
            <a:r>
              <a:rPr lang="en-US" baseline="0" dirty="0" smtClean="0"/>
              <a:t> with high values and them those with many lower values.  Try to select a strong prioritization method so schools don’t get too upset when they hear their’ s not first.</a:t>
            </a:r>
            <a:endParaRPr lang="en-US" dirty="0"/>
          </a:p>
        </p:txBody>
      </p:sp>
      <p:sp>
        <p:nvSpPr>
          <p:cNvPr id="4" name="Slide Number Placeholder 3"/>
          <p:cNvSpPr>
            <a:spLocks noGrp="1"/>
          </p:cNvSpPr>
          <p:nvPr>
            <p:ph type="sldNum" sz="quarter" idx="10"/>
          </p:nvPr>
        </p:nvSpPr>
        <p:spPr/>
        <p:txBody>
          <a:bodyPr/>
          <a:lstStyle/>
          <a:p>
            <a:fld id="{926124B0-92E9-4919-A958-AC7EC1C7E829}" type="slidenum">
              <a:rPr lang="en-US" smtClean="0"/>
              <a:t>23</a:t>
            </a:fld>
            <a:endParaRPr lang="en-US"/>
          </a:p>
        </p:txBody>
      </p:sp>
    </p:spTree>
    <p:extLst>
      <p:ext uri="{BB962C8B-B14F-4D97-AF65-F5344CB8AC3E}">
        <p14:creationId xmlns:p14="http://schemas.microsoft.com/office/powerpoint/2010/main" val="2989837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our initially mitigated schools showed no new problems in year 2 testing. This included our more problematic sites.</a:t>
            </a:r>
          </a:p>
          <a:p>
            <a:endParaRPr lang="en-US" dirty="0" smtClean="0"/>
          </a:p>
          <a:p>
            <a:r>
              <a:rPr lang="en-US" dirty="0" smtClean="0"/>
              <a:t>Our approach seems to validate</a:t>
            </a:r>
            <a:r>
              <a:rPr lang="en-US" baseline="0" dirty="0" smtClean="0"/>
              <a:t> the general approach described in Tools for Schools</a:t>
            </a:r>
            <a:endParaRPr lang="en-US" dirty="0" smtClean="0"/>
          </a:p>
          <a:p>
            <a:endParaRPr lang="en-US" dirty="0"/>
          </a:p>
        </p:txBody>
      </p:sp>
      <p:sp>
        <p:nvSpPr>
          <p:cNvPr id="4" name="Slide Number Placeholder 3"/>
          <p:cNvSpPr>
            <a:spLocks noGrp="1"/>
          </p:cNvSpPr>
          <p:nvPr>
            <p:ph type="sldNum" sz="quarter" idx="10"/>
          </p:nvPr>
        </p:nvSpPr>
        <p:spPr/>
        <p:txBody>
          <a:bodyPr/>
          <a:lstStyle/>
          <a:p>
            <a:fld id="{926124B0-92E9-4919-A958-AC7EC1C7E829}" type="slidenum">
              <a:rPr lang="en-US" smtClean="0"/>
              <a:t>24</a:t>
            </a:fld>
            <a:endParaRPr lang="en-US"/>
          </a:p>
        </p:txBody>
      </p:sp>
    </p:spTree>
    <p:extLst>
      <p:ext uri="{BB962C8B-B14F-4D97-AF65-F5344CB8AC3E}">
        <p14:creationId xmlns:p14="http://schemas.microsoft.com/office/powerpoint/2010/main" val="1689096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forward- we will rely increasingly on the result database to determine when sites need future testing. </a:t>
            </a:r>
          </a:p>
          <a:p>
            <a:r>
              <a:rPr lang="en-US" dirty="0" smtClean="0"/>
              <a:t>We anticipate testing in 70-95 (30-39%) facilities per year, depending on many factors </a:t>
            </a:r>
            <a:endParaRPr lang="en-US" dirty="0"/>
          </a:p>
        </p:txBody>
      </p:sp>
      <p:sp>
        <p:nvSpPr>
          <p:cNvPr id="4" name="Slide Number Placeholder 3"/>
          <p:cNvSpPr>
            <a:spLocks noGrp="1"/>
          </p:cNvSpPr>
          <p:nvPr>
            <p:ph type="sldNum" sz="quarter" idx="10"/>
          </p:nvPr>
        </p:nvSpPr>
        <p:spPr/>
        <p:txBody>
          <a:bodyPr/>
          <a:lstStyle/>
          <a:p>
            <a:fld id="{926124B0-92E9-4919-A958-AC7EC1C7E829}" type="slidenum">
              <a:rPr lang="en-US" smtClean="0"/>
              <a:t>25</a:t>
            </a:fld>
            <a:endParaRPr lang="en-US"/>
          </a:p>
        </p:txBody>
      </p:sp>
    </p:spTree>
    <p:extLst>
      <p:ext uri="{BB962C8B-B14F-4D97-AF65-F5344CB8AC3E}">
        <p14:creationId xmlns:p14="http://schemas.microsoft.com/office/powerpoint/2010/main" val="1915190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6124B0-92E9-4919-A958-AC7EC1C7E829}" type="slidenum">
              <a:rPr lang="en-US" smtClean="0"/>
              <a:t>26</a:t>
            </a:fld>
            <a:endParaRPr lang="en-US"/>
          </a:p>
        </p:txBody>
      </p:sp>
    </p:spTree>
    <p:extLst>
      <p:ext uri="{BB962C8B-B14F-4D97-AF65-F5344CB8AC3E}">
        <p14:creationId xmlns:p14="http://schemas.microsoft.com/office/powerpoint/2010/main" val="66442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70’s, many organizations have studied the affects of radon on public health. As the</a:t>
            </a:r>
            <a:r>
              <a:rPr lang="en-US" baseline="0" dirty="0" smtClean="0"/>
              <a:t> health affects of radon have become known, more and more organizations in America as well as around the world have recognized it as a truly serious public health problem</a:t>
            </a:r>
            <a:endParaRPr lang="en-US" dirty="0"/>
          </a:p>
        </p:txBody>
      </p:sp>
      <p:sp>
        <p:nvSpPr>
          <p:cNvPr id="4" name="Slide Number Placeholder 3"/>
          <p:cNvSpPr>
            <a:spLocks noGrp="1"/>
          </p:cNvSpPr>
          <p:nvPr>
            <p:ph type="sldNum" sz="quarter" idx="10"/>
          </p:nvPr>
        </p:nvSpPr>
        <p:spPr/>
        <p:txBody>
          <a:bodyPr/>
          <a:lstStyle/>
          <a:p>
            <a:fld id="{926124B0-92E9-4919-A958-AC7EC1C7E829}" type="slidenum">
              <a:rPr lang="en-US" smtClean="0"/>
              <a:t>3</a:t>
            </a:fld>
            <a:endParaRPr lang="en-US"/>
          </a:p>
        </p:txBody>
      </p:sp>
    </p:spTree>
    <p:extLst>
      <p:ext uri="{BB962C8B-B14F-4D97-AF65-F5344CB8AC3E}">
        <p14:creationId xmlns:p14="http://schemas.microsoft.com/office/powerpoint/2010/main" val="4120871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 health effect of</a:t>
            </a:r>
            <a:r>
              <a:rPr lang="en-US" baseline="0" dirty="0" smtClean="0"/>
              <a:t> radon exposure is lung cancer. In fact it is the leading cause of lung cancer among non-smokers and second leading cause among smokers</a:t>
            </a:r>
          </a:p>
          <a:p>
            <a:r>
              <a:rPr lang="en-US" baseline="0" dirty="0" smtClean="0"/>
              <a:t>No safe level of radon exposure has been found</a:t>
            </a:r>
          </a:p>
          <a:p>
            <a:r>
              <a:rPr lang="en-US" baseline="0" dirty="0" smtClean="0"/>
              <a:t>Smoking, exposure and family background all contribute to adverse health effects</a:t>
            </a:r>
            <a:endParaRPr lang="en-US" dirty="0"/>
          </a:p>
        </p:txBody>
      </p:sp>
      <p:sp>
        <p:nvSpPr>
          <p:cNvPr id="4" name="Slide Number Placeholder 3"/>
          <p:cNvSpPr>
            <a:spLocks noGrp="1"/>
          </p:cNvSpPr>
          <p:nvPr>
            <p:ph type="sldNum" sz="quarter" idx="10"/>
          </p:nvPr>
        </p:nvSpPr>
        <p:spPr/>
        <p:txBody>
          <a:bodyPr/>
          <a:lstStyle/>
          <a:p>
            <a:fld id="{926124B0-92E9-4919-A958-AC7EC1C7E829}" type="slidenum">
              <a:rPr lang="en-US" smtClean="0"/>
              <a:t>4</a:t>
            </a:fld>
            <a:endParaRPr lang="en-US"/>
          </a:p>
        </p:txBody>
      </p:sp>
    </p:spTree>
    <p:extLst>
      <p:ext uri="{BB962C8B-B14F-4D97-AF65-F5344CB8AC3E}">
        <p14:creationId xmlns:p14="http://schemas.microsoft.com/office/powerpoint/2010/main" val="3760176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earlier, the primary damage from radon exposure is from decay of two daughter isotopes—Polonium 218 and 214. Both are alpha emitters. The nature of alpha exposure is generally exposure to</a:t>
            </a:r>
            <a:r>
              <a:rPr lang="en-US" baseline="0" dirty="0" smtClean="0"/>
              <a:t> a relatively large particle with high momentum inflicting physical and chemical damage to cellular DNA—in the case of Radon—deep in the lungs</a:t>
            </a:r>
            <a:endParaRPr lang="en-US" dirty="0"/>
          </a:p>
        </p:txBody>
      </p:sp>
      <p:sp>
        <p:nvSpPr>
          <p:cNvPr id="4" name="Slide Number Placeholder 3"/>
          <p:cNvSpPr>
            <a:spLocks noGrp="1"/>
          </p:cNvSpPr>
          <p:nvPr>
            <p:ph type="sldNum" sz="quarter" idx="10"/>
          </p:nvPr>
        </p:nvSpPr>
        <p:spPr/>
        <p:txBody>
          <a:bodyPr/>
          <a:lstStyle/>
          <a:p>
            <a:fld id="{926124B0-92E9-4919-A958-AC7EC1C7E829}" type="slidenum">
              <a:rPr lang="en-US" smtClean="0"/>
              <a:t>5</a:t>
            </a:fld>
            <a:endParaRPr lang="en-US"/>
          </a:p>
        </p:txBody>
      </p:sp>
    </p:spTree>
    <p:extLst>
      <p:ext uri="{BB962C8B-B14F-4D97-AF65-F5344CB8AC3E}">
        <p14:creationId xmlns:p14="http://schemas.microsoft.com/office/powerpoint/2010/main" val="951976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literature is not clear that children are actually at greater risk. But on general principles,</a:t>
            </a:r>
            <a:r>
              <a:rPr lang="en-US" baseline="0" dirty="0" smtClean="0"/>
              <a:t> since children are young with many years of life remaining and radon exposure presents cumulative risk—it is important to reduce childhood exposure</a:t>
            </a:r>
            <a:endParaRPr lang="en-US" dirty="0"/>
          </a:p>
        </p:txBody>
      </p:sp>
      <p:sp>
        <p:nvSpPr>
          <p:cNvPr id="4" name="Slide Number Placeholder 3"/>
          <p:cNvSpPr>
            <a:spLocks noGrp="1"/>
          </p:cNvSpPr>
          <p:nvPr>
            <p:ph type="sldNum" sz="quarter" idx="10"/>
          </p:nvPr>
        </p:nvSpPr>
        <p:spPr/>
        <p:txBody>
          <a:bodyPr/>
          <a:lstStyle/>
          <a:p>
            <a:fld id="{926124B0-92E9-4919-A958-AC7EC1C7E829}" type="slidenum">
              <a:rPr lang="en-US" smtClean="0"/>
              <a:t>6</a:t>
            </a:fld>
            <a:endParaRPr lang="en-US"/>
          </a:p>
        </p:txBody>
      </p:sp>
    </p:spTree>
    <p:extLst>
      <p:ext uri="{BB962C8B-B14F-4D97-AF65-F5344CB8AC3E}">
        <p14:creationId xmlns:p14="http://schemas.microsoft.com/office/powerpoint/2010/main" val="2839376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As background, Montgomery County Public Schools has been testing for radon in our schools since the 1980s. An intensive period of system-wide testing and remediation was conducted in the late 1980s through the mid-1990s to ensure that all schools complied with EPA guidance for radon (See EPA Publication EPA 402-R-92-14: Radon Measurement in Schools, Revised Edition)</a:t>
            </a:r>
          </a:p>
          <a:p>
            <a:r>
              <a:rPr lang="en-US" dirty="0" smtClean="0"/>
              <a:t>Since that era, radon prevention measures such as sub-slab vapor barriers, proper sealing, and sub-slab vents have been incorporated into all new construction projects. </a:t>
            </a:r>
          </a:p>
          <a:p>
            <a:endParaRPr lang="en-US" dirty="0"/>
          </a:p>
        </p:txBody>
      </p:sp>
      <p:sp>
        <p:nvSpPr>
          <p:cNvPr id="4" name="Slide Number Placeholder 3"/>
          <p:cNvSpPr>
            <a:spLocks noGrp="1"/>
          </p:cNvSpPr>
          <p:nvPr>
            <p:ph type="sldNum" sz="quarter" idx="10"/>
          </p:nvPr>
        </p:nvSpPr>
        <p:spPr/>
        <p:txBody>
          <a:bodyPr/>
          <a:lstStyle/>
          <a:p>
            <a:fld id="{926124B0-92E9-4919-A958-AC7EC1C7E829}" type="slidenum">
              <a:rPr lang="en-US" smtClean="0"/>
              <a:t>7</a:t>
            </a:fld>
            <a:endParaRPr lang="en-US"/>
          </a:p>
        </p:txBody>
      </p:sp>
    </p:spTree>
    <p:extLst>
      <p:ext uri="{BB962C8B-B14F-4D97-AF65-F5344CB8AC3E}">
        <p14:creationId xmlns:p14="http://schemas.microsoft.com/office/powerpoint/2010/main" val="5759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Concerns about elevated levels of radon in our schools were raised after the publication of a summary report of MCPS radon testing. This report showed certain rooms in 28 locations that had elevated radon levels in need of retesting because they registered higher radon levels than the United States Environmental Protection Agency (EPA) recommended action limit of 4.0 picocuries per liter of air (</a:t>
            </a:r>
            <a:r>
              <a:rPr lang="en-US" dirty="0" err="1" smtClean="0"/>
              <a:t>pCi</a:t>
            </a:r>
            <a:r>
              <a:rPr lang="en-US" dirty="0" smtClean="0"/>
              <a:t>/L).</a:t>
            </a:r>
          </a:p>
          <a:p>
            <a:r>
              <a:rPr lang="en-US" dirty="0" smtClean="0"/>
              <a:t>We revised our program to comprehensively review our overall radon testing program to strengthen our protocols going forward. In addition, out of an abundance of caution, MCPS commenced with retesting all schools in our district as a first step to enhance our overall radon testing and remediation program.</a:t>
            </a:r>
          </a:p>
          <a:p>
            <a:endParaRPr lang="en-US" dirty="0"/>
          </a:p>
        </p:txBody>
      </p:sp>
      <p:sp>
        <p:nvSpPr>
          <p:cNvPr id="4" name="Slide Number Placeholder 3"/>
          <p:cNvSpPr>
            <a:spLocks noGrp="1"/>
          </p:cNvSpPr>
          <p:nvPr>
            <p:ph type="sldNum" sz="quarter" idx="10"/>
          </p:nvPr>
        </p:nvSpPr>
        <p:spPr/>
        <p:txBody>
          <a:bodyPr/>
          <a:lstStyle/>
          <a:p>
            <a:fld id="{926124B0-92E9-4919-A958-AC7EC1C7E829}" type="slidenum">
              <a:rPr lang="en-US" smtClean="0"/>
              <a:t>8</a:t>
            </a:fld>
            <a:endParaRPr lang="en-US"/>
          </a:p>
        </p:txBody>
      </p:sp>
    </p:spTree>
    <p:extLst>
      <p:ext uri="{BB962C8B-B14F-4D97-AF65-F5344CB8AC3E}">
        <p14:creationId xmlns:p14="http://schemas.microsoft.com/office/powerpoint/2010/main" val="3056267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6124B0-92E9-4919-A958-AC7EC1C7E829}" type="slidenum">
              <a:rPr lang="en-US" smtClean="0"/>
              <a:t>9</a:t>
            </a:fld>
            <a:endParaRPr lang="en-US"/>
          </a:p>
        </p:txBody>
      </p:sp>
    </p:spTree>
    <p:extLst>
      <p:ext uri="{BB962C8B-B14F-4D97-AF65-F5344CB8AC3E}">
        <p14:creationId xmlns:p14="http://schemas.microsoft.com/office/powerpoint/2010/main" val="2794888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959858-00D8-46F3-A1EA-2FD98405FAA8}"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0A14DF-E1C3-432E-B592-E66105F9AD0F}" type="slidenum">
              <a:rPr lang="en-US" smtClean="0"/>
              <a:t>‹#›</a:t>
            </a:fld>
            <a:endParaRPr lang="en-US"/>
          </a:p>
        </p:txBody>
      </p:sp>
    </p:spTree>
    <p:extLst>
      <p:ext uri="{BB962C8B-B14F-4D97-AF65-F5344CB8AC3E}">
        <p14:creationId xmlns:p14="http://schemas.microsoft.com/office/powerpoint/2010/main" val="1606208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59858-00D8-46F3-A1EA-2FD98405FAA8}"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0A14DF-E1C3-432E-B592-E66105F9AD0F}" type="slidenum">
              <a:rPr lang="en-US" smtClean="0"/>
              <a:t>‹#›</a:t>
            </a:fld>
            <a:endParaRPr lang="en-US"/>
          </a:p>
        </p:txBody>
      </p:sp>
    </p:spTree>
    <p:extLst>
      <p:ext uri="{BB962C8B-B14F-4D97-AF65-F5344CB8AC3E}">
        <p14:creationId xmlns:p14="http://schemas.microsoft.com/office/powerpoint/2010/main" val="315895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59858-00D8-46F3-A1EA-2FD98405FAA8}"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0A14DF-E1C3-432E-B592-E66105F9AD0F}" type="slidenum">
              <a:rPr lang="en-US" smtClean="0"/>
              <a:t>‹#›</a:t>
            </a:fld>
            <a:endParaRPr lang="en-US"/>
          </a:p>
        </p:txBody>
      </p:sp>
    </p:spTree>
    <p:extLst>
      <p:ext uri="{BB962C8B-B14F-4D97-AF65-F5344CB8AC3E}">
        <p14:creationId xmlns:p14="http://schemas.microsoft.com/office/powerpoint/2010/main" val="61412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59858-00D8-46F3-A1EA-2FD98405FAA8}"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0A14DF-E1C3-432E-B592-E66105F9AD0F}" type="slidenum">
              <a:rPr lang="en-US" smtClean="0"/>
              <a:t>‹#›</a:t>
            </a:fld>
            <a:endParaRPr lang="en-US"/>
          </a:p>
        </p:txBody>
      </p:sp>
    </p:spTree>
    <p:extLst>
      <p:ext uri="{BB962C8B-B14F-4D97-AF65-F5344CB8AC3E}">
        <p14:creationId xmlns:p14="http://schemas.microsoft.com/office/powerpoint/2010/main" val="147819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959858-00D8-46F3-A1EA-2FD98405FAA8}"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0A14DF-E1C3-432E-B592-E66105F9AD0F}" type="slidenum">
              <a:rPr lang="en-US" smtClean="0"/>
              <a:t>‹#›</a:t>
            </a:fld>
            <a:endParaRPr lang="en-US"/>
          </a:p>
        </p:txBody>
      </p:sp>
    </p:spTree>
    <p:extLst>
      <p:ext uri="{BB962C8B-B14F-4D97-AF65-F5344CB8AC3E}">
        <p14:creationId xmlns:p14="http://schemas.microsoft.com/office/powerpoint/2010/main" val="2216329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959858-00D8-46F3-A1EA-2FD98405FAA8}"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0A14DF-E1C3-432E-B592-E66105F9AD0F}" type="slidenum">
              <a:rPr lang="en-US" smtClean="0"/>
              <a:t>‹#›</a:t>
            </a:fld>
            <a:endParaRPr lang="en-US"/>
          </a:p>
        </p:txBody>
      </p:sp>
    </p:spTree>
    <p:extLst>
      <p:ext uri="{BB962C8B-B14F-4D97-AF65-F5344CB8AC3E}">
        <p14:creationId xmlns:p14="http://schemas.microsoft.com/office/powerpoint/2010/main" val="4051607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959858-00D8-46F3-A1EA-2FD98405FAA8}" type="datetimeFigureOut">
              <a:rPr lang="en-US" smtClean="0"/>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0A14DF-E1C3-432E-B592-E66105F9AD0F}" type="slidenum">
              <a:rPr lang="en-US" smtClean="0"/>
              <a:t>‹#›</a:t>
            </a:fld>
            <a:endParaRPr lang="en-US"/>
          </a:p>
        </p:txBody>
      </p:sp>
    </p:spTree>
    <p:extLst>
      <p:ext uri="{BB962C8B-B14F-4D97-AF65-F5344CB8AC3E}">
        <p14:creationId xmlns:p14="http://schemas.microsoft.com/office/powerpoint/2010/main" val="3513176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959858-00D8-46F3-A1EA-2FD98405FAA8}" type="datetimeFigureOut">
              <a:rPr lang="en-US" smtClean="0"/>
              <a:t>11/13/2018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0A14DF-E1C3-432E-B592-E66105F9AD0F}" type="slidenum">
              <a:rPr lang="en-US" smtClean="0"/>
              <a:t>‹#›</a:t>
            </a:fld>
            <a:endParaRPr lang="en-US"/>
          </a:p>
        </p:txBody>
      </p:sp>
    </p:spTree>
    <p:extLst>
      <p:ext uri="{BB962C8B-B14F-4D97-AF65-F5344CB8AC3E}">
        <p14:creationId xmlns:p14="http://schemas.microsoft.com/office/powerpoint/2010/main" val="3526444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59858-00D8-46F3-A1EA-2FD98405FAA8}" type="datetimeFigureOut">
              <a:rPr lang="en-US" smtClean="0"/>
              <a:t>11/13/2018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A14DF-E1C3-432E-B592-E66105F9AD0F}" type="slidenum">
              <a:rPr lang="en-US" smtClean="0"/>
              <a:t>‹#›</a:t>
            </a:fld>
            <a:endParaRPr lang="en-US"/>
          </a:p>
        </p:txBody>
      </p:sp>
    </p:spTree>
    <p:extLst>
      <p:ext uri="{BB962C8B-B14F-4D97-AF65-F5344CB8AC3E}">
        <p14:creationId xmlns:p14="http://schemas.microsoft.com/office/powerpoint/2010/main" val="3133935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959858-00D8-46F3-A1EA-2FD98405FAA8}"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0A14DF-E1C3-432E-B592-E66105F9AD0F}" type="slidenum">
              <a:rPr lang="en-US" smtClean="0"/>
              <a:t>‹#›</a:t>
            </a:fld>
            <a:endParaRPr lang="en-US"/>
          </a:p>
        </p:txBody>
      </p:sp>
    </p:spTree>
    <p:extLst>
      <p:ext uri="{BB962C8B-B14F-4D97-AF65-F5344CB8AC3E}">
        <p14:creationId xmlns:p14="http://schemas.microsoft.com/office/powerpoint/2010/main" val="396677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959858-00D8-46F3-A1EA-2FD98405FAA8}"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0A14DF-E1C3-432E-B592-E66105F9AD0F}" type="slidenum">
              <a:rPr lang="en-US" smtClean="0"/>
              <a:t>‹#›</a:t>
            </a:fld>
            <a:endParaRPr lang="en-US"/>
          </a:p>
        </p:txBody>
      </p:sp>
    </p:spTree>
    <p:extLst>
      <p:ext uri="{BB962C8B-B14F-4D97-AF65-F5344CB8AC3E}">
        <p14:creationId xmlns:p14="http://schemas.microsoft.com/office/powerpoint/2010/main" val="3471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59858-00D8-46F3-A1EA-2FD98405FAA8}" type="datetimeFigureOut">
              <a:rPr lang="en-US" smtClean="0"/>
              <a:t>11/13/2018</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A14DF-E1C3-432E-B592-E66105F9AD0F}" type="slidenum">
              <a:rPr lang="en-US" smtClean="0"/>
              <a:t>‹#›</a:t>
            </a:fld>
            <a:endParaRPr lang="en-US"/>
          </a:p>
        </p:txBody>
      </p:sp>
    </p:spTree>
    <p:extLst>
      <p:ext uri="{BB962C8B-B14F-4D97-AF65-F5344CB8AC3E}">
        <p14:creationId xmlns:p14="http://schemas.microsoft.com/office/powerpoint/2010/main" val="4151898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ontgomeryschoolsmd.org/departments/facilities/maintenance/default.aspx?id=45885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Richard_CoxJr@mcpsmd.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epa.gov/iaq-schools/forms/webinar-radon-schools-what-you-need-know-properly-manage-radon-your-school" TargetMode="External"/><Relationship Id="rId4" Type="http://schemas.openxmlformats.org/officeDocument/2006/relationships/hyperlink" Target="mailto:Lynne_M_Zarate@mcpsmd.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11000" contrast="-40000"/>
                    </a14:imgEffect>
                  </a14:imgLayer>
                </a14:imgProps>
              </a:ext>
            </a:extLst>
          </a:blip>
          <a:stretch>
            <a:fillRect/>
          </a:stretch>
        </p:blipFill>
        <p:spPr>
          <a:xfrm>
            <a:off x="2940050" y="2270130"/>
            <a:ext cx="6311900" cy="4123419"/>
          </a:xfrm>
          <a:prstGeom prst="rect">
            <a:avLst/>
          </a:prstGeom>
          <a:noFill/>
        </p:spPr>
      </p:pic>
      <p:sp>
        <p:nvSpPr>
          <p:cNvPr id="2" name="Title 1"/>
          <p:cNvSpPr>
            <a:spLocks noGrp="1"/>
          </p:cNvSpPr>
          <p:nvPr>
            <p:ph type="title"/>
          </p:nvPr>
        </p:nvSpPr>
        <p:spPr>
          <a:xfrm>
            <a:off x="838200" y="944567"/>
            <a:ext cx="10515600" cy="1325563"/>
          </a:xfrm>
        </p:spPr>
        <p:txBody>
          <a:bodyPr>
            <a:normAutofit/>
          </a:bodyPr>
          <a:lstStyle/>
          <a:p>
            <a:pPr algn="ctr"/>
            <a:r>
              <a:rPr lang="en-US" b="1" dirty="0" smtClean="0"/>
              <a:t>Radon Testing and Mitigation Program in MCPS</a:t>
            </a:r>
            <a:endParaRPr lang="en-US" b="1" dirty="0"/>
          </a:p>
        </p:txBody>
      </p:sp>
      <p:pic>
        <p:nvPicPr>
          <p:cNvPr id="5" name="Picture 4"/>
          <p:cNvPicPr>
            <a:picLocks noChangeAspect="1"/>
          </p:cNvPicPr>
          <p:nvPr/>
        </p:nvPicPr>
        <p:blipFill>
          <a:blip r:embed="rId5"/>
          <a:stretch>
            <a:fillRect/>
          </a:stretch>
        </p:blipFill>
        <p:spPr>
          <a:xfrm>
            <a:off x="195624" y="192182"/>
            <a:ext cx="5780952" cy="752381"/>
          </a:xfrm>
          <a:prstGeom prst="rect">
            <a:avLst/>
          </a:prstGeom>
        </p:spPr>
      </p:pic>
    </p:spTree>
    <p:extLst>
      <p:ext uri="{BB962C8B-B14F-4D97-AF65-F5344CB8AC3E}">
        <p14:creationId xmlns:p14="http://schemas.microsoft.com/office/powerpoint/2010/main" val="27449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1200"/>
            <a:ext cx="10515600" cy="915988"/>
          </a:xfrm>
        </p:spPr>
        <p:txBody>
          <a:bodyPr/>
          <a:lstStyle/>
          <a:p>
            <a:pPr algn="ctr"/>
            <a:r>
              <a:rPr lang="en-US" b="1" dirty="0" smtClean="0"/>
              <a:t>The Program:</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Large number of facilities (currently 244 facilities (206 schools) ~26.2M </a:t>
            </a:r>
            <a:r>
              <a:rPr lang="en-US" dirty="0" err="1" smtClean="0"/>
              <a:t>sq</a:t>
            </a:r>
            <a:r>
              <a:rPr lang="en-US" dirty="0" smtClean="0"/>
              <a:t> feet)</a:t>
            </a:r>
          </a:p>
          <a:p>
            <a:pPr lvl="1"/>
            <a:r>
              <a:rPr lang="en-US" dirty="0" smtClean="0"/>
              <a:t>ES</a:t>
            </a:r>
          </a:p>
          <a:p>
            <a:pPr lvl="1"/>
            <a:r>
              <a:rPr lang="en-US" dirty="0" smtClean="0"/>
              <a:t>MS</a:t>
            </a:r>
          </a:p>
          <a:p>
            <a:pPr lvl="1"/>
            <a:r>
              <a:rPr lang="en-US" dirty="0" smtClean="0"/>
              <a:t>HS</a:t>
            </a:r>
          </a:p>
          <a:p>
            <a:pPr lvl="1"/>
            <a:r>
              <a:rPr lang="en-US" dirty="0" smtClean="0"/>
              <a:t>Special</a:t>
            </a:r>
          </a:p>
          <a:p>
            <a:pPr lvl="1"/>
            <a:r>
              <a:rPr lang="en-US" dirty="0" smtClean="0"/>
              <a:t>Admin/maintenance/transportation</a:t>
            </a:r>
          </a:p>
          <a:p>
            <a:r>
              <a:rPr lang="en-US" dirty="0" smtClean="0"/>
              <a:t>Selected </a:t>
            </a:r>
            <a:r>
              <a:rPr lang="en-US" dirty="0" err="1" smtClean="0"/>
              <a:t>AARST</a:t>
            </a:r>
            <a:r>
              <a:rPr lang="en-US" dirty="0" smtClean="0"/>
              <a:t> testing and mitigation protocols for schools and large buildings.</a:t>
            </a:r>
          </a:p>
          <a:p>
            <a:r>
              <a:rPr lang="en-US" dirty="0" smtClean="0"/>
              <a:t>Testing conducted by third party</a:t>
            </a:r>
          </a:p>
        </p:txBody>
      </p:sp>
      <p:pic>
        <p:nvPicPr>
          <p:cNvPr id="4" name="Picture 3"/>
          <p:cNvPicPr>
            <a:picLocks noChangeAspect="1"/>
          </p:cNvPicPr>
          <p:nvPr/>
        </p:nvPicPr>
        <p:blipFill>
          <a:blip r:embed="rId3"/>
          <a:stretch>
            <a:fillRect/>
          </a:stretch>
        </p:blipFill>
        <p:spPr>
          <a:xfrm>
            <a:off x="144824" y="119109"/>
            <a:ext cx="5780952" cy="752381"/>
          </a:xfrm>
          <a:prstGeom prst="rect">
            <a:avLst/>
          </a:prstGeom>
        </p:spPr>
      </p:pic>
    </p:spTree>
    <p:extLst>
      <p:ext uri="{BB962C8B-B14F-4D97-AF65-F5344CB8AC3E}">
        <p14:creationId xmlns:p14="http://schemas.microsoft.com/office/powerpoint/2010/main" val="1064942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6000"/>
            <a:ext cx="10515600" cy="674688"/>
          </a:xfrm>
        </p:spPr>
        <p:txBody>
          <a:bodyPr>
            <a:normAutofit fontScale="90000"/>
          </a:bodyPr>
          <a:lstStyle/>
          <a:p>
            <a:pPr algn="ctr"/>
            <a:r>
              <a:rPr lang="en-US" b="1" dirty="0" smtClean="0"/>
              <a:t>The Testing Program</a:t>
            </a:r>
            <a:endParaRPr lang="en-US" b="1" dirty="0"/>
          </a:p>
        </p:txBody>
      </p:sp>
      <p:sp>
        <p:nvSpPr>
          <p:cNvPr id="3" name="Content Placeholder 2"/>
          <p:cNvSpPr>
            <a:spLocks noGrp="1"/>
          </p:cNvSpPr>
          <p:nvPr>
            <p:ph idx="1"/>
          </p:nvPr>
        </p:nvSpPr>
        <p:spPr/>
        <p:txBody>
          <a:bodyPr/>
          <a:lstStyle/>
          <a:p>
            <a:endParaRPr lang="en-US" dirty="0" smtClean="0"/>
          </a:p>
          <a:p>
            <a:r>
              <a:rPr lang="en-US" dirty="0" smtClean="0"/>
              <a:t>Relies on short-term testing (activated charcoal)</a:t>
            </a:r>
          </a:p>
          <a:p>
            <a:r>
              <a:rPr lang="en-US" dirty="0" smtClean="0"/>
              <a:t>Testing Rounds:</a:t>
            </a:r>
          </a:p>
          <a:p>
            <a:pPr lvl="1"/>
            <a:r>
              <a:rPr lang="en-US" dirty="0" smtClean="0"/>
              <a:t>Initial</a:t>
            </a:r>
          </a:p>
          <a:p>
            <a:pPr lvl="1"/>
            <a:r>
              <a:rPr lang="en-US" dirty="0" smtClean="0"/>
              <a:t>Follow-up</a:t>
            </a:r>
          </a:p>
          <a:p>
            <a:pPr lvl="1"/>
            <a:r>
              <a:rPr lang="en-US" dirty="0" smtClean="0"/>
              <a:t>Post-mitigation</a:t>
            </a:r>
            <a:endParaRPr lang="en-US" dirty="0"/>
          </a:p>
          <a:p>
            <a:r>
              <a:rPr lang="en-US" dirty="0" smtClean="0"/>
              <a:t>Test all occupied ground contact rooms/areas and a portion of occupied upper level rooms/areas.</a:t>
            </a:r>
          </a:p>
          <a:p>
            <a:r>
              <a:rPr lang="en-US" dirty="0" smtClean="0"/>
              <a:t>Portables not tested</a:t>
            </a:r>
          </a:p>
        </p:txBody>
      </p:sp>
      <p:pic>
        <p:nvPicPr>
          <p:cNvPr id="4" name="Picture 3"/>
          <p:cNvPicPr>
            <a:picLocks noChangeAspect="1"/>
          </p:cNvPicPr>
          <p:nvPr/>
        </p:nvPicPr>
        <p:blipFill>
          <a:blip r:embed="rId3"/>
          <a:stretch>
            <a:fillRect/>
          </a:stretch>
        </p:blipFill>
        <p:spPr>
          <a:xfrm>
            <a:off x="132124" y="128682"/>
            <a:ext cx="5780952" cy="752381"/>
          </a:xfrm>
          <a:prstGeom prst="rect">
            <a:avLst/>
          </a:prstGeom>
        </p:spPr>
      </p:pic>
    </p:spTree>
    <p:extLst>
      <p:ext uri="{BB962C8B-B14F-4D97-AF65-F5344CB8AC3E}">
        <p14:creationId xmlns:p14="http://schemas.microsoft.com/office/powerpoint/2010/main" val="2175485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2124" y="128682"/>
            <a:ext cx="5780952" cy="752381"/>
          </a:xfrm>
          <a:prstGeom prst="rect">
            <a:avLst/>
          </a:prstGeom>
        </p:spPr>
      </p:pic>
      <p:pic>
        <p:nvPicPr>
          <p:cNvPr id="6" name="Picture 5"/>
          <p:cNvPicPr>
            <a:picLocks noChangeAspect="1"/>
          </p:cNvPicPr>
          <p:nvPr/>
        </p:nvPicPr>
        <p:blipFill>
          <a:blip r:embed="rId4"/>
          <a:stretch>
            <a:fillRect/>
          </a:stretch>
        </p:blipFill>
        <p:spPr>
          <a:xfrm>
            <a:off x="4024611" y="504872"/>
            <a:ext cx="5055891" cy="6351490"/>
          </a:xfrm>
          <a:prstGeom prst="rect">
            <a:avLst/>
          </a:prstGeom>
        </p:spPr>
      </p:pic>
    </p:spTree>
    <p:extLst>
      <p:ext uri="{BB962C8B-B14F-4D97-AF65-F5344CB8AC3E}">
        <p14:creationId xmlns:p14="http://schemas.microsoft.com/office/powerpoint/2010/main" val="3321397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104900"/>
            <a:ext cx="10515600" cy="839788"/>
          </a:xfrm>
        </p:spPr>
        <p:txBody>
          <a:bodyPr/>
          <a:lstStyle/>
          <a:p>
            <a:pPr algn="ctr"/>
            <a:r>
              <a:rPr lang="en-US" b="1" dirty="0" smtClean="0"/>
              <a:t>Testing Program Challenges</a:t>
            </a:r>
            <a:endParaRPr lang="en-US" b="1" dirty="0"/>
          </a:p>
        </p:txBody>
      </p:sp>
      <p:sp>
        <p:nvSpPr>
          <p:cNvPr id="3" name="Content Placeholder 2"/>
          <p:cNvSpPr>
            <a:spLocks noGrp="1"/>
          </p:cNvSpPr>
          <p:nvPr>
            <p:ph idx="1"/>
          </p:nvPr>
        </p:nvSpPr>
        <p:spPr>
          <a:xfrm>
            <a:off x="723900" y="2155825"/>
            <a:ext cx="10515600" cy="4351338"/>
          </a:xfrm>
        </p:spPr>
        <p:txBody>
          <a:bodyPr>
            <a:normAutofit fontScale="85000" lnSpcReduction="20000"/>
          </a:bodyPr>
          <a:lstStyle/>
          <a:p>
            <a:r>
              <a:rPr lang="en-US" dirty="0" smtClean="0"/>
              <a:t>Communication with schools</a:t>
            </a:r>
          </a:p>
          <a:p>
            <a:pPr lvl="1"/>
            <a:r>
              <a:rPr lang="en-US" dirty="0" smtClean="0"/>
              <a:t>Several items including: notice of initial testing, notice of follow-up testing, notice of mitigation work schedule, notice of post mitigation testing, notice of final results</a:t>
            </a:r>
          </a:p>
          <a:p>
            <a:pPr lvl="1"/>
            <a:r>
              <a:rPr lang="en-US" dirty="0" smtClean="0"/>
              <a:t>Each notice needed to be vetted by management</a:t>
            </a:r>
          </a:p>
          <a:p>
            <a:pPr lvl="1"/>
            <a:r>
              <a:rPr lang="en-US" dirty="0" smtClean="0"/>
              <a:t>Translated versions supplied as needed </a:t>
            </a:r>
          </a:p>
          <a:p>
            <a:r>
              <a:rPr lang="en-US" dirty="0" smtClean="0"/>
              <a:t>Ensuring buildings were closed during testing</a:t>
            </a:r>
          </a:p>
          <a:p>
            <a:pPr lvl="1"/>
            <a:r>
              <a:rPr lang="en-US" dirty="0" smtClean="0"/>
              <a:t>Occasional testing delays to make repairs</a:t>
            </a:r>
          </a:p>
          <a:p>
            <a:pPr lvl="1"/>
            <a:r>
              <a:rPr lang="en-US" dirty="0" smtClean="0"/>
              <a:t>Window and doors openings during testing</a:t>
            </a:r>
          </a:p>
          <a:p>
            <a:r>
              <a:rPr lang="en-US" dirty="0" smtClean="0"/>
              <a:t>Missing and compromised samples</a:t>
            </a:r>
          </a:p>
          <a:p>
            <a:r>
              <a:rPr lang="en-US" dirty="0" smtClean="0"/>
              <a:t>No access to rooms</a:t>
            </a:r>
          </a:p>
          <a:p>
            <a:r>
              <a:rPr lang="en-US" dirty="0" smtClean="0"/>
              <a:t>Snow storms</a:t>
            </a:r>
          </a:p>
          <a:p>
            <a:r>
              <a:rPr lang="en-US" dirty="0" smtClean="0"/>
              <a:t>Earthquake</a:t>
            </a:r>
          </a:p>
          <a:p>
            <a:r>
              <a:rPr lang="en-US" dirty="0" smtClean="0"/>
              <a:t>Follow-up sampling </a:t>
            </a:r>
            <a:endParaRPr lang="en-US" dirty="0"/>
          </a:p>
        </p:txBody>
      </p:sp>
      <p:pic>
        <p:nvPicPr>
          <p:cNvPr id="4" name="Picture 3"/>
          <p:cNvPicPr>
            <a:picLocks noChangeAspect="1"/>
          </p:cNvPicPr>
          <p:nvPr/>
        </p:nvPicPr>
        <p:blipFill>
          <a:blip r:embed="rId3"/>
          <a:stretch>
            <a:fillRect/>
          </a:stretch>
        </p:blipFill>
        <p:spPr>
          <a:xfrm>
            <a:off x="94024" y="141382"/>
            <a:ext cx="5780952" cy="752381"/>
          </a:xfrm>
          <a:prstGeom prst="rect">
            <a:avLst/>
          </a:prstGeom>
        </p:spPr>
      </p:pic>
    </p:spTree>
    <p:extLst>
      <p:ext uri="{BB962C8B-B14F-4D97-AF65-F5344CB8AC3E}">
        <p14:creationId xmlns:p14="http://schemas.microsoft.com/office/powerpoint/2010/main" val="3176369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1076325"/>
            <a:ext cx="10515600" cy="917575"/>
          </a:xfrm>
        </p:spPr>
        <p:txBody>
          <a:bodyPr/>
          <a:lstStyle/>
          <a:p>
            <a:pPr algn="ctr"/>
            <a:r>
              <a:rPr lang="en-US" b="1" dirty="0" smtClean="0"/>
              <a:t>Testing Program Successes</a:t>
            </a:r>
            <a:endParaRPr lang="en-US" b="1" dirty="0"/>
          </a:p>
        </p:txBody>
      </p:sp>
      <p:sp>
        <p:nvSpPr>
          <p:cNvPr id="3" name="Content Placeholder 2"/>
          <p:cNvSpPr>
            <a:spLocks noGrp="1"/>
          </p:cNvSpPr>
          <p:nvPr>
            <p:ph idx="1"/>
          </p:nvPr>
        </p:nvSpPr>
        <p:spPr>
          <a:xfrm>
            <a:off x="838200" y="2540004"/>
            <a:ext cx="10515600" cy="3636963"/>
          </a:xfrm>
        </p:spPr>
        <p:txBody>
          <a:bodyPr>
            <a:normAutofit/>
          </a:bodyPr>
          <a:lstStyle/>
          <a:p>
            <a:r>
              <a:rPr lang="en-US" dirty="0" smtClean="0"/>
              <a:t>Public access to all test results for each tested facility</a:t>
            </a:r>
          </a:p>
          <a:p>
            <a:endParaRPr lang="en-US" dirty="0"/>
          </a:p>
          <a:p>
            <a:pPr marL="0" indent="0">
              <a:buNone/>
            </a:pPr>
            <a:r>
              <a:rPr lang="en-US" dirty="0">
                <a:hlinkClick r:id="rId3"/>
              </a:rPr>
              <a:t>https://www.montgomeryschoolsmd.org/departments/facilities/maintenance/default.aspx?id=458858</a:t>
            </a:r>
            <a:endParaRPr lang="en-US" dirty="0" smtClean="0"/>
          </a:p>
          <a:p>
            <a:endParaRPr lang="en-US" dirty="0" smtClean="0"/>
          </a:p>
          <a:p>
            <a:endParaRPr lang="en-US" dirty="0"/>
          </a:p>
          <a:p>
            <a:pPr marL="0" indent="0">
              <a:buNone/>
            </a:pPr>
            <a:endParaRPr lang="en-US" dirty="0"/>
          </a:p>
          <a:p>
            <a:endParaRPr lang="en-US" dirty="0" smtClean="0"/>
          </a:p>
          <a:p>
            <a:endParaRPr lang="en-US" dirty="0"/>
          </a:p>
          <a:p>
            <a:endParaRPr lang="en-US" dirty="0" smtClean="0"/>
          </a:p>
          <a:p>
            <a:endParaRPr lang="en-US" dirty="0" smtClean="0"/>
          </a:p>
        </p:txBody>
      </p:sp>
      <p:pic>
        <p:nvPicPr>
          <p:cNvPr id="5" name="Picture 4"/>
          <p:cNvPicPr>
            <a:picLocks noChangeAspect="1"/>
          </p:cNvPicPr>
          <p:nvPr/>
        </p:nvPicPr>
        <p:blipFill>
          <a:blip r:embed="rId4"/>
          <a:stretch>
            <a:fillRect/>
          </a:stretch>
        </p:blipFill>
        <p:spPr>
          <a:xfrm>
            <a:off x="132124" y="154034"/>
            <a:ext cx="5780952" cy="752381"/>
          </a:xfrm>
          <a:prstGeom prst="rect">
            <a:avLst/>
          </a:prstGeom>
        </p:spPr>
      </p:pic>
    </p:spTree>
    <p:extLst>
      <p:ext uri="{BB962C8B-B14F-4D97-AF65-F5344CB8AC3E}">
        <p14:creationId xmlns:p14="http://schemas.microsoft.com/office/powerpoint/2010/main" val="22376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08762" y="-851953"/>
            <a:ext cx="14609524" cy="8561905"/>
          </a:xfrm>
          <a:prstGeom prst="rect">
            <a:avLst/>
          </a:prstGeom>
        </p:spPr>
      </p:pic>
    </p:spTree>
    <p:extLst>
      <p:ext uri="{BB962C8B-B14F-4D97-AF65-F5344CB8AC3E}">
        <p14:creationId xmlns:p14="http://schemas.microsoft.com/office/powerpoint/2010/main" val="1068934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99238" y="-894810"/>
            <a:ext cx="13790476" cy="8647619"/>
          </a:xfrm>
          <a:prstGeom prst="rect">
            <a:avLst/>
          </a:prstGeom>
        </p:spPr>
      </p:pic>
    </p:spTree>
    <p:extLst>
      <p:ext uri="{BB962C8B-B14F-4D97-AF65-F5344CB8AC3E}">
        <p14:creationId xmlns:p14="http://schemas.microsoft.com/office/powerpoint/2010/main" val="3882672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94476" y="-761476"/>
            <a:ext cx="14780952" cy="8380952"/>
          </a:xfrm>
          <a:prstGeom prst="rect">
            <a:avLst/>
          </a:prstGeom>
        </p:spPr>
      </p:pic>
    </p:spTree>
    <p:extLst>
      <p:ext uri="{BB962C8B-B14F-4D97-AF65-F5344CB8AC3E}">
        <p14:creationId xmlns:p14="http://schemas.microsoft.com/office/powerpoint/2010/main" val="2411541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254125"/>
            <a:ext cx="10515600" cy="1325563"/>
          </a:xfrm>
        </p:spPr>
        <p:txBody>
          <a:bodyPr/>
          <a:lstStyle/>
          <a:p>
            <a:pPr algn="ctr"/>
            <a:r>
              <a:rPr lang="en-US" b="1" dirty="0"/>
              <a:t>Testing Program Successes</a:t>
            </a:r>
          </a:p>
        </p:txBody>
      </p:sp>
      <p:sp>
        <p:nvSpPr>
          <p:cNvPr id="3" name="Content Placeholder 2"/>
          <p:cNvSpPr>
            <a:spLocks noGrp="1"/>
          </p:cNvSpPr>
          <p:nvPr>
            <p:ph idx="1"/>
          </p:nvPr>
        </p:nvSpPr>
        <p:spPr>
          <a:xfrm>
            <a:off x="698500" y="2882899"/>
            <a:ext cx="10515600" cy="3840163"/>
          </a:xfrm>
        </p:spPr>
        <p:txBody>
          <a:bodyPr/>
          <a:lstStyle/>
          <a:p>
            <a:r>
              <a:rPr lang="en-US" dirty="0"/>
              <a:t>Single point of contact for testing and questions</a:t>
            </a:r>
          </a:p>
          <a:p>
            <a:pPr lvl="1"/>
            <a:r>
              <a:rPr lang="en-US" dirty="0" smtClean="0"/>
              <a:t>Reduces bad information with customers</a:t>
            </a:r>
          </a:p>
          <a:p>
            <a:pPr lvl="1"/>
            <a:r>
              <a:rPr lang="en-US" dirty="0" smtClean="0"/>
              <a:t>Simplifies information search for customers</a:t>
            </a:r>
          </a:p>
          <a:p>
            <a:r>
              <a:rPr lang="en-US" dirty="0" smtClean="0"/>
              <a:t>Testing data loaded into a MS Access database for future use and data work-ups (18500 samples 2016 and 5000 samples 2018)</a:t>
            </a:r>
          </a:p>
          <a:p>
            <a:pPr marL="457200" lvl="1" indent="0">
              <a:buNone/>
            </a:pPr>
            <a:endParaRPr lang="en-US" dirty="0"/>
          </a:p>
        </p:txBody>
      </p:sp>
      <p:sp>
        <p:nvSpPr>
          <p:cNvPr id="4" name="Rectangle 3"/>
          <p:cNvSpPr/>
          <p:nvPr/>
        </p:nvSpPr>
        <p:spPr>
          <a:xfrm>
            <a:off x="3763795" y="3244334"/>
            <a:ext cx="184731" cy="369332"/>
          </a:xfrm>
          <a:prstGeom prst="rect">
            <a:avLst/>
          </a:prstGeom>
        </p:spPr>
        <p:txBody>
          <a:bodyPr wrap="none">
            <a:spAutoFit/>
          </a:bodyPr>
          <a:lstStyle/>
          <a:p>
            <a:endParaRPr lang="en-US" dirty="0"/>
          </a:p>
        </p:txBody>
      </p:sp>
      <p:pic>
        <p:nvPicPr>
          <p:cNvPr id="5" name="Picture 4"/>
          <p:cNvPicPr>
            <a:picLocks noChangeAspect="1"/>
          </p:cNvPicPr>
          <p:nvPr/>
        </p:nvPicPr>
        <p:blipFill>
          <a:blip r:embed="rId3"/>
          <a:stretch>
            <a:fillRect/>
          </a:stretch>
        </p:blipFill>
        <p:spPr>
          <a:xfrm>
            <a:off x="175348" y="198533"/>
            <a:ext cx="5780952" cy="752381"/>
          </a:xfrm>
          <a:prstGeom prst="rect">
            <a:avLst/>
          </a:prstGeom>
        </p:spPr>
      </p:pic>
    </p:spTree>
    <p:extLst>
      <p:ext uri="{BB962C8B-B14F-4D97-AF65-F5344CB8AC3E}">
        <p14:creationId xmlns:p14="http://schemas.microsoft.com/office/powerpoint/2010/main" val="502064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1100"/>
            <a:ext cx="10515600" cy="852488"/>
          </a:xfrm>
        </p:spPr>
        <p:txBody>
          <a:bodyPr/>
          <a:lstStyle/>
          <a:p>
            <a:pPr algn="ctr"/>
            <a:r>
              <a:rPr lang="en-US" b="1" dirty="0" smtClean="0"/>
              <a:t>The Mitigation Program</a:t>
            </a:r>
            <a:endParaRPr lang="en-US" b="1" dirty="0"/>
          </a:p>
        </p:txBody>
      </p:sp>
      <p:sp>
        <p:nvSpPr>
          <p:cNvPr id="3" name="Content Placeholder 2"/>
          <p:cNvSpPr>
            <a:spLocks noGrp="1"/>
          </p:cNvSpPr>
          <p:nvPr>
            <p:ph idx="1"/>
          </p:nvPr>
        </p:nvSpPr>
        <p:spPr>
          <a:xfrm>
            <a:off x="838200" y="2349503"/>
            <a:ext cx="10515600" cy="3827463"/>
          </a:xfrm>
        </p:spPr>
        <p:txBody>
          <a:bodyPr>
            <a:normAutofit fontScale="92500" lnSpcReduction="10000"/>
          </a:bodyPr>
          <a:lstStyle/>
          <a:p>
            <a:r>
              <a:rPr lang="en-US" dirty="0" smtClean="0"/>
              <a:t>Testing ID’s locations 4.0+</a:t>
            </a:r>
          </a:p>
          <a:p>
            <a:r>
              <a:rPr lang="en-US" dirty="0" smtClean="0"/>
              <a:t>Also look for locations 2.0+</a:t>
            </a:r>
          </a:p>
          <a:p>
            <a:r>
              <a:rPr lang="en-US" dirty="0" smtClean="0"/>
              <a:t>A day to diagnose</a:t>
            </a:r>
          </a:p>
          <a:p>
            <a:r>
              <a:rPr lang="en-US" dirty="0" smtClean="0"/>
              <a:t>Coordinate work with mitigation contractor, electricians, roofers, carpenters</a:t>
            </a:r>
          </a:p>
          <a:p>
            <a:r>
              <a:rPr lang="en-US" dirty="0" smtClean="0"/>
              <a:t>Usually one day to install up to 3-4 systems</a:t>
            </a:r>
          </a:p>
          <a:p>
            <a:r>
              <a:rPr lang="en-US" dirty="0"/>
              <a:t>Added alarms &amp; labeling on fans</a:t>
            </a:r>
          </a:p>
          <a:p>
            <a:r>
              <a:rPr lang="en-US" dirty="0"/>
              <a:t>Majority of </a:t>
            </a:r>
            <a:r>
              <a:rPr lang="en-US" dirty="0" smtClean="0"/>
              <a:t>locations </a:t>
            </a:r>
            <a:r>
              <a:rPr lang="en-US" dirty="0"/>
              <a:t>mitigated with sub-slab depressurization systems (</a:t>
            </a:r>
            <a:r>
              <a:rPr lang="en-US" dirty="0" err="1"/>
              <a:t>SSDS</a:t>
            </a:r>
            <a:r>
              <a:rPr lang="en-US" dirty="0"/>
              <a:t>)</a:t>
            </a:r>
          </a:p>
          <a:p>
            <a:endParaRPr lang="en-US" dirty="0"/>
          </a:p>
        </p:txBody>
      </p:sp>
      <p:pic>
        <p:nvPicPr>
          <p:cNvPr id="4" name="Picture 3"/>
          <p:cNvPicPr>
            <a:picLocks noChangeAspect="1"/>
          </p:cNvPicPr>
          <p:nvPr/>
        </p:nvPicPr>
        <p:blipFill>
          <a:blip r:embed="rId3"/>
          <a:stretch>
            <a:fillRect/>
          </a:stretch>
        </p:blipFill>
        <p:spPr>
          <a:xfrm>
            <a:off x="106724" y="112808"/>
            <a:ext cx="5780952" cy="752381"/>
          </a:xfrm>
          <a:prstGeom prst="rect">
            <a:avLst/>
          </a:prstGeom>
        </p:spPr>
      </p:pic>
    </p:spTree>
    <p:extLst>
      <p:ext uri="{BB962C8B-B14F-4D97-AF65-F5344CB8AC3E}">
        <p14:creationId xmlns:p14="http://schemas.microsoft.com/office/powerpoint/2010/main" val="3355742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4567"/>
            <a:ext cx="10515600" cy="746125"/>
          </a:xfrm>
        </p:spPr>
        <p:txBody>
          <a:bodyPr>
            <a:normAutofit/>
          </a:bodyPr>
          <a:lstStyle/>
          <a:p>
            <a:pPr algn="ctr"/>
            <a:r>
              <a:rPr lang="en-US" b="1" dirty="0" smtClean="0"/>
              <a:t>Radon: A Bio</a:t>
            </a:r>
            <a:endParaRPr lang="en-US" b="1" dirty="0"/>
          </a:p>
        </p:txBody>
      </p:sp>
      <p:sp>
        <p:nvSpPr>
          <p:cNvPr id="6" name="Content Placeholder 5"/>
          <p:cNvSpPr>
            <a:spLocks noGrp="1"/>
          </p:cNvSpPr>
          <p:nvPr>
            <p:ph idx="1"/>
          </p:nvPr>
        </p:nvSpPr>
        <p:spPr>
          <a:xfrm>
            <a:off x="4838700" y="1825625"/>
            <a:ext cx="6515100" cy="4351338"/>
          </a:xfrm>
        </p:spPr>
        <p:txBody>
          <a:bodyPr/>
          <a:lstStyle/>
          <a:p>
            <a:r>
              <a:rPr lang="en-US" dirty="0" smtClean="0"/>
              <a:t>Originates from decay of uranium</a:t>
            </a:r>
          </a:p>
          <a:p>
            <a:r>
              <a:rPr lang="en-US" dirty="0" smtClean="0"/>
              <a:t>Travels through soil</a:t>
            </a:r>
          </a:p>
          <a:p>
            <a:r>
              <a:rPr lang="en-US" dirty="0" smtClean="0"/>
              <a:t>Invisible, odorless, tasteless, colorless, inert, radioactive gas</a:t>
            </a:r>
          </a:p>
          <a:p>
            <a:r>
              <a:rPr lang="en-US" dirty="0" smtClean="0"/>
              <a:t>Enters buildings</a:t>
            </a:r>
          </a:p>
          <a:p>
            <a:r>
              <a:rPr lang="en-US" dirty="0" smtClean="0"/>
              <a:t>Half-life of 3.8 days</a:t>
            </a:r>
            <a:endParaRPr lang="en-US" dirty="0"/>
          </a:p>
        </p:txBody>
      </p:sp>
      <p:pic>
        <p:nvPicPr>
          <p:cNvPr id="5" name="Picture 4"/>
          <p:cNvPicPr>
            <a:picLocks noChangeAspect="1"/>
          </p:cNvPicPr>
          <p:nvPr/>
        </p:nvPicPr>
        <p:blipFill>
          <a:blip r:embed="rId3"/>
          <a:stretch>
            <a:fillRect/>
          </a:stretch>
        </p:blipFill>
        <p:spPr>
          <a:xfrm>
            <a:off x="195624" y="192182"/>
            <a:ext cx="5780952" cy="752381"/>
          </a:xfrm>
          <a:prstGeom prst="rect">
            <a:avLst/>
          </a:prstGeom>
        </p:spPr>
      </p:pic>
      <p:pic>
        <p:nvPicPr>
          <p:cNvPr id="3" name="Picture 2"/>
          <p:cNvPicPr>
            <a:picLocks noChangeAspect="1"/>
          </p:cNvPicPr>
          <p:nvPr/>
        </p:nvPicPr>
        <p:blipFill>
          <a:blip r:embed="rId4"/>
          <a:stretch>
            <a:fillRect/>
          </a:stretch>
        </p:blipFill>
        <p:spPr>
          <a:xfrm>
            <a:off x="589528" y="1577816"/>
            <a:ext cx="3636695" cy="4900225"/>
          </a:xfrm>
          <a:prstGeom prst="rect">
            <a:avLst/>
          </a:prstGeom>
        </p:spPr>
      </p:pic>
    </p:spTree>
    <p:extLst>
      <p:ext uri="{BB962C8B-B14F-4D97-AF65-F5344CB8AC3E}">
        <p14:creationId xmlns:p14="http://schemas.microsoft.com/office/powerpoint/2010/main" val="2826820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46275" y="0"/>
            <a:ext cx="8826500" cy="6824874"/>
          </a:xfrm>
          <a:prstGeom prst="rect">
            <a:avLst/>
          </a:prstGeom>
        </p:spPr>
      </p:pic>
      <p:sp>
        <p:nvSpPr>
          <p:cNvPr id="2" name="Rectangle 1"/>
          <p:cNvSpPr/>
          <p:nvPr/>
        </p:nvSpPr>
        <p:spPr>
          <a:xfrm>
            <a:off x="2571750" y="6086475"/>
            <a:ext cx="781050" cy="2762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363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4269"/>
            <a:ext cx="10515600" cy="852488"/>
          </a:xfrm>
        </p:spPr>
        <p:txBody>
          <a:bodyPr/>
          <a:lstStyle/>
          <a:p>
            <a:pPr algn="ctr"/>
            <a:r>
              <a:rPr lang="en-US" b="1" dirty="0" smtClean="0"/>
              <a:t>The Mitigation Program</a:t>
            </a:r>
            <a:endParaRPr lang="en-US" b="1" dirty="0"/>
          </a:p>
        </p:txBody>
      </p:sp>
      <p:pic>
        <p:nvPicPr>
          <p:cNvPr id="5" name="Content Placeholder 4"/>
          <p:cNvPicPr>
            <a:picLocks noGrp="1" noChangeAspect="1"/>
          </p:cNvPicPr>
          <p:nvPr>
            <p:ph idx="1"/>
          </p:nvPr>
        </p:nvPicPr>
        <p:blipFill>
          <a:blip r:embed="rId3"/>
          <a:stretch>
            <a:fillRect/>
          </a:stretch>
        </p:blipFill>
        <p:spPr>
          <a:xfrm>
            <a:off x="617112" y="1760520"/>
            <a:ext cx="3744247" cy="4981821"/>
          </a:xfrm>
          <a:prstGeom prst="rect">
            <a:avLst/>
          </a:prstGeom>
        </p:spPr>
      </p:pic>
      <p:pic>
        <p:nvPicPr>
          <p:cNvPr id="4" name="Picture 3"/>
          <p:cNvPicPr>
            <a:picLocks noChangeAspect="1"/>
          </p:cNvPicPr>
          <p:nvPr/>
        </p:nvPicPr>
        <p:blipFill>
          <a:blip r:embed="rId4"/>
          <a:stretch>
            <a:fillRect/>
          </a:stretch>
        </p:blipFill>
        <p:spPr>
          <a:xfrm>
            <a:off x="106724" y="112808"/>
            <a:ext cx="5780952" cy="752381"/>
          </a:xfrm>
          <a:prstGeom prst="rect">
            <a:avLst/>
          </a:prstGeom>
        </p:spPr>
      </p:pic>
      <p:pic>
        <p:nvPicPr>
          <p:cNvPr id="3" name="Picture 2"/>
          <p:cNvPicPr>
            <a:picLocks noChangeAspect="1"/>
          </p:cNvPicPr>
          <p:nvPr/>
        </p:nvPicPr>
        <p:blipFill>
          <a:blip r:embed="rId5"/>
          <a:stretch>
            <a:fillRect/>
          </a:stretch>
        </p:blipFill>
        <p:spPr>
          <a:xfrm>
            <a:off x="7526371" y="1739970"/>
            <a:ext cx="3708005" cy="4991243"/>
          </a:xfrm>
          <a:prstGeom prst="rect">
            <a:avLst/>
          </a:prstGeom>
        </p:spPr>
      </p:pic>
      <p:pic>
        <p:nvPicPr>
          <p:cNvPr id="6" name="Picture 5"/>
          <p:cNvPicPr>
            <a:picLocks noChangeAspect="1"/>
          </p:cNvPicPr>
          <p:nvPr/>
        </p:nvPicPr>
        <p:blipFill>
          <a:blip r:embed="rId6"/>
          <a:stretch>
            <a:fillRect/>
          </a:stretch>
        </p:blipFill>
        <p:spPr>
          <a:xfrm rot="16200000">
            <a:off x="3380929" y="3683679"/>
            <a:ext cx="5013495" cy="1126078"/>
          </a:xfrm>
          <a:prstGeom prst="rect">
            <a:avLst/>
          </a:prstGeom>
        </p:spPr>
      </p:pic>
    </p:spTree>
    <p:extLst>
      <p:ext uri="{BB962C8B-B14F-4D97-AF65-F5344CB8AC3E}">
        <p14:creationId xmlns:p14="http://schemas.microsoft.com/office/powerpoint/2010/main" val="2327062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4269"/>
            <a:ext cx="10515600" cy="852488"/>
          </a:xfrm>
        </p:spPr>
        <p:txBody>
          <a:bodyPr/>
          <a:lstStyle/>
          <a:p>
            <a:pPr algn="ctr"/>
            <a:r>
              <a:rPr lang="en-US" b="1" dirty="0" smtClean="0"/>
              <a:t>The Mitigation Program</a:t>
            </a:r>
            <a:endParaRPr lang="en-US" b="1" dirty="0"/>
          </a:p>
        </p:txBody>
      </p:sp>
      <p:pic>
        <p:nvPicPr>
          <p:cNvPr id="4" name="Picture 3"/>
          <p:cNvPicPr>
            <a:picLocks noChangeAspect="1"/>
          </p:cNvPicPr>
          <p:nvPr/>
        </p:nvPicPr>
        <p:blipFill>
          <a:blip r:embed="rId3"/>
          <a:stretch>
            <a:fillRect/>
          </a:stretch>
        </p:blipFill>
        <p:spPr>
          <a:xfrm>
            <a:off x="106724" y="112808"/>
            <a:ext cx="5780952" cy="752381"/>
          </a:xfrm>
          <a:prstGeom prst="rect">
            <a:avLst/>
          </a:prstGeom>
        </p:spPr>
      </p:pic>
      <p:pic>
        <p:nvPicPr>
          <p:cNvPr id="7" name="Picture 6"/>
          <p:cNvPicPr>
            <a:picLocks noChangeAspect="1"/>
          </p:cNvPicPr>
          <p:nvPr/>
        </p:nvPicPr>
        <p:blipFill>
          <a:blip r:embed="rId4"/>
          <a:stretch>
            <a:fillRect/>
          </a:stretch>
        </p:blipFill>
        <p:spPr>
          <a:xfrm>
            <a:off x="2176745" y="1862699"/>
            <a:ext cx="3493173" cy="4562243"/>
          </a:xfrm>
          <a:prstGeom prst="rect">
            <a:avLst/>
          </a:prstGeom>
        </p:spPr>
      </p:pic>
      <p:pic>
        <p:nvPicPr>
          <p:cNvPr id="5" name="Picture 4"/>
          <p:cNvPicPr>
            <a:picLocks noChangeAspect="1"/>
          </p:cNvPicPr>
          <p:nvPr/>
        </p:nvPicPr>
        <p:blipFill>
          <a:blip r:embed="rId5"/>
          <a:stretch>
            <a:fillRect/>
          </a:stretch>
        </p:blipFill>
        <p:spPr>
          <a:xfrm>
            <a:off x="6830871" y="2128090"/>
            <a:ext cx="4752381" cy="3800000"/>
          </a:xfrm>
          <a:prstGeom prst="rect">
            <a:avLst/>
          </a:prstGeom>
        </p:spPr>
      </p:pic>
    </p:spTree>
    <p:extLst>
      <p:ext uri="{BB962C8B-B14F-4D97-AF65-F5344CB8AC3E}">
        <p14:creationId xmlns:p14="http://schemas.microsoft.com/office/powerpoint/2010/main" val="1052418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10515600" cy="801688"/>
          </a:xfrm>
        </p:spPr>
        <p:txBody>
          <a:bodyPr/>
          <a:lstStyle/>
          <a:p>
            <a:pPr algn="ctr"/>
            <a:r>
              <a:rPr lang="en-US" b="1" dirty="0" smtClean="0"/>
              <a:t>Mitigation Program Challenges</a:t>
            </a:r>
            <a:endParaRPr lang="en-US" b="1" dirty="0"/>
          </a:p>
        </p:txBody>
      </p:sp>
      <p:sp>
        <p:nvSpPr>
          <p:cNvPr id="3" name="Content Placeholder 2"/>
          <p:cNvSpPr>
            <a:spLocks noGrp="1"/>
          </p:cNvSpPr>
          <p:nvPr>
            <p:ph idx="1"/>
          </p:nvPr>
        </p:nvSpPr>
        <p:spPr>
          <a:xfrm>
            <a:off x="838200" y="2082803"/>
            <a:ext cx="10515600" cy="4094163"/>
          </a:xfrm>
        </p:spPr>
        <p:txBody>
          <a:bodyPr>
            <a:normAutofit fontScale="77500" lnSpcReduction="20000"/>
          </a:bodyPr>
          <a:lstStyle/>
          <a:p>
            <a:r>
              <a:rPr lang="en-US" dirty="0" smtClean="0"/>
              <a:t>68 facilities needing mitigation work during first year (~30%; all passed post-mitigation sampling)</a:t>
            </a:r>
          </a:p>
          <a:p>
            <a:r>
              <a:rPr lang="en-US" dirty="0" smtClean="0"/>
              <a:t>19 facilities needing mitigation work during year two (~25%)</a:t>
            </a:r>
          </a:p>
          <a:p>
            <a:r>
              <a:rPr lang="en-US" dirty="0" smtClean="0"/>
              <a:t>Bid developed to solicit qualified contractors (1 year, plus three 1 year extensions)</a:t>
            </a:r>
          </a:p>
          <a:p>
            <a:r>
              <a:rPr lang="en-US" dirty="0" smtClean="0"/>
              <a:t>Dedicated program manager, different than environmental team leader</a:t>
            </a:r>
          </a:p>
          <a:p>
            <a:r>
              <a:rPr lang="en-US" dirty="0" smtClean="0"/>
              <a:t>Mitigation work concentrated during the summer</a:t>
            </a:r>
          </a:p>
          <a:p>
            <a:r>
              <a:rPr lang="en-US" dirty="0" smtClean="0"/>
              <a:t>Prioritize responses based on levels</a:t>
            </a:r>
          </a:p>
          <a:p>
            <a:r>
              <a:rPr lang="en-US" dirty="0" smtClean="0"/>
              <a:t>Need for multiple mitigation contractors to keep pace with schedule</a:t>
            </a:r>
          </a:p>
          <a:p>
            <a:r>
              <a:rPr lang="en-US" dirty="0" smtClean="0"/>
              <a:t>Most work restricted to weekends/holiday break times.</a:t>
            </a:r>
          </a:p>
          <a:p>
            <a:r>
              <a:rPr lang="en-US" dirty="0" smtClean="0"/>
              <a:t>Inform school staff of mitigation schedules and delays</a:t>
            </a:r>
          </a:p>
          <a:p>
            <a:r>
              <a:rPr lang="en-US" dirty="0" smtClean="0"/>
              <a:t>On recurrent testing, some </a:t>
            </a:r>
            <a:r>
              <a:rPr lang="en-US" dirty="0"/>
              <a:t>previously mitigated </a:t>
            </a:r>
            <a:r>
              <a:rPr lang="en-US" dirty="0" smtClean="0"/>
              <a:t>schools had rooms with undiagnosed elevated levels during year 2 testing							L</a:t>
            </a:r>
            <a:endParaRPr lang="en-US" dirty="0"/>
          </a:p>
        </p:txBody>
      </p:sp>
      <p:pic>
        <p:nvPicPr>
          <p:cNvPr id="5" name="Picture 4"/>
          <p:cNvPicPr>
            <a:picLocks noChangeAspect="1"/>
          </p:cNvPicPr>
          <p:nvPr/>
        </p:nvPicPr>
        <p:blipFill>
          <a:blip r:embed="rId3"/>
          <a:stretch>
            <a:fillRect/>
          </a:stretch>
        </p:blipFill>
        <p:spPr>
          <a:xfrm>
            <a:off x="144824" y="131809"/>
            <a:ext cx="5780952" cy="752381"/>
          </a:xfrm>
          <a:prstGeom prst="rect">
            <a:avLst/>
          </a:prstGeom>
        </p:spPr>
      </p:pic>
    </p:spTree>
    <p:extLst>
      <p:ext uri="{BB962C8B-B14F-4D97-AF65-F5344CB8AC3E}">
        <p14:creationId xmlns:p14="http://schemas.microsoft.com/office/powerpoint/2010/main" val="1024963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376" y="1102938"/>
            <a:ext cx="10515600" cy="865188"/>
          </a:xfrm>
        </p:spPr>
        <p:txBody>
          <a:bodyPr/>
          <a:lstStyle/>
          <a:p>
            <a:pPr algn="ctr"/>
            <a:r>
              <a:rPr lang="en-US" b="1" dirty="0" smtClean="0"/>
              <a:t>Mitigation Program Successes</a:t>
            </a:r>
            <a:endParaRPr lang="en-US" b="1" dirty="0"/>
          </a:p>
        </p:txBody>
      </p:sp>
      <p:sp>
        <p:nvSpPr>
          <p:cNvPr id="3" name="Content Placeholder 2"/>
          <p:cNvSpPr>
            <a:spLocks noGrp="1"/>
          </p:cNvSpPr>
          <p:nvPr>
            <p:ph idx="1"/>
          </p:nvPr>
        </p:nvSpPr>
        <p:spPr>
          <a:xfrm>
            <a:off x="825500" y="2222499"/>
            <a:ext cx="10515600" cy="3179763"/>
          </a:xfrm>
        </p:spPr>
        <p:txBody>
          <a:bodyPr>
            <a:normAutofit fontScale="85000" lnSpcReduction="20000"/>
          </a:bodyPr>
          <a:lstStyle/>
          <a:p>
            <a:r>
              <a:rPr lang="en-US" dirty="0" smtClean="0"/>
              <a:t>Most mitigated schools showed no problems in year 2 testing</a:t>
            </a:r>
          </a:p>
          <a:p>
            <a:pPr lvl="1"/>
            <a:r>
              <a:rPr lang="en-US" dirty="0" smtClean="0"/>
              <a:t>Great relief to all!</a:t>
            </a:r>
          </a:p>
          <a:p>
            <a:r>
              <a:rPr lang="en-US" dirty="0" smtClean="0"/>
              <a:t>Communication is essential</a:t>
            </a:r>
          </a:p>
          <a:p>
            <a:r>
              <a:rPr lang="en-US" dirty="0" smtClean="0"/>
              <a:t>Program verifies </a:t>
            </a:r>
            <a:r>
              <a:rPr lang="en-US" i="1" dirty="0" smtClean="0"/>
              <a:t>Tools for Schools</a:t>
            </a:r>
            <a:r>
              <a:rPr lang="en-US" dirty="0" smtClean="0"/>
              <a:t> Approach works:</a:t>
            </a:r>
          </a:p>
          <a:p>
            <a:pPr lvl="1"/>
            <a:r>
              <a:rPr lang="en-US" dirty="0" smtClean="0"/>
              <a:t>Organize with senior buy-in and effective team; select SOP</a:t>
            </a:r>
          </a:p>
          <a:p>
            <a:pPr lvl="1"/>
            <a:r>
              <a:rPr lang="en-US" dirty="0" smtClean="0"/>
              <a:t>Communicate starting at a high level; address staff and community questions and “what ifs..”</a:t>
            </a:r>
          </a:p>
          <a:p>
            <a:pPr lvl="1"/>
            <a:r>
              <a:rPr lang="en-US" dirty="0" smtClean="0"/>
              <a:t>Assess with floor plans</a:t>
            </a:r>
          </a:p>
          <a:p>
            <a:pPr lvl="1"/>
            <a:r>
              <a:rPr lang="en-US" dirty="0" smtClean="0"/>
              <a:t>Plan testing during the week, avoid holidays, direct questions to </a:t>
            </a:r>
            <a:r>
              <a:rPr lang="en-US" dirty="0" err="1" smtClean="0"/>
              <a:t>POC</a:t>
            </a:r>
            <a:endParaRPr lang="en-US" dirty="0" smtClean="0"/>
          </a:p>
          <a:p>
            <a:pPr lvl="1"/>
            <a:r>
              <a:rPr lang="en-US" dirty="0" smtClean="0"/>
              <a:t>Evaluate with certified </a:t>
            </a:r>
            <a:r>
              <a:rPr lang="en-US" dirty="0" err="1" smtClean="0"/>
              <a:t>mitigator</a:t>
            </a:r>
            <a:r>
              <a:rPr lang="en-US" dirty="0" smtClean="0"/>
              <a:t> (and tester)					 L				</a:t>
            </a:r>
          </a:p>
          <a:p>
            <a:endParaRPr lang="en-US" dirty="0" smtClean="0"/>
          </a:p>
        </p:txBody>
      </p:sp>
      <p:pic>
        <p:nvPicPr>
          <p:cNvPr id="4" name="Picture 3"/>
          <p:cNvPicPr>
            <a:picLocks noChangeAspect="1"/>
          </p:cNvPicPr>
          <p:nvPr/>
        </p:nvPicPr>
        <p:blipFill>
          <a:blip r:embed="rId3"/>
          <a:stretch>
            <a:fillRect/>
          </a:stretch>
        </p:blipFill>
        <p:spPr>
          <a:xfrm>
            <a:off x="170224" y="186673"/>
            <a:ext cx="5780952" cy="752381"/>
          </a:xfrm>
          <a:prstGeom prst="rect">
            <a:avLst/>
          </a:prstGeom>
        </p:spPr>
      </p:pic>
    </p:spTree>
    <p:extLst>
      <p:ext uri="{BB962C8B-B14F-4D97-AF65-F5344CB8AC3E}">
        <p14:creationId xmlns:p14="http://schemas.microsoft.com/office/powerpoint/2010/main" val="2040622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8729"/>
            <a:ext cx="10515600" cy="1325563"/>
          </a:xfrm>
        </p:spPr>
        <p:txBody>
          <a:bodyPr/>
          <a:lstStyle/>
          <a:p>
            <a:r>
              <a:rPr lang="en-US" b="1" dirty="0" smtClean="0"/>
              <a:t>Future of the Testing and Mitigation Programs</a:t>
            </a:r>
            <a:endParaRPr lang="en-US" b="1" dirty="0"/>
          </a:p>
        </p:txBody>
      </p:sp>
      <p:sp>
        <p:nvSpPr>
          <p:cNvPr id="3" name="Content Placeholder 2"/>
          <p:cNvSpPr>
            <a:spLocks noGrp="1"/>
          </p:cNvSpPr>
          <p:nvPr>
            <p:ph idx="1"/>
          </p:nvPr>
        </p:nvSpPr>
        <p:spPr>
          <a:xfrm>
            <a:off x="838200" y="2743203"/>
            <a:ext cx="10515600" cy="3433763"/>
          </a:xfrm>
        </p:spPr>
        <p:txBody>
          <a:bodyPr/>
          <a:lstStyle/>
          <a:p>
            <a:r>
              <a:rPr lang="en-US" dirty="0" smtClean="0"/>
              <a:t>Facilities with </a:t>
            </a:r>
            <a:r>
              <a:rPr lang="en-US" dirty="0" err="1" smtClean="0"/>
              <a:t>SSDS’s</a:t>
            </a:r>
            <a:r>
              <a:rPr lang="en-US" dirty="0" smtClean="0"/>
              <a:t> tested every 2 years</a:t>
            </a:r>
          </a:p>
          <a:p>
            <a:r>
              <a:rPr lang="en-US" dirty="0" smtClean="0"/>
              <a:t>Facilities with no systems tested every 5 years</a:t>
            </a:r>
          </a:p>
          <a:p>
            <a:r>
              <a:rPr lang="en-US" dirty="0" smtClean="0"/>
              <a:t>Testing needs to include:</a:t>
            </a:r>
          </a:p>
          <a:p>
            <a:pPr lvl="1"/>
            <a:r>
              <a:rPr lang="en-US" dirty="0" smtClean="0"/>
              <a:t>New facilities</a:t>
            </a:r>
          </a:p>
          <a:p>
            <a:pPr lvl="1"/>
            <a:r>
              <a:rPr lang="en-US" dirty="0" smtClean="0"/>
              <a:t>Facilities with HVAC updates</a:t>
            </a:r>
          </a:p>
          <a:p>
            <a:pPr lvl="1"/>
            <a:r>
              <a:rPr lang="en-US" dirty="0" smtClean="0"/>
              <a:t>Facilities getting new windows or ext. doors</a:t>
            </a:r>
          </a:p>
          <a:p>
            <a:pPr lvl="1"/>
            <a:r>
              <a:rPr lang="en-US" dirty="0" smtClean="0"/>
              <a:t>Facilities with new additions							L</a:t>
            </a:r>
            <a:endParaRPr lang="en-US" dirty="0"/>
          </a:p>
        </p:txBody>
      </p:sp>
      <p:pic>
        <p:nvPicPr>
          <p:cNvPr id="4" name="Picture 3"/>
          <p:cNvPicPr>
            <a:picLocks noChangeAspect="1"/>
          </p:cNvPicPr>
          <p:nvPr/>
        </p:nvPicPr>
        <p:blipFill>
          <a:blip r:embed="rId3"/>
          <a:stretch>
            <a:fillRect/>
          </a:stretch>
        </p:blipFill>
        <p:spPr>
          <a:xfrm>
            <a:off x="170224" y="186673"/>
            <a:ext cx="5780952" cy="752381"/>
          </a:xfrm>
          <a:prstGeom prst="rect">
            <a:avLst/>
          </a:prstGeom>
        </p:spPr>
      </p:pic>
    </p:spTree>
    <p:extLst>
      <p:ext uri="{BB962C8B-B14F-4D97-AF65-F5344CB8AC3E}">
        <p14:creationId xmlns:p14="http://schemas.microsoft.com/office/powerpoint/2010/main" val="2516727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7354"/>
            <a:ext cx="10515600" cy="751638"/>
          </a:xfrm>
        </p:spPr>
        <p:txBody>
          <a:bodyPr/>
          <a:lstStyle/>
          <a:p>
            <a:pPr algn="ctr"/>
            <a:r>
              <a:rPr lang="en-US" dirty="0" smtClean="0"/>
              <a:t>Questions?</a:t>
            </a:r>
            <a:endParaRPr lang="en-US" dirty="0"/>
          </a:p>
        </p:txBody>
      </p:sp>
      <p:sp>
        <p:nvSpPr>
          <p:cNvPr id="3" name="Content Placeholder 2"/>
          <p:cNvSpPr>
            <a:spLocks noGrp="1"/>
          </p:cNvSpPr>
          <p:nvPr>
            <p:ph idx="1"/>
          </p:nvPr>
        </p:nvSpPr>
        <p:spPr>
          <a:xfrm>
            <a:off x="838200" y="2501899"/>
            <a:ext cx="10515600" cy="3675063"/>
          </a:xfrm>
        </p:spPr>
        <p:txBody>
          <a:bodyPr>
            <a:normAutofit lnSpcReduction="10000"/>
          </a:bodyPr>
          <a:lstStyle/>
          <a:p>
            <a:r>
              <a:rPr lang="en-US" dirty="0" smtClean="0"/>
              <a:t>Richard Cox, </a:t>
            </a:r>
            <a:r>
              <a:rPr lang="en-US" dirty="0" smtClean="0">
                <a:hlinkClick r:id="rId3"/>
              </a:rPr>
              <a:t>Richard_CoxJr@mcpsmd.org</a:t>
            </a:r>
            <a:r>
              <a:rPr lang="en-US" dirty="0" smtClean="0"/>
              <a:t>, 240-740-2323</a:t>
            </a:r>
          </a:p>
          <a:p>
            <a:r>
              <a:rPr lang="en-US" dirty="0" smtClean="0"/>
              <a:t>Lynne Zarate, </a:t>
            </a:r>
            <a:r>
              <a:rPr lang="en-US" dirty="0" smtClean="0">
                <a:hlinkClick r:id="rId4"/>
              </a:rPr>
              <a:t>Lynne_M_Zarate@mcpsmd.org</a:t>
            </a:r>
            <a:r>
              <a:rPr lang="en-US" dirty="0" smtClean="0"/>
              <a:t>, 240-740-2507</a:t>
            </a:r>
          </a:p>
          <a:p>
            <a:endParaRPr lang="en-US" dirty="0" smtClean="0"/>
          </a:p>
          <a:p>
            <a:r>
              <a:rPr lang="en-US" dirty="0" smtClean="0"/>
              <a:t>Radon in Schools Webinar: </a:t>
            </a:r>
            <a:r>
              <a:rPr lang="en-US" dirty="0" smtClean="0">
                <a:hlinkClick r:id="rId5"/>
              </a:rPr>
              <a:t>https://www.epa.gov/iaq-schools/forms/webinar-radon-schools-what-you-need-know-properly-manage-radon-your-school</a:t>
            </a:r>
            <a:endParaRPr lang="en-US" dirty="0" smtClean="0"/>
          </a:p>
          <a:p>
            <a:pPr marL="0" indent="0">
              <a:buNone/>
            </a:pPr>
            <a:endParaRPr lang="en-US" dirty="0" smtClean="0"/>
          </a:p>
          <a:p>
            <a:pPr lvl="1"/>
            <a:r>
              <a:rPr lang="en-US" dirty="0" smtClean="0"/>
              <a:t>A thank you to Bruce Snead, Director, Engineering Extension, Kansas State University</a:t>
            </a:r>
            <a:endParaRPr lang="en-US" dirty="0"/>
          </a:p>
        </p:txBody>
      </p:sp>
      <p:pic>
        <p:nvPicPr>
          <p:cNvPr id="4" name="Picture 3"/>
          <p:cNvPicPr>
            <a:picLocks noChangeAspect="1"/>
          </p:cNvPicPr>
          <p:nvPr/>
        </p:nvPicPr>
        <p:blipFill>
          <a:blip r:embed="rId6"/>
          <a:stretch>
            <a:fillRect/>
          </a:stretch>
        </p:blipFill>
        <p:spPr>
          <a:xfrm>
            <a:off x="170224" y="186673"/>
            <a:ext cx="5780952" cy="752381"/>
          </a:xfrm>
          <a:prstGeom prst="rect">
            <a:avLst/>
          </a:prstGeom>
        </p:spPr>
      </p:pic>
    </p:spTree>
    <p:extLst>
      <p:ext uri="{BB962C8B-B14F-4D97-AF65-F5344CB8AC3E}">
        <p14:creationId xmlns:p14="http://schemas.microsoft.com/office/powerpoint/2010/main" val="412525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050929"/>
            <a:ext cx="10515600" cy="638175"/>
          </a:xfrm>
        </p:spPr>
        <p:txBody>
          <a:bodyPr>
            <a:noAutofit/>
          </a:bodyPr>
          <a:lstStyle/>
          <a:p>
            <a:pPr algn="ctr"/>
            <a:r>
              <a:rPr lang="en-US" b="1" dirty="0" smtClean="0"/>
              <a:t>Radon: A Bio</a:t>
            </a:r>
            <a:endParaRPr lang="en-US" b="1" dirty="0"/>
          </a:p>
        </p:txBody>
      </p:sp>
      <p:sp>
        <p:nvSpPr>
          <p:cNvPr id="5" name="Content Placeholder 4"/>
          <p:cNvSpPr>
            <a:spLocks noGrp="1"/>
          </p:cNvSpPr>
          <p:nvPr>
            <p:ph idx="1"/>
          </p:nvPr>
        </p:nvSpPr>
        <p:spPr/>
        <p:txBody>
          <a:bodyPr>
            <a:normAutofit lnSpcReduction="10000"/>
          </a:bodyPr>
          <a:lstStyle/>
          <a:p>
            <a:pPr marL="0" indent="0" algn="ctr">
              <a:buNone/>
            </a:pPr>
            <a:endParaRPr lang="en-US" dirty="0" smtClean="0"/>
          </a:p>
          <a:p>
            <a:pPr marL="0" indent="0" algn="ctr">
              <a:buNone/>
            </a:pPr>
            <a:r>
              <a:rPr lang="en-US" dirty="0" smtClean="0"/>
              <a:t>“</a:t>
            </a:r>
            <a:r>
              <a:rPr lang="en-US" dirty="0"/>
              <a:t>Radon is a serious national health problem</a:t>
            </a:r>
            <a:r>
              <a:rPr lang="en-US" dirty="0" smtClean="0"/>
              <a:t>”</a:t>
            </a:r>
          </a:p>
          <a:p>
            <a:pPr marL="0" indent="0" algn="ctr">
              <a:buNone/>
            </a:pPr>
            <a:endParaRPr lang="en-US" dirty="0"/>
          </a:p>
          <a:p>
            <a:r>
              <a:rPr lang="en-US" dirty="0" smtClean="0"/>
              <a:t>American Lung Association</a:t>
            </a:r>
          </a:p>
          <a:p>
            <a:r>
              <a:rPr lang="en-US" dirty="0" smtClean="0"/>
              <a:t>American Medical Association</a:t>
            </a:r>
          </a:p>
          <a:p>
            <a:r>
              <a:rPr lang="en-US" dirty="0" smtClean="0"/>
              <a:t>U.S. EPA</a:t>
            </a:r>
          </a:p>
          <a:p>
            <a:r>
              <a:rPr lang="en-US" dirty="0" smtClean="0"/>
              <a:t>National Academy of Sciences</a:t>
            </a:r>
          </a:p>
          <a:p>
            <a:r>
              <a:rPr lang="en-US" dirty="0" smtClean="0"/>
              <a:t>U.S. Surgeon General</a:t>
            </a:r>
          </a:p>
          <a:p>
            <a:r>
              <a:rPr lang="en-US" dirty="0" smtClean="0"/>
              <a:t>World Health Organization</a:t>
            </a:r>
          </a:p>
          <a:p>
            <a:endParaRPr lang="en-US" dirty="0"/>
          </a:p>
          <a:p>
            <a:pPr marL="0" indent="0">
              <a:buNone/>
            </a:pPr>
            <a:endParaRPr lang="en-US" dirty="0"/>
          </a:p>
        </p:txBody>
      </p:sp>
      <p:pic>
        <p:nvPicPr>
          <p:cNvPr id="6" name="Picture 5"/>
          <p:cNvPicPr>
            <a:picLocks noChangeAspect="1"/>
          </p:cNvPicPr>
          <p:nvPr/>
        </p:nvPicPr>
        <p:blipFill>
          <a:blip r:embed="rId3"/>
          <a:stretch>
            <a:fillRect/>
          </a:stretch>
        </p:blipFill>
        <p:spPr>
          <a:xfrm>
            <a:off x="170224" y="131809"/>
            <a:ext cx="5780952" cy="752381"/>
          </a:xfrm>
          <a:prstGeom prst="rect">
            <a:avLst/>
          </a:prstGeom>
        </p:spPr>
      </p:pic>
    </p:spTree>
    <p:extLst>
      <p:ext uri="{BB962C8B-B14F-4D97-AF65-F5344CB8AC3E}">
        <p14:creationId xmlns:p14="http://schemas.microsoft.com/office/powerpoint/2010/main" val="379174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050929"/>
            <a:ext cx="10515600" cy="638175"/>
          </a:xfrm>
        </p:spPr>
        <p:txBody>
          <a:bodyPr>
            <a:noAutofit/>
          </a:bodyPr>
          <a:lstStyle/>
          <a:p>
            <a:pPr algn="ctr"/>
            <a:r>
              <a:rPr lang="en-US" b="1" dirty="0" smtClean="0"/>
              <a:t>Radon: Health Effects</a:t>
            </a:r>
            <a:endParaRPr lang="en-US" b="1" dirty="0"/>
          </a:p>
        </p:txBody>
      </p:sp>
      <p:sp>
        <p:nvSpPr>
          <p:cNvPr id="5" name="Content Placeholder 4"/>
          <p:cNvSpPr>
            <a:spLocks noGrp="1"/>
          </p:cNvSpPr>
          <p:nvPr>
            <p:ph idx="1"/>
          </p:nvPr>
        </p:nvSpPr>
        <p:spPr/>
        <p:txBody>
          <a:bodyPr>
            <a:normAutofit/>
          </a:bodyPr>
          <a:lstStyle/>
          <a:p>
            <a:r>
              <a:rPr lang="en-US" dirty="0" smtClean="0"/>
              <a:t>Radon is a known human carcinogen</a:t>
            </a:r>
          </a:p>
          <a:p>
            <a:r>
              <a:rPr lang="en-US" dirty="0" smtClean="0"/>
              <a:t>Radon is leading cause of lung cancer among non-smokers and second-leading cause among smokers</a:t>
            </a:r>
          </a:p>
          <a:p>
            <a:r>
              <a:rPr lang="en-US" dirty="0" smtClean="0"/>
              <a:t>No ‘safe’ level of radon exposure</a:t>
            </a:r>
          </a:p>
          <a:p>
            <a:pPr marL="0" indent="0">
              <a:buNone/>
            </a:pPr>
            <a:r>
              <a:rPr lang="en-US" dirty="0"/>
              <a:t>	</a:t>
            </a:r>
            <a:endParaRPr lang="en-US" dirty="0" smtClean="0"/>
          </a:p>
          <a:p>
            <a:pPr marL="0" indent="0">
              <a:buNone/>
            </a:pPr>
            <a:r>
              <a:rPr lang="en-US" dirty="0"/>
              <a:t>	</a:t>
            </a:r>
            <a:r>
              <a:rPr lang="en-US" dirty="0" smtClean="0"/>
              <a:t>Smoking History</a:t>
            </a:r>
          </a:p>
          <a:p>
            <a:pPr marL="0" indent="0">
              <a:buNone/>
            </a:pPr>
            <a:r>
              <a:rPr lang="en-US" dirty="0"/>
              <a:t>	</a:t>
            </a:r>
            <a:r>
              <a:rPr lang="en-US" dirty="0" smtClean="0"/>
              <a:t>Radon Exposure				Radon Health Effects</a:t>
            </a:r>
          </a:p>
          <a:p>
            <a:pPr marL="0" indent="0">
              <a:buNone/>
            </a:pPr>
            <a:r>
              <a:rPr lang="en-US" dirty="0"/>
              <a:t>	</a:t>
            </a:r>
            <a:r>
              <a:rPr lang="en-US" dirty="0" smtClean="0"/>
              <a:t>Genetic Pre-disposition</a:t>
            </a:r>
            <a:endParaRPr lang="en-US" dirty="0"/>
          </a:p>
          <a:p>
            <a:pPr marL="0" indent="0">
              <a:buNone/>
            </a:pPr>
            <a:endParaRPr lang="en-US" dirty="0"/>
          </a:p>
        </p:txBody>
      </p:sp>
      <p:pic>
        <p:nvPicPr>
          <p:cNvPr id="6" name="Picture 5"/>
          <p:cNvPicPr>
            <a:picLocks noChangeAspect="1"/>
          </p:cNvPicPr>
          <p:nvPr/>
        </p:nvPicPr>
        <p:blipFill>
          <a:blip r:embed="rId3"/>
          <a:stretch>
            <a:fillRect/>
          </a:stretch>
        </p:blipFill>
        <p:spPr>
          <a:xfrm>
            <a:off x="170224" y="131809"/>
            <a:ext cx="5780952" cy="752381"/>
          </a:xfrm>
          <a:prstGeom prst="rect">
            <a:avLst/>
          </a:prstGeom>
        </p:spPr>
      </p:pic>
      <p:sp>
        <p:nvSpPr>
          <p:cNvPr id="2" name="Right Arrow 1"/>
          <p:cNvSpPr/>
          <p:nvPr/>
        </p:nvSpPr>
        <p:spPr>
          <a:xfrm>
            <a:off x="5676900" y="4711700"/>
            <a:ext cx="1549400"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Right Brace 2"/>
          <p:cNvSpPr/>
          <p:nvPr/>
        </p:nvSpPr>
        <p:spPr>
          <a:xfrm>
            <a:off x="5181600" y="4343400"/>
            <a:ext cx="279400" cy="1231900"/>
          </a:xfrm>
          <a:prstGeom prst="rightBrace">
            <a:avLst/>
          </a:prstGeom>
          <a:ln w="3810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08029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959624"/>
            <a:ext cx="10515600" cy="638175"/>
          </a:xfrm>
        </p:spPr>
        <p:txBody>
          <a:bodyPr>
            <a:noAutofit/>
          </a:bodyPr>
          <a:lstStyle/>
          <a:p>
            <a:pPr algn="ctr"/>
            <a:r>
              <a:rPr lang="en-US" b="1" dirty="0" smtClean="0"/>
              <a:t>Radon: Health Effects</a:t>
            </a:r>
            <a:endParaRPr lang="en-US" b="1" dirty="0"/>
          </a:p>
        </p:txBody>
      </p:sp>
      <p:sp>
        <p:nvSpPr>
          <p:cNvPr id="5" name="Content Placeholder 4"/>
          <p:cNvSpPr>
            <a:spLocks noGrp="1"/>
          </p:cNvSpPr>
          <p:nvPr>
            <p:ph idx="1"/>
          </p:nvPr>
        </p:nvSpPr>
        <p:spPr>
          <a:xfrm>
            <a:off x="838200" y="2054225"/>
            <a:ext cx="5626100" cy="3571875"/>
          </a:xfrm>
        </p:spPr>
        <p:txBody>
          <a:bodyPr>
            <a:normAutofit/>
          </a:bodyPr>
          <a:lstStyle/>
          <a:p>
            <a:r>
              <a:rPr lang="en-US" dirty="0" smtClean="0"/>
              <a:t>Radon and radon decay products inhaled. Decay products remain in respiratory track</a:t>
            </a:r>
          </a:p>
          <a:p>
            <a:r>
              <a:rPr lang="en-US" dirty="0" smtClean="0"/>
              <a:t>Po-218 and Po-214 do much of the damage (alpha emitters)</a:t>
            </a:r>
          </a:p>
          <a:p>
            <a:r>
              <a:rPr lang="en-US" dirty="0" smtClean="0"/>
              <a:t>Alpha particles strike lung cells damaging cell DNA</a:t>
            </a:r>
            <a:endParaRPr lang="en-US" dirty="0"/>
          </a:p>
        </p:txBody>
      </p:sp>
      <p:pic>
        <p:nvPicPr>
          <p:cNvPr id="6" name="Picture 5"/>
          <p:cNvPicPr>
            <a:picLocks noChangeAspect="1"/>
          </p:cNvPicPr>
          <p:nvPr/>
        </p:nvPicPr>
        <p:blipFill>
          <a:blip r:embed="rId3"/>
          <a:stretch>
            <a:fillRect/>
          </a:stretch>
        </p:blipFill>
        <p:spPr>
          <a:xfrm>
            <a:off x="170224" y="131809"/>
            <a:ext cx="5780952" cy="752381"/>
          </a:xfrm>
          <a:prstGeom prst="rect">
            <a:avLst/>
          </a:prstGeom>
        </p:spPr>
      </p:pic>
      <p:pic>
        <p:nvPicPr>
          <p:cNvPr id="1028" name="Picture 4" descr="C:\Users\COXJRRIC\AppData\Local\Temp\SNAGHTML1013326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625" y="2601912"/>
            <a:ext cx="4867949" cy="351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70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050929"/>
            <a:ext cx="10515600" cy="638175"/>
          </a:xfrm>
        </p:spPr>
        <p:txBody>
          <a:bodyPr>
            <a:noAutofit/>
          </a:bodyPr>
          <a:lstStyle/>
          <a:p>
            <a:pPr algn="ctr"/>
            <a:r>
              <a:rPr lang="en-US" b="1" dirty="0" smtClean="0"/>
              <a:t>Radon: Health Effects</a:t>
            </a:r>
            <a:endParaRPr lang="en-US" b="1" dirty="0"/>
          </a:p>
        </p:txBody>
      </p:sp>
      <p:sp>
        <p:nvSpPr>
          <p:cNvPr id="5" name="Content Placeholder 4"/>
          <p:cNvSpPr>
            <a:spLocks noGrp="1"/>
          </p:cNvSpPr>
          <p:nvPr>
            <p:ph idx="1"/>
          </p:nvPr>
        </p:nvSpPr>
        <p:spPr/>
        <p:txBody>
          <a:bodyPr>
            <a:normAutofit/>
          </a:bodyPr>
          <a:lstStyle/>
          <a:p>
            <a:endParaRPr lang="en-US" dirty="0" smtClean="0"/>
          </a:p>
          <a:p>
            <a:r>
              <a:rPr lang="en-US" dirty="0" smtClean="0"/>
              <a:t>Not sure if children are at greater risk</a:t>
            </a:r>
          </a:p>
          <a:p>
            <a:pPr lvl="1"/>
            <a:r>
              <a:rPr lang="en-US" dirty="0" smtClean="0"/>
              <a:t>Most lung cancer diagnoses are among those older than 40 years</a:t>
            </a:r>
          </a:p>
          <a:p>
            <a:pPr lvl="1"/>
            <a:r>
              <a:rPr lang="en-US" dirty="0" smtClean="0"/>
              <a:t>Evidence of childhood lung cancer associated with indoor radon is mixed</a:t>
            </a:r>
          </a:p>
          <a:p>
            <a:r>
              <a:rPr lang="en-US" dirty="0" smtClean="0"/>
              <a:t>Children are young—many years in front of them during which they will accumulate radon exposure</a:t>
            </a:r>
          </a:p>
          <a:p>
            <a:pPr lvl="1"/>
            <a:r>
              <a:rPr lang="en-US" dirty="0" smtClean="0"/>
              <a:t>Since radon is cumulative risk, it is important to reduce childhood exposure</a:t>
            </a:r>
            <a:endParaRPr lang="en-US" dirty="0"/>
          </a:p>
        </p:txBody>
      </p:sp>
      <p:pic>
        <p:nvPicPr>
          <p:cNvPr id="6" name="Picture 5"/>
          <p:cNvPicPr>
            <a:picLocks noChangeAspect="1"/>
          </p:cNvPicPr>
          <p:nvPr/>
        </p:nvPicPr>
        <p:blipFill>
          <a:blip r:embed="rId3"/>
          <a:stretch>
            <a:fillRect/>
          </a:stretch>
        </p:blipFill>
        <p:spPr>
          <a:xfrm>
            <a:off x="170224" y="131809"/>
            <a:ext cx="5780952" cy="752381"/>
          </a:xfrm>
          <a:prstGeom prst="rect">
            <a:avLst/>
          </a:prstGeom>
        </p:spPr>
      </p:pic>
    </p:spTree>
    <p:extLst>
      <p:ext uri="{BB962C8B-B14F-4D97-AF65-F5344CB8AC3E}">
        <p14:creationId xmlns:p14="http://schemas.microsoft.com/office/powerpoint/2010/main" val="323174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6937"/>
            <a:ext cx="10515600" cy="928688"/>
          </a:xfrm>
        </p:spPr>
        <p:txBody>
          <a:bodyPr/>
          <a:lstStyle/>
          <a:p>
            <a:pPr algn="ctr"/>
            <a:r>
              <a:rPr lang="en-US" b="1" dirty="0" smtClean="0"/>
              <a:t>District-wide Program History</a:t>
            </a:r>
            <a:endParaRPr lang="en-US" b="1"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Montgomery </a:t>
            </a:r>
            <a:r>
              <a:rPr lang="en-US" dirty="0"/>
              <a:t>County Public Schools has been testing for radon </a:t>
            </a:r>
            <a:r>
              <a:rPr lang="en-US" dirty="0" smtClean="0"/>
              <a:t>since </a:t>
            </a:r>
            <a:r>
              <a:rPr lang="en-US" dirty="0"/>
              <a:t>the </a:t>
            </a:r>
            <a:r>
              <a:rPr lang="en-US" dirty="0" smtClean="0"/>
              <a:t>1980s</a:t>
            </a:r>
            <a:r>
              <a:rPr lang="en-US" dirty="0"/>
              <a:t>. </a:t>
            </a:r>
            <a:endParaRPr lang="en-US" dirty="0" smtClean="0"/>
          </a:p>
          <a:p>
            <a:r>
              <a:rPr lang="en-US" dirty="0" smtClean="0"/>
              <a:t>An </a:t>
            </a:r>
            <a:r>
              <a:rPr lang="en-US" dirty="0"/>
              <a:t>intensive period of </a:t>
            </a:r>
            <a:r>
              <a:rPr lang="en-US" dirty="0" smtClean="0"/>
              <a:t>system-wide </a:t>
            </a:r>
            <a:r>
              <a:rPr lang="en-US" dirty="0"/>
              <a:t>testing and remediation was accomplished in the late 1980s through the mid-1990s </a:t>
            </a:r>
            <a:endParaRPr lang="en-US" dirty="0" smtClean="0"/>
          </a:p>
          <a:p>
            <a:r>
              <a:rPr lang="en-US" dirty="0" smtClean="0"/>
              <a:t>Since </a:t>
            </a:r>
            <a:r>
              <a:rPr lang="en-US" dirty="0"/>
              <a:t>that era, radon prevention measures such as sub-slab vapor barriers, proper sealing, and sub-slab vents have been incorporated into all new construction projects. </a:t>
            </a:r>
            <a:r>
              <a:rPr lang="en-US" dirty="0" smtClean="0"/>
              <a:t>     </a:t>
            </a:r>
          </a:p>
          <a:p>
            <a:endParaRPr lang="en-US" dirty="0"/>
          </a:p>
          <a:p>
            <a:pPr marL="0" indent="0">
              <a:buNone/>
            </a:pPr>
            <a:r>
              <a:rPr lang="en-US" dirty="0" smtClean="0"/>
              <a:t>											L</a:t>
            </a:r>
            <a:endParaRPr lang="en-US" dirty="0"/>
          </a:p>
        </p:txBody>
      </p:sp>
      <p:pic>
        <p:nvPicPr>
          <p:cNvPr id="4" name="Picture 3"/>
          <p:cNvPicPr>
            <a:picLocks noChangeAspect="1"/>
          </p:cNvPicPr>
          <p:nvPr/>
        </p:nvPicPr>
        <p:blipFill>
          <a:blip r:embed="rId3"/>
          <a:stretch>
            <a:fillRect/>
          </a:stretch>
        </p:blipFill>
        <p:spPr>
          <a:xfrm>
            <a:off x="170224" y="131809"/>
            <a:ext cx="5780952" cy="752381"/>
          </a:xfrm>
          <a:prstGeom prst="rect">
            <a:avLst/>
          </a:prstGeom>
        </p:spPr>
      </p:pic>
    </p:spTree>
    <p:extLst>
      <p:ext uri="{BB962C8B-B14F-4D97-AF65-F5344CB8AC3E}">
        <p14:creationId xmlns:p14="http://schemas.microsoft.com/office/powerpoint/2010/main" val="124773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9803"/>
            <a:ext cx="10515600" cy="1076325"/>
          </a:xfrm>
        </p:spPr>
        <p:txBody>
          <a:bodyPr>
            <a:noAutofit/>
          </a:bodyPr>
          <a:lstStyle/>
          <a:p>
            <a:r>
              <a:rPr lang="en-US" sz="4000" b="1" dirty="0" smtClean="0"/>
              <a:t>Substantially </a:t>
            </a:r>
            <a:r>
              <a:rPr lang="en-US" sz="4000" b="1" dirty="0"/>
              <a:t>R</a:t>
            </a:r>
            <a:r>
              <a:rPr lang="en-US" sz="4000" b="1" dirty="0" smtClean="0"/>
              <a:t>evised Program Started Late 2015</a:t>
            </a:r>
            <a:endParaRPr lang="en-US" sz="4000" b="1" dirty="0"/>
          </a:p>
        </p:txBody>
      </p:sp>
      <p:sp>
        <p:nvSpPr>
          <p:cNvPr id="3" name="Content Placeholder 2"/>
          <p:cNvSpPr>
            <a:spLocks noGrp="1"/>
          </p:cNvSpPr>
          <p:nvPr>
            <p:ph idx="1"/>
          </p:nvPr>
        </p:nvSpPr>
        <p:spPr>
          <a:xfrm>
            <a:off x="838200" y="1825624"/>
            <a:ext cx="10515600" cy="4876389"/>
          </a:xfrm>
        </p:spPr>
        <p:txBody>
          <a:bodyPr>
            <a:normAutofit lnSpcReduction="10000"/>
          </a:bodyPr>
          <a:lstStyle/>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r>
              <a:rPr lang="en-US" dirty="0" smtClean="0"/>
              <a:t>New program to comprehensively </a:t>
            </a:r>
            <a:r>
              <a:rPr lang="en-US" dirty="0"/>
              <a:t>review </a:t>
            </a:r>
            <a:r>
              <a:rPr lang="en-US" dirty="0" smtClean="0"/>
              <a:t>our </a:t>
            </a:r>
            <a:r>
              <a:rPr lang="en-US" dirty="0"/>
              <a:t>overall radon testing program to strengthen our protocols going forward. </a:t>
            </a:r>
            <a:endParaRPr lang="en-US" dirty="0" smtClean="0"/>
          </a:p>
          <a:p>
            <a:r>
              <a:rPr lang="en-US" dirty="0" smtClean="0"/>
              <a:t>MCPS retested all </a:t>
            </a:r>
            <a:r>
              <a:rPr lang="en-US" dirty="0"/>
              <a:t>schools in our </a:t>
            </a:r>
            <a:r>
              <a:rPr lang="en-US" dirty="0" smtClean="0"/>
              <a:t>district, 2015-2016			L</a:t>
            </a:r>
            <a:endParaRPr lang="en-US" dirty="0"/>
          </a:p>
        </p:txBody>
      </p:sp>
      <p:pic>
        <p:nvPicPr>
          <p:cNvPr id="4" name="Picture 3"/>
          <p:cNvPicPr>
            <a:picLocks noChangeAspect="1"/>
          </p:cNvPicPr>
          <p:nvPr/>
        </p:nvPicPr>
        <p:blipFill>
          <a:blip r:embed="rId3"/>
          <a:stretch>
            <a:fillRect/>
          </a:stretch>
        </p:blipFill>
        <p:spPr>
          <a:xfrm>
            <a:off x="144824" y="311814"/>
            <a:ext cx="5780952" cy="752381"/>
          </a:xfrm>
          <a:prstGeom prst="rect">
            <a:avLst/>
          </a:prstGeom>
        </p:spPr>
      </p:pic>
      <p:pic>
        <p:nvPicPr>
          <p:cNvPr id="5" name="Picture 4"/>
          <p:cNvPicPr>
            <a:picLocks noChangeAspect="1"/>
          </p:cNvPicPr>
          <p:nvPr/>
        </p:nvPicPr>
        <p:blipFill rotWithShape="1">
          <a:blip r:embed="rId4"/>
          <a:srcRect l="53078" t="29228" r="3976" b="31409"/>
          <a:stretch/>
        </p:blipFill>
        <p:spPr>
          <a:xfrm>
            <a:off x="1737017" y="1907250"/>
            <a:ext cx="8377518" cy="2879532"/>
          </a:xfrm>
          <a:prstGeom prst="rect">
            <a:avLst/>
          </a:prstGeom>
        </p:spPr>
      </p:pic>
    </p:spTree>
    <p:extLst>
      <p:ext uri="{BB962C8B-B14F-4D97-AF65-F5344CB8AC3E}">
        <p14:creationId xmlns:p14="http://schemas.microsoft.com/office/powerpoint/2010/main" val="104623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64" y="3215905"/>
            <a:ext cx="11498624" cy="1325563"/>
          </a:xfrm>
        </p:spPr>
        <p:txBody>
          <a:bodyPr>
            <a:normAutofit fontScale="90000"/>
          </a:bodyPr>
          <a:lstStyle/>
          <a:p>
            <a:pPr marL="457200" lvl="1" indent="-457200" algn="l">
              <a:buFont typeface="Arial" panose="020B0604020202020204" pitchFamily="34" charset="0"/>
              <a:buChar char="•"/>
            </a:pPr>
            <a:r>
              <a:rPr lang="en-US" sz="3100" dirty="0" smtClean="0">
                <a:latin typeface="+mn-lt"/>
              </a:rPr>
              <a:t>MCPS is:  </a:t>
            </a:r>
            <a:r>
              <a:rPr lang="en-US" sz="3100" dirty="0">
                <a:latin typeface="+mn-lt"/>
              </a:rPr>
              <a:t/>
            </a:r>
            <a:br>
              <a:rPr lang="en-US" sz="3100" dirty="0">
                <a:latin typeface="+mn-lt"/>
              </a:rPr>
            </a:br>
            <a:r>
              <a:rPr lang="en-US" sz="3100" dirty="0" smtClean="0">
                <a:latin typeface="+mn-lt"/>
              </a:rPr>
              <a:t>	largest </a:t>
            </a:r>
            <a:r>
              <a:rPr lang="en-US" sz="3100" dirty="0">
                <a:latin typeface="+mn-lt"/>
              </a:rPr>
              <a:t>school system in MD</a:t>
            </a:r>
            <a:br>
              <a:rPr lang="en-US" sz="3100" dirty="0">
                <a:latin typeface="+mn-lt"/>
              </a:rPr>
            </a:br>
            <a:r>
              <a:rPr lang="en-US" sz="3100" dirty="0" smtClean="0">
                <a:latin typeface="+mn-lt"/>
              </a:rPr>
              <a:t>	also </a:t>
            </a:r>
            <a:r>
              <a:rPr lang="en-US" sz="3100" dirty="0">
                <a:latin typeface="+mn-lt"/>
              </a:rPr>
              <a:t>the 14th largest public school system in the nation (17</a:t>
            </a:r>
            <a:r>
              <a:rPr lang="en-US" sz="3100" baseline="30000" dirty="0">
                <a:latin typeface="+mn-lt"/>
              </a:rPr>
              <a:t>th</a:t>
            </a:r>
            <a:r>
              <a:rPr lang="en-US" sz="3100" dirty="0">
                <a:latin typeface="+mn-lt"/>
              </a:rPr>
              <a:t> in 2015)</a:t>
            </a:r>
            <a:br>
              <a:rPr lang="en-US" sz="3100" dirty="0">
                <a:latin typeface="+mn-lt"/>
              </a:rPr>
            </a:br>
            <a:r>
              <a:rPr lang="en-US" sz="3100" dirty="0" smtClean="0">
                <a:latin typeface="+mn-lt"/>
              </a:rPr>
              <a:t>	</a:t>
            </a:r>
            <a:r>
              <a:rPr lang="en-US" sz="3100" dirty="0" smtClean="0">
                <a:latin typeface="+mn-lt"/>
                <a:ea typeface="Calibri" pitchFamily="34" charset="0"/>
              </a:rPr>
              <a:t>employs 23,000</a:t>
            </a:r>
            <a:br>
              <a:rPr lang="en-US" sz="3100" dirty="0" smtClean="0">
                <a:latin typeface="+mn-lt"/>
                <a:ea typeface="Calibri" pitchFamily="34" charset="0"/>
              </a:rPr>
            </a:br>
            <a:r>
              <a:rPr lang="en-US" sz="3100" dirty="0" smtClean="0">
                <a:latin typeface="+mn-lt"/>
                <a:ea typeface="Calibri" pitchFamily="34" charset="0"/>
              </a:rPr>
              <a:t>	</a:t>
            </a:r>
            <a:r>
              <a:rPr lang="en-US" sz="3100" dirty="0" smtClean="0">
                <a:latin typeface="+mn-lt"/>
              </a:rPr>
              <a:t>Educates </a:t>
            </a:r>
            <a:r>
              <a:rPr lang="en-US" sz="3100" b="1" dirty="0">
                <a:latin typeface="+mn-lt"/>
              </a:rPr>
              <a:t>161,546 </a:t>
            </a:r>
            <a:r>
              <a:rPr lang="en-US" sz="3100" dirty="0">
                <a:latin typeface="+mn-lt"/>
              </a:rPr>
              <a:t>students (2% increase) from over 157 </a:t>
            </a:r>
            <a:r>
              <a:rPr lang="en-US" sz="3100" dirty="0" smtClean="0">
                <a:latin typeface="+mn-lt"/>
              </a:rPr>
              <a:t>countries 			(156,500 in 2015)</a:t>
            </a:r>
            <a:r>
              <a:rPr lang="en-US" sz="3100" dirty="0">
                <a:latin typeface="+mn-lt"/>
              </a:rPr>
              <a:t/>
            </a:r>
            <a:br>
              <a:rPr lang="en-US" sz="3100" dirty="0">
                <a:latin typeface="+mn-lt"/>
              </a:rPr>
            </a:br>
            <a:r>
              <a:rPr lang="en-US" sz="3100" dirty="0" smtClean="0">
                <a:latin typeface="+mn-lt"/>
              </a:rPr>
              <a:t>	</a:t>
            </a:r>
            <a:r>
              <a:rPr lang="en-US" sz="3100" dirty="0" smtClean="0">
                <a:latin typeface="+mn-lt"/>
                <a:ea typeface="Calibri" pitchFamily="34" charset="0"/>
              </a:rPr>
              <a:t>35.1</a:t>
            </a:r>
            <a:r>
              <a:rPr lang="en-US" sz="3100" dirty="0">
                <a:latin typeface="+mn-lt"/>
                <a:ea typeface="Calibri" pitchFamily="34" charset="0"/>
              </a:rPr>
              <a:t>% of our students to receive free &amp; reduced-price meals (FARMS) </a:t>
            </a:r>
            <a:br>
              <a:rPr lang="en-US" sz="3100" dirty="0">
                <a:latin typeface="+mn-lt"/>
                <a:ea typeface="Calibri" pitchFamily="34" charset="0"/>
              </a:rPr>
            </a:br>
            <a:r>
              <a:rPr lang="en-US" sz="3100" dirty="0" smtClean="0">
                <a:latin typeface="+mn-lt"/>
                <a:ea typeface="Calibri" pitchFamily="34" charset="0"/>
              </a:rPr>
              <a:t>	&gt;</a:t>
            </a:r>
            <a:r>
              <a:rPr lang="en-US" sz="3100" dirty="0">
                <a:latin typeface="+mn-lt"/>
                <a:ea typeface="Calibri" pitchFamily="34" charset="0"/>
              </a:rPr>
              <a:t>1M residents of Montgomery </a:t>
            </a:r>
            <a:r>
              <a:rPr lang="en-US" sz="3100" dirty="0" smtClean="0">
                <a:latin typeface="+mn-lt"/>
                <a:ea typeface="Calibri" pitchFamily="34" charset="0"/>
              </a:rPr>
              <a:t>County</a:t>
            </a:r>
            <a:r>
              <a:rPr lang="en-US" sz="3100" dirty="0">
                <a:ea typeface="Calibri" pitchFamily="34" charset="0"/>
              </a:rPr>
              <a:t/>
            </a:r>
            <a:br>
              <a:rPr lang="en-US" sz="3100" dirty="0">
                <a:ea typeface="Calibri" pitchFamily="34" charset="0"/>
              </a:rPr>
            </a:br>
            <a:r>
              <a:rPr lang="en-US" sz="3100" dirty="0" smtClean="0">
                <a:ea typeface="Calibri" pitchFamily="34" charset="0"/>
              </a:rPr>
              <a:t>												L</a:t>
            </a:r>
            <a:endParaRPr lang="en-US" sz="3100" dirty="0"/>
          </a:p>
        </p:txBody>
      </p:sp>
      <p:sp>
        <p:nvSpPr>
          <p:cNvPr id="4" name="Title 1"/>
          <p:cNvSpPr txBox="1">
            <a:spLocks/>
          </p:cNvSpPr>
          <p:nvPr/>
        </p:nvSpPr>
        <p:spPr>
          <a:xfrm>
            <a:off x="488576" y="1005590"/>
            <a:ext cx="10515600" cy="928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About MCPS</a:t>
            </a:r>
            <a:endParaRPr lang="en-US" b="1" dirty="0"/>
          </a:p>
        </p:txBody>
      </p:sp>
      <p:pic>
        <p:nvPicPr>
          <p:cNvPr id="5" name="Picture 4"/>
          <p:cNvPicPr>
            <a:picLocks noChangeAspect="1"/>
          </p:cNvPicPr>
          <p:nvPr/>
        </p:nvPicPr>
        <p:blipFill>
          <a:blip r:embed="rId3"/>
          <a:stretch>
            <a:fillRect/>
          </a:stretch>
        </p:blipFill>
        <p:spPr>
          <a:xfrm>
            <a:off x="170224" y="131809"/>
            <a:ext cx="5780952" cy="752381"/>
          </a:xfrm>
          <a:prstGeom prst="rect">
            <a:avLst/>
          </a:prstGeom>
        </p:spPr>
      </p:pic>
    </p:spTree>
    <p:extLst>
      <p:ext uri="{BB962C8B-B14F-4D97-AF65-F5344CB8AC3E}">
        <p14:creationId xmlns:p14="http://schemas.microsoft.com/office/powerpoint/2010/main" val="1815606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B70DF77E1C3A478C519CFE1D8AC84A" ma:contentTypeVersion="23" ma:contentTypeDescription="Create a new document." ma:contentTypeScope="" ma:versionID="6ff24a0432e8b6668fbaa12dd1eaf8a9">
  <xsd:schema xmlns:xsd="http://www.w3.org/2001/XMLSchema" xmlns:xs="http://www.w3.org/2001/XMLSchema" xmlns:p="http://schemas.microsoft.com/office/2006/metadata/properties" xmlns:ns1="http://schemas.microsoft.com/sharepoint/v3" targetNamespace="http://schemas.microsoft.com/office/2006/metadata/properties" ma:root="true" ma:fieldsID="0f1c3a5fe40b69cf375f6490498fc6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0AA36C-6D2D-43F3-8E0F-549E88D2CC1D}"/>
</file>

<file path=customXml/itemProps2.xml><?xml version="1.0" encoding="utf-8"?>
<ds:datastoreItem xmlns:ds="http://schemas.openxmlformats.org/officeDocument/2006/customXml" ds:itemID="{70D33F45-9814-4916-885F-61EF7A32DA0E}"/>
</file>

<file path=customXml/itemProps3.xml><?xml version="1.0" encoding="utf-8"?>
<ds:datastoreItem xmlns:ds="http://schemas.openxmlformats.org/officeDocument/2006/customXml" ds:itemID="{AC89D388-3F4B-42B3-ADFD-0E0D47E34992}"/>
</file>

<file path=docProps/app.xml><?xml version="1.0" encoding="utf-8"?>
<Properties xmlns="http://schemas.openxmlformats.org/officeDocument/2006/extended-properties" xmlns:vt="http://schemas.openxmlformats.org/officeDocument/2006/docPropsVTypes">
  <Template>Office Theme</Template>
  <TotalTime>18801</TotalTime>
  <Words>2568</Words>
  <Application>Microsoft Office PowerPoint</Application>
  <PresentationFormat>Widescreen</PresentationFormat>
  <Paragraphs>238</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Radon Testing and Mitigation Program in MCPS</vt:lpstr>
      <vt:lpstr>Radon: A Bio</vt:lpstr>
      <vt:lpstr>Radon: A Bio</vt:lpstr>
      <vt:lpstr>Radon: Health Effects</vt:lpstr>
      <vt:lpstr>Radon: Health Effects</vt:lpstr>
      <vt:lpstr>Radon: Health Effects</vt:lpstr>
      <vt:lpstr>District-wide Program History</vt:lpstr>
      <vt:lpstr>Substantially Revised Program Started Late 2015</vt:lpstr>
      <vt:lpstr>MCPS is:    largest school system in MD  also the 14th largest public school system in the nation (17th in 2015)  employs 23,000  Educates 161,546 students (2% increase) from over 157 countries    (156,500 in 2015)  35.1% of our students to receive free &amp; reduced-price meals (FARMS)   &gt;1M residents of Montgomery County             L</vt:lpstr>
      <vt:lpstr>The Program: </vt:lpstr>
      <vt:lpstr>The Testing Program</vt:lpstr>
      <vt:lpstr>PowerPoint Presentation</vt:lpstr>
      <vt:lpstr>Testing Program Challenges</vt:lpstr>
      <vt:lpstr>Testing Program Successes</vt:lpstr>
      <vt:lpstr>PowerPoint Presentation</vt:lpstr>
      <vt:lpstr>PowerPoint Presentation</vt:lpstr>
      <vt:lpstr>PowerPoint Presentation</vt:lpstr>
      <vt:lpstr>Testing Program Successes</vt:lpstr>
      <vt:lpstr>The Mitigation Program</vt:lpstr>
      <vt:lpstr>PowerPoint Presentation</vt:lpstr>
      <vt:lpstr>The Mitigation Program</vt:lpstr>
      <vt:lpstr>The Mitigation Program</vt:lpstr>
      <vt:lpstr>Mitigation Program Challenges</vt:lpstr>
      <vt:lpstr>Mitigation Program Successes</vt:lpstr>
      <vt:lpstr>Future of the Testing and Mitigation Programs</vt:lpstr>
      <vt:lpstr>Questions?</vt:lpstr>
    </vt:vector>
  </TitlesOfParts>
  <Company>MCPS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Radon in MCPS</dc:title>
  <dc:creator>Cox, Richard</dc:creator>
  <cp:lastModifiedBy>Windows User</cp:lastModifiedBy>
  <cp:revision>65</cp:revision>
  <cp:lastPrinted>2018-09-19T10:44:44Z</cp:lastPrinted>
  <dcterms:created xsi:type="dcterms:W3CDTF">2018-08-07T16:33:04Z</dcterms:created>
  <dcterms:modified xsi:type="dcterms:W3CDTF">2018-11-13T17:28:37Z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0x01010071B70DF77E1C3A478C519CFE1D8AC84A</vt:lpwstr>
  </property>
  <property fmtid="{D5CDD505-2E9C-101B-9397-08002B2CF9AE}" pid="4" name="PublishingRollupImage">
    <vt:lpwstr/>
  </property>
  <property fmtid="{D5CDD505-2E9C-101B-9397-08002B2CF9AE}" pid="5" name="PublishingContactEmail">
    <vt:lpwstr/>
  </property>
  <property fmtid="{D5CDD505-2E9C-101B-9397-08002B2CF9AE}" pid="6" name="PublishingContactPicture">
    <vt:lpwstr/>
  </property>
  <property fmtid="{D5CDD505-2E9C-101B-9397-08002B2CF9AE}" pid="7" name="PublishingContactName">
    <vt:lpwstr/>
  </property>
  <property fmtid="{D5CDD505-2E9C-101B-9397-08002B2CF9AE}" pid="8" name="PublishingPageLayout">
    <vt:lpwstr/>
  </property>
  <property fmtid="{D5CDD505-2E9C-101B-9397-08002B2CF9AE}" pid="9" name="Comments">
    <vt:lpwstr/>
  </property>
  <property fmtid="{D5CDD505-2E9C-101B-9397-08002B2CF9AE}" pid="10" name="Audience">
    <vt:lpwstr/>
  </property>
</Properties>
</file>