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hart1.xml" ContentType="application/vnd.openxmlformats-officedocument.drawingml.char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327" r:id="rId3"/>
    <p:sldId id="341" r:id="rId4"/>
    <p:sldId id="346" r:id="rId5"/>
    <p:sldId id="329" r:id="rId6"/>
    <p:sldId id="340" r:id="rId7"/>
    <p:sldId id="356" r:id="rId8"/>
    <p:sldId id="347" r:id="rId9"/>
    <p:sldId id="350" r:id="rId10"/>
    <p:sldId id="351" r:id="rId11"/>
    <p:sldId id="352" r:id="rId12"/>
    <p:sldId id="354" r:id="rId13"/>
    <p:sldId id="355" r:id="rId14"/>
    <p:sldId id="353" r:id="rId15"/>
    <p:sldId id="258" r:id="rId16"/>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Default Section" id="{485D0FDA-279E-4469-9495-441E2B293F4D}">
          <p14:sldIdLst>
            <p14:sldId id="256"/>
            <p14:sldId id="327"/>
          </p14:sldIdLst>
        </p14:section>
        <p14:section name="Untitled Section" id="{019BB755-36BC-4EB5-A5C9-C124D9150FE4}">
          <p14:sldIdLst>
            <p14:sldId id="341"/>
            <p14:sldId id="346"/>
            <p14:sldId id="329"/>
            <p14:sldId id="340"/>
            <p14:sldId id="356"/>
            <p14:sldId id="347"/>
            <p14:sldId id="350"/>
            <p14:sldId id="351"/>
            <p14:sldId id="352"/>
            <p14:sldId id="354"/>
            <p14:sldId id="355"/>
            <p14:sldId id="353"/>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00" autoAdjust="0"/>
  </p:normalViewPr>
  <p:slideViewPr>
    <p:cSldViewPr snapToGrid="0">
      <p:cViewPr varScale="1">
        <p:scale>
          <a:sx n="59" d="100"/>
          <a:sy n="59" d="100"/>
        </p:scale>
        <p:origin x="1632" y="78"/>
      </p:cViewPr>
      <p:guideLst>
        <p:guide orient="horz" pos="2160"/>
        <p:guide pos="2880"/>
      </p:guideLst>
    </p:cSldViewPr>
  </p:slideViewPr>
  <p:notesTextViewPr>
    <p:cViewPr>
      <p:scale>
        <a:sx n="1" d="1"/>
        <a:sy n="1" d="1"/>
      </p:scale>
      <p:origin x="0" y="0"/>
    </p:cViewPr>
  </p:notesTextViewPr>
  <p:sorterViewPr>
    <p:cViewPr>
      <p:scale>
        <a:sx n="100" d="100"/>
        <a:sy n="100" d="100"/>
      </p:scale>
      <p:origin x="0" y="1344"/>
    </p:cViewPr>
  </p:sorterViewPr>
  <p:notesViewPr>
    <p:cSldViewPr snapToGrid="0">
      <p:cViewPr varScale="1">
        <p:scale>
          <a:sx n="52" d="100"/>
          <a:sy n="52" d="100"/>
        </p:scale>
        <p:origin x="-1878" y="-96"/>
      </p:cViewPr>
      <p:guideLst>
        <p:guide orient="horz" pos="2208"/>
        <p:guide pos="2928"/>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taverna\Desktop\Work\LLRW-2017\Tables-Charts_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taverna\Desktop\Work\LLRW-2017\Tables-Charts_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chemeClr val="tx2">
                <a:lumMod val="75000"/>
              </a:schemeClr>
            </a:solidFill>
          </c:spPr>
          <c:dPt>
            <c:idx val="0"/>
            <c:bubble3D val="0"/>
            <c:spPr>
              <a:solidFill>
                <a:schemeClr val="bg1">
                  <a:lumMod val="75000"/>
                </a:schemeClr>
              </a:solidFill>
              <a:ln w="25400">
                <a:solidFill>
                  <a:schemeClr val="lt1">
                    <a:alpha val="0"/>
                  </a:schemeClr>
                </a:solidFill>
              </a:ln>
              <a:effectLst/>
              <a:sp3d contourW="25400">
                <a:contourClr>
                  <a:schemeClr val="lt1">
                    <a:alpha val="0"/>
                  </a:schemeClr>
                </a:contourClr>
              </a:sp3d>
            </c:spPr>
            <c:extLst>
              <c:ext xmlns:c16="http://schemas.microsoft.com/office/drawing/2014/chart" uri="{C3380CC4-5D6E-409C-BE32-E72D297353CC}">
                <c16:uniqueId val="{00000001-3F9F-4BCA-97E3-42AA16CDE8E0}"/>
              </c:ext>
            </c:extLst>
          </c:dPt>
          <c:dPt>
            <c:idx val="1"/>
            <c:bubble3D val="0"/>
            <c:spPr>
              <a:solidFill>
                <a:schemeClr val="tx2">
                  <a:lumMod val="75000"/>
                </a:schemeClr>
              </a:solidFill>
              <a:ln w="0">
                <a:solidFill>
                  <a:schemeClr val="lt1"/>
                </a:solidFill>
              </a:ln>
              <a:effectLst/>
              <a:sp3d>
                <a:contourClr>
                  <a:schemeClr val="lt1"/>
                </a:contourClr>
              </a:sp3d>
            </c:spPr>
            <c:extLst>
              <c:ext xmlns:c16="http://schemas.microsoft.com/office/drawing/2014/chart" uri="{C3380CC4-5D6E-409C-BE32-E72D297353CC}">
                <c16:uniqueId val="{00000003-3F9F-4BCA-97E3-42AA16CDE8E0}"/>
              </c:ext>
            </c:extLst>
          </c:dPt>
          <c:dLbls>
            <c:dLbl>
              <c:idx val="0"/>
              <c:layout>
                <c:manualLayout>
                  <c:x val="3.5345598682816615E-3"/>
                  <c:y val="-0.25355027967304777"/>
                </c:manualLayout>
              </c:layout>
              <c:tx>
                <c:rich>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fld id="{7860F4E6-89CF-42C7-B971-96FA8D5864CD}" type="VALUE">
                      <a:rPr lang="en-US"/>
                      <a:pPr>
                        <a:defRPr sz="1000">
                          <a:solidFill>
                            <a:sysClr val="windowText" lastClr="000000"/>
                          </a:solidFill>
                        </a:defRPr>
                      </a:pPr>
                      <a:t>[VALUE]</a:t>
                    </a:fld>
                    <a:r>
                      <a:rPr lang="en-US"/>
                      <a:t> cubic feet</a:t>
                    </a:r>
                    <a:r>
                      <a:rPr lang="en-US" baseline="0"/>
                      <a:t>, </a:t>
                    </a:r>
                    <a:fld id="{01D9F92C-5330-4F7E-9C04-2F51A67DDFA4}" type="PERCENTAGE">
                      <a:rPr lang="en-US" baseline="0"/>
                      <a:pPr>
                        <a:defRPr sz="1000">
                          <a:solidFill>
                            <a:sysClr val="windowText" lastClr="000000"/>
                          </a:solidFill>
                        </a:defRPr>
                      </a:pPr>
                      <a:t>[PERCENTAGE]</a:t>
                    </a:fld>
                    <a:endParaRPr lang="en-US" baseline="0"/>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4305013152062635"/>
                      <c:h val="7.613162371774769E-2"/>
                    </c:manualLayout>
                  </c15:layout>
                  <c15:dlblFieldTable/>
                  <c15:showDataLabelsRange val="0"/>
                </c:ext>
                <c:ext xmlns:c16="http://schemas.microsoft.com/office/drawing/2014/chart" uri="{C3380CC4-5D6E-409C-BE32-E72D297353CC}">
                  <c16:uniqueId val="{00000001-3F9F-4BCA-97E3-42AA16CDE8E0}"/>
                </c:ext>
              </c:extLst>
            </c:dLbl>
            <c:dLbl>
              <c:idx val="1"/>
              <c:layout>
                <c:manualLayout>
                  <c:x val="3.5886853139577325E-3"/>
                  <c:y val="1.308250774672946E-2"/>
                </c:manualLayout>
              </c:layout>
              <c:tx>
                <c:rich>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fld id="{5C0D7176-96CB-44EA-BE44-3EC081C1F798}" type="VALUE">
                      <a:rPr lang="en-US"/>
                      <a:pPr>
                        <a:defRPr sz="1000">
                          <a:solidFill>
                            <a:sysClr val="windowText" lastClr="000000"/>
                          </a:solidFill>
                        </a:defRPr>
                      </a:pPr>
                      <a:t>[VALUE]</a:t>
                    </a:fld>
                    <a:r>
                      <a:rPr lang="en-US"/>
                      <a:t> cubic</a:t>
                    </a:r>
                    <a:r>
                      <a:rPr lang="en-US" baseline="0"/>
                      <a:t> feet, </a:t>
                    </a:r>
                    <a:fld id="{92B51E28-F798-47B0-8E7B-F345277D444E}" type="PERCENTAGE">
                      <a:rPr lang="en-US" baseline="0"/>
                      <a:pPr>
                        <a:defRPr sz="1000">
                          <a:solidFill>
                            <a:sysClr val="windowText" lastClr="000000"/>
                          </a:solidFill>
                        </a:defRPr>
                      </a:pPr>
                      <a:t>[PERCENTAGE]</a:t>
                    </a:fld>
                    <a:endParaRPr lang="en-US" baseline="0"/>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7473066631368276"/>
                      <c:h val="7.4073953710820165E-2"/>
                    </c:manualLayout>
                  </c15:layout>
                  <c15:dlblFieldTable/>
                  <c15:showDataLabelsRange val="0"/>
                </c:ext>
                <c:ext xmlns:c16="http://schemas.microsoft.com/office/drawing/2014/chart" uri="{C3380CC4-5D6E-409C-BE32-E72D297353CC}">
                  <c16:uniqueId val="{00000003-3F9F-4BCA-97E3-42AA16CDE8E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TablesCharts!$C$88:$C$89</c:f>
              <c:strCache>
                <c:ptCount val="2"/>
                <c:pt idx="0">
                  <c:v>EnergySolutions</c:v>
                </c:pt>
                <c:pt idx="1">
                  <c:v>WCS</c:v>
                </c:pt>
              </c:strCache>
            </c:strRef>
          </c:cat>
          <c:val>
            <c:numRef>
              <c:f>TablesCharts!$D$88:$D$89</c:f>
              <c:numCache>
                <c:formatCode>#,##0</c:formatCode>
                <c:ptCount val="2"/>
                <c:pt idx="0">
                  <c:v>494606.11</c:v>
                </c:pt>
                <c:pt idx="1">
                  <c:v>1282.5999999999999</c:v>
                </c:pt>
              </c:numCache>
            </c:numRef>
          </c:val>
          <c:extLst>
            <c:ext xmlns:c16="http://schemas.microsoft.com/office/drawing/2014/chart" uri="{C3380CC4-5D6E-409C-BE32-E72D297353CC}">
              <c16:uniqueId val="{00000004-3F9F-4BCA-97E3-42AA16CDE8E0}"/>
            </c:ext>
          </c:extLst>
        </c:ser>
        <c:dLbls>
          <c:showLegendKey val="0"/>
          <c:showVal val="0"/>
          <c:showCatName val="0"/>
          <c:showSerName val="0"/>
          <c:showPercent val="0"/>
          <c:showBubbleSize val="0"/>
          <c:showLeaderLines val="0"/>
        </c:dLbls>
      </c:pie3D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no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7248430108212638"/>
          <c:y val="0.89609021094585406"/>
          <c:w val="0.2676867641666078"/>
          <c:h val="8.74488837043517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C000"/>
            </a:solidFill>
          </c:spPr>
          <c:dPt>
            <c:idx val="0"/>
            <c:bubble3D val="0"/>
            <c:spPr>
              <a:solidFill>
                <a:schemeClr val="bg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A75D-4AAE-8433-1ECE3B434676}"/>
              </c:ext>
            </c:extLst>
          </c:dPt>
          <c:dPt>
            <c:idx val="1"/>
            <c:bubble3D val="0"/>
            <c:spPr>
              <a:solidFill>
                <a:schemeClr val="tx2">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A75D-4AAE-8433-1ECE3B434676}"/>
              </c:ext>
            </c:extLst>
          </c:dPt>
          <c:dLbls>
            <c:dLbl>
              <c:idx val="0"/>
              <c:tx>
                <c:rich>
                  <a:bodyPr/>
                  <a:lstStyle/>
                  <a:p>
                    <a:fld id="{9DF1141E-E4C6-431E-BDF8-3EA99D866E5A}" type="VALUE">
                      <a:rPr lang="en-US"/>
                      <a:pPr/>
                      <a:t>[VALUE]</a:t>
                    </a:fld>
                    <a:r>
                      <a:rPr lang="en-US"/>
                      <a:t> Curies</a:t>
                    </a:r>
                    <a:r>
                      <a:rPr lang="en-US" baseline="0"/>
                      <a:t>, </a:t>
                    </a:r>
                    <a:fld id="{725403A1-9E84-4529-85D2-C7E99CE3B874}" type="PERCENTAGE">
                      <a:rPr lang="en-US" baseline="0"/>
                      <a:pPr/>
                      <a:t>[PERCENTAGE]</a:t>
                    </a:fld>
                    <a:endParaRPr lang="en-US" baseline="0"/>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5D-4AAE-8433-1ECE3B434676}"/>
                </c:ext>
              </c:extLst>
            </c:dLbl>
            <c:dLbl>
              <c:idx val="1"/>
              <c:tx>
                <c:rich>
                  <a:bodyPr/>
                  <a:lstStyle/>
                  <a:p>
                    <a:fld id="{346E23BF-EA6D-4FA9-A21D-460DE70E4BFE}" type="VALUE">
                      <a:rPr lang="en-US"/>
                      <a:pPr/>
                      <a:t>[VALUE]</a:t>
                    </a:fld>
                    <a:r>
                      <a:rPr lang="en-US"/>
                      <a:t> Curies</a:t>
                    </a:r>
                    <a:r>
                      <a:rPr lang="en-US" baseline="0"/>
                      <a:t>, </a:t>
                    </a:r>
                    <a:fld id="{FD208BAF-E07C-4DFC-A056-17A0E2F35962}" type="PERCENTAGE">
                      <a:rPr lang="en-US" baseline="0"/>
                      <a:pPr/>
                      <a:t>[PERCENTAGE]</a:t>
                    </a:fld>
                    <a:endParaRPr lang="en-US" baseline="0"/>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75D-4AAE-8433-1ECE3B43467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1"/>
            <c:showBubbleSize val="0"/>
            <c:showLeaderLines val="0"/>
            <c:extLst>
              <c:ext xmlns:c15="http://schemas.microsoft.com/office/drawing/2012/chart" uri="{CE6537A1-D6FC-4f65-9D91-7224C49458BB}"/>
            </c:extLst>
          </c:dLbls>
          <c:cat>
            <c:strRef>
              <c:f>TablesCharts!$C$68:$C$69</c:f>
              <c:strCache>
                <c:ptCount val="2"/>
                <c:pt idx="0">
                  <c:v>EnergySolutions</c:v>
                </c:pt>
                <c:pt idx="1">
                  <c:v>WCS</c:v>
                </c:pt>
              </c:strCache>
            </c:strRef>
          </c:cat>
          <c:val>
            <c:numRef>
              <c:f>TablesCharts!$D$68:$D$69</c:f>
              <c:numCache>
                <c:formatCode>#,##0</c:formatCode>
                <c:ptCount val="2"/>
                <c:pt idx="0">
                  <c:v>1307.27</c:v>
                </c:pt>
                <c:pt idx="1">
                  <c:v>585.51</c:v>
                </c:pt>
              </c:numCache>
            </c:numRef>
          </c:val>
          <c:extLst>
            <c:ext xmlns:c16="http://schemas.microsoft.com/office/drawing/2014/chart" uri="{C3380CC4-5D6E-409C-BE32-E72D297353CC}">
              <c16:uniqueId val="{00000004-A75D-4AAE-8433-1ECE3B434676}"/>
            </c:ext>
          </c:extLst>
        </c:ser>
        <c:dLbls>
          <c:showLegendKey val="0"/>
          <c:showVal val="0"/>
          <c:showCatName val="0"/>
          <c:showSerName val="0"/>
          <c:showPercent val="0"/>
          <c:showBubbleSize val="0"/>
          <c:showLeaderLines val="0"/>
        </c:dLbls>
      </c:pie3D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no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94FFA-9BBE-4767-BC94-53D818E76C96}"/>
              </a:ext>
            </a:extLst>
          </p:cNvPr>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55402B-9D6F-45A1-842D-62D94E2EC011}"/>
              </a:ext>
            </a:extLst>
          </p:cNvPr>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39F66DB9-E1BE-4C76-852E-CADD663A4A90}" type="datetimeFigureOut">
              <a:rPr lang="en-US" smtClean="0"/>
              <a:t>11/8/2018</a:t>
            </a:fld>
            <a:endParaRPr lang="en-US"/>
          </a:p>
        </p:txBody>
      </p:sp>
      <p:sp>
        <p:nvSpPr>
          <p:cNvPr id="4" name="Footer Placeholder 3">
            <a:extLst>
              <a:ext uri="{FF2B5EF4-FFF2-40B4-BE49-F238E27FC236}">
                <a16:creationId xmlns:a16="http://schemas.microsoft.com/office/drawing/2014/main" id="{48202504-5E4A-44E5-A9E0-7ACF9F2608F3}"/>
              </a:ext>
            </a:extLst>
          </p:cNvPr>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25DA4E-845A-4CF7-8BE8-691AA0D3F224}"/>
              </a:ext>
            </a:extLst>
          </p:cNvPr>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93A32375-70F1-4499-9384-5B3C7A61C4A0}" type="slidenum">
              <a:rPr lang="en-US" smtClean="0"/>
              <a:t>‹#›</a:t>
            </a:fld>
            <a:endParaRPr lang="en-US"/>
          </a:p>
        </p:txBody>
      </p:sp>
    </p:spTree>
    <p:extLst>
      <p:ext uri="{BB962C8B-B14F-4D97-AF65-F5344CB8AC3E}">
        <p14:creationId xmlns:p14="http://schemas.microsoft.com/office/powerpoint/2010/main" val="1041965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vl1pPr>
          </a:lstStyle>
          <a:p>
            <a:pPr>
              <a:defRPr/>
            </a:pPr>
            <a:fld id="{583FEAB7-A289-415C-83E3-4ED0EDCEA802}" type="datetimeFigureOut">
              <a:rPr lang="en-US"/>
              <a:pPr>
                <a:defRPr/>
              </a:pPr>
              <a:t>11/8/2018</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30482" y="3330419"/>
            <a:ext cx="7435436" cy="315444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58443"/>
            <a:ext cx="4029282" cy="35076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vl1pPr>
          </a:lstStyle>
          <a:p>
            <a:pPr>
              <a:defRPr/>
            </a:pPr>
            <a:fld id="{C07EE443-19AD-4832-A5D8-DDA9C07D0369}" type="slidenum">
              <a:rPr lang="en-US"/>
              <a:pPr>
                <a:defRPr/>
              </a:pPr>
              <a:t>‹#›</a:t>
            </a:fld>
            <a:endParaRPr lang="en-US" dirty="0"/>
          </a:p>
        </p:txBody>
      </p:sp>
    </p:spTree>
    <p:extLst>
      <p:ext uri="{BB962C8B-B14F-4D97-AF65-F5344CB8AC3E}">
        <p14:creationId xmlns:p14="http://schemas.microsoft.com/office/powerpoint/2010/main" val="3884888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7EE443-19AD-4832-A5D8-DDA9C07D0369}" type="slidenum">
              <a:rPr lang="en-US" smtClean="0"/>
              <a:pPr>
                <a:defRPr/>
              </a:pPr>
              <a:t>1</a:t>
            </a:fld>
            <a:endParaRPr lang="en-US" dirty="0"/>
          </a:p>
        </p:txBody>
      </p:sp>
    </p:spTree>
    <p:extLst>
      <p:ext uri="{BB962C8B-B14F-4D97-AF65-F5344CB8AC3E}">
        <p14:creationId xmlns:p14="http://schemas.microsoft.com/office/powerpoint/2010/main" val="87410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0A04FC2C-9C8E-42A0-B94E-4F87332DFD98}" type="slidenum">
              <a:rPr lang="en-US" smtClean="0"/>
              <a:pPr eaLnBrk="1" hangingPunct="1"/>
              <a:t>2</a:t>
            </a:fld>
            <a:endParaRPr lang="en-US" dirty="0"/>
          </a:p>
        </p:txBody>
      </p:sp>
    </p:spTree>
    <p:extLst>
      <p:ext uri="{BB962C8B-B14F-4D97-AF65-F5344CB8AC3E}">
        <p14:creationId xmlns:p14="http://schemas.microsoft.com/office/powerpoint/2010/main" val="7941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0A04FC2C-9C8E-42A0-B94E-4F87332DFD98}" type="slidenum">
              <a:rPr lang="en-US" smtClean="0"/>
              <a:pPr eaLnBrk="1" hangingPunct="1"/>
              <a:t>5</a:t>
            </a:fld>
            <a:endParaRPr lang="en-US" dirty="0"/>
          </a:p>
        </p:txBody>
      </p:sp>
    </p:spTree>
    <p:extLst>
      <p:ext uri="{BB962C8B-B14F-4D97-AF65-F5344CB8AC3E}">
        <p14:creationId xmlns:p14="http://schemas.microsoft.com/office/powerpoint/2010/main" val="137105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7FEBEA4-882D-4670-83BF-E8F6F197F0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23BBFB1-0AD2-4D20-8ACF-E9E651EDC6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 name="Slide Number Placeholder 1">
            <a:extLst>
              <a:ext uri="{FF2B5EF4-FFF2-40B4-BE49-F238E27FC236}">
                <a16:creationId xmlns:a16="http://schemas.microsoft.com/office/drawing/2014/main" id="{64CEE412-7253-4DF7-A7EB-4E85C10307A0}"/>
              </a:ext>
            </a:extLst>
          </p:cNvPr>
          <p:cNvSpPr>
            <a:spLocks noGrp="1"/>
          </p:cNvSpPr>
          <p:nvPr>
            <p:ph type="sldNum" sz="quarter" idx="10"/>
          </p:nvPr>
        </p:nvSpPr>
        <p:spPr/>
        <p:txBody>
          <a:bodyPr/>
          <a:lstStyle/>
          <a:p>
            <a:pPr>
              <a:defRPr/>
            </a:pPr>
            <a:fld id="{F37BDC14-CFF4-4EFF-B04B-0C43EB3D9E83}" type="slidenum">
              <a:rPr lang="en-US" smtClean="0"/>
              <a:pPr>
                <a:defRPr/>
              </a:pPr>
              <a:t>6</a:t>
            </a:fld>
            <a:endParaRPr lang="en-US" dirty="0"/>
          </a:p>
        </p:txBody>
      </p:sp>
    </p:spTree>
    <p:extLst>
      <p:ext uri="{BB962C8B-B14F-4D97-AF65-F5344CB8AC3E}">
        <p14:creationId xmlns:p14="http://schemas.microsoft.com/office/powerpoint/2010/main" val="235924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7EE443-19AD-4832-A5D8-DDA9C07D0369}" type="slidenum">
              <a:rPr lang="en-US" smtClean="0"/>
              <a:pPr>
                <a:defRPr/>
              </a:pPr>
              <a:t>15</a:t>
            </a:fld>
            <a:endParaRPr lang="en-US" dirty="0"/>
          </a:p>
        </p:txBody>
      </p:sp>
    </p:spTree>
    <p:extLst>
      <p:ext uri="{BB962C8B-B14F-4D97-AF65-F5344CB8AC3E}">
        <p14:creationId xmlns:p14="http://schemas.microsoft.com/office/powerpoint/2010/main" val="104232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A8ED1C-1E5A-4CC6-BBEF-370598A62BE9}" type="datetime1">
              <a:rPr lang="en-US" smtClean="0"/>
              <a:t>11/8/2018</a:t>
            </a:fld>
            <a:endParaRPr lang="en-US" dirty="0"/>
          </a:p>
        </p:txBody>
      </p:sp>
      <p:sp>
        <p:nvSpPr>
          <p:cNvPr id="5" name="Footer Placeholder 4"/>
          <p:cNvSpPr>
            <a:spLocks noGrp="1"/>
          </p:cNvSpPr>
          <p:nvPr>
            <p:ph type="ftr" sz="quarter" idx="11"/>
          </p:nvPr>
        </p:nvSpPr>
        <p:spPr>
          <a:xfrm flipH="1">
            <a:off x="3191162" y="5991224"/>
            <a:ext cx="974437" cy="365125"/>
          </a:xfrm>
        </p:spPr>
        <p:txBody>
          <a:bodyPr/>
          <a:lstStyle>
            <a:lvl1pPr>
              <a:defRPr/>
            </a:lvl1pPr>
          </a:lstStyle>
          <a:p>
            <a:pPr>
              <a:defRPr/>
            </a:pPr>
            <a:r>
              <a:rPr lang="en-US" dirty="0"/>
              <a:t>1</a:t>
            </a:r>
          </a:p>
        </p:txBody>
      </p:sp>
      <p:sp>
        <p:nvSpPr>
          <p:cNvPr id="6" name="Slide Number Placeholder 5"/>
          <p:cNvSpPr>
            <a:spLocks noGrp="1"/>
          </p:cNvSpPr>
          <p:nvPr>
            <p:ph type="sldNum" sz="quarter" idx="12"/>
          </p:nvPr>
        </p:nvSpPr>
        <p:spPr>
          <a:xfrm>
            <a:off x="3191164" y="6356349"/>
            <a:ext cx="974436" cy="365125"/>
          </a:xfrm>
        </p:spPr>
        <p:txBody>
          <a:bodyPr/>
          <a:lstStyle>
            <a:lvl1pPr>
              <a:defRPr/>
            </a:lvl1pPr>
          </a:lstStyle>
          <a:p>
            <a:pPr>
              <a:defRPr/>
            </a:pPr>
            <a:fld id="{A5CA56DA-B260-4C5A-A8DE-243EC48ED13F}" type="slidenum">
              <a:rPr lang="en-US"/>
              <a:pPr>
                <a:defRPr/>
              </a:pPr>
              <a:t>‹#›</a:t>
            </a:fld>
            <a:endParaRPr lang="en-US" dirty="0"/>
          </a:p>
        </p:txBody>
      </p:sp>
    </p:spTree>
    <p:extLst>
      <p:ext uri="{BB962C8B-B14F-4D97-AF65-F5344CB8AC3E}">
        <p14:creationId xmlns:p14="http://schemas.microsoft.com/office/powerpoint/2010/main" val="420883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E8A76D-AA7E-40E4-A0DF-C6F80C03D866}" type="datetime1">
              <a:rPr lang="en-US" smtClean="0"/>
              <a:t>11/8/2018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144516AC-3077-47BD-B63F-370BA3061DEC}" type="slidenum">
              <a:rPr lang="en-US"/>
              <a:pPr>
                <a:defRPr/>
              </a:pPr>
              <a:t>‹#›</a:t>
            </a:fld>
            <a:endParaRPr lang="en-US" dirty="0"/>
          </a:p>
        </p:txBody>
      </p:sp>
    </p:spTree>
    <p:extLst>
      <p:ext uri="{BB962C8B-B14F-4D97-AF65-F5344CB8AC3E}">
        <p14:creationId xmlns:p14="http://schemas.microsoft.com/office/powerpoint/2010/main" val="153863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E121BB-3B88-4872-B9DD-B2DDA22DB086}" type="datetime1">
              <a:rPr lang="en-US" smtClean="0"/>
              <a:t>11/8/2018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7A8333FA-BC2C-408D-9B30-889713BD4EA5}" type="slidenum">
              <a:rPr lang="en-US"/>
              <a:pPr>
                <a:defRPr/>
              </a:pPr>
              <a:t>‹#›</a:t>
            </a:fld>
            <a:endParaRPr lang="en-US" dirty="0"/>
          </a:p>
        </p:txBody>
      </p:sp>
    </p:spTree>
    <p:extLst>
      <p:ext uri="{BB962C8B-B14F-4D97-AF65-F5344CB8AC3E}">
        <p14:creationId xmlns:p14="http://schemas.microsoft.com/office/powerpoint/2010/main" val="153631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6EBD05-6F76-4791-85AB-E415EEA725C8}" type="datetime1">
              <a:rPr lang="en-US" smtClean="0"/>
              <a:t>11/8/2018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B2D733B3-5F38-46ED-8ED4-07E6226FBE3F}" type="slidenum">
              <a:rPr lang="en-US"/>
              <a:pPr>
                <a:defRPr/>
              </a:pPr>
              <a:t>‹#›</a:t>
            </a:fld>
            <a:endParaRPr lang="en-US" dirty="0"/>
          </a:p>
        </p:txBody>
      </p:sp>
    </p:spTree>
    <p:extLst>
      <p:ext uri="{BB962C8B-B14F-4D97-AF65-F5344CB8AC3E}">
        <p14:creationId xmlns:p14="http://schemas.microsoft.com/office/powerpoint/2010/main" val="153183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8BBE13-95D2-4ABF-B61F-3070D3DD0C9D}" type="datetime1">
              <a:rPr lang="en-US" smtClean="0"/>
              <a:t>11/8/2018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508831F0-FAAF-445A-84D1-E86B4607A55C}" type="slidenum">
              <a:rPr lang="en-US"/>
              <a:pPr>
                <a:defRPr/>
              </a:pPr>
              <a:t>‹#›</a:t>
            </a:fld>
            <a:endParaRPr lang="en-US" dirty="0"/>
          </a:p>
        </p:txBody>
      </p:sp>
    </p:spTree>
    <p:extLst>
      <p:ext uri="{BB962C8B-B14F-4D97-AF65-F5344CB8AC3E}">
        <p14:creationId xmlns:p14="http://schemas.microsoft.com/office/powerpoint/2010/main" val="43094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89A8B79-0848-449B-B95E-4C125848A7D6}" type="datetime1">
              <a:rPr lang="en-US" smtClean="0"/>
              <a:t>11/8/2018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7" name="Slide Number Placeholder 5"/>
          <p:cNvSpPr>
            <a:spLocks noGrp="1"/>
          </p:cNvSpPr>
          <p:nvPr>
            <p:ph type="sldNum" sz="quarter" idx="12"/>
          </p:nvPr>
        </p:nvSpPr>
        <p:spPr>
          <a:xfrm>
            <a:off x="3505200" y="6356350"/>
            <a:ext cx="2133600" cy="365125"/>
          </a:xfrm>
        </p:spPr>
        <p:txBody>
          <a:bodyPr/>
          <a:lstStyle>
            <a:lvl1pPr>
              <a:defRPr/>
            </a:lvl1pPr>
          </a:lstStyle>
          <a:p>
            <a:pPr>
              <a:defRPr/>
            </a:pPr>
            <a:fld id="{9EAED763-D517-425C-B831-3F17CB1E6B40}" type="slidenum">
              <a:rPr lang="en-US"/>
              <a:pPr>
                <a:defRPr/>
              </a:pPr>
              <a:t>‹#›</a:t>
            </a:fld>
            <a:endParaRPr lang="en-US" dirty="0"/>
          </a:p>
        </p:txBody>
      </p:sp>
    </p:spTree>
    <p:extLst>
      <p:ext uri="{BB962C8B-B14F-4D97-AF65-F5344CB8AC3E}">
        <p14:creationId xmlns:p14="http://schemas.microsoft.com/office/powerpoint/2010/main" val="229040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046A88-8073-4F9E-9915-C0EAF06629AE}" type="datetime1">
              <a:rPr lang="en-US" smtClean="0"/>
              <a:t>11/8/2018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9" name="Slide Number Placeholder 5"/>
          <p:cNvSpPr>
            <a:spLocks noGrp="1"/>
          </p:cNvSpPr>
          <p:nvPr>
            <p:ph type="sldNum" sz="quarter" idx="12"/>
          </p:nvPr>
        </p:nvSpPr>
        <p:spPr>
          <a:xfrm>
            <a:off x="3505200" y="6356349"/>
            <a:ext cx="2133600" cy="365125"/>
          </a:xfrm>
        </p:spPr>
        <p:txBody>
          <a:bodyPr/>
          <a:lstStyle>
            <a:lvl1pPr>
              <a:defRPr/>
            </a:lvl1pPr>
          </a:lstStyle>
          <a:p>
            <a:pPr>
              <a:defRPr/>
            </a:pPr>
            <a:fld id="{3E836333-E7F0-4DF5-8648-89667DB61F0E}" type="slidenum">
              <a:rPr lang="en-US"/>
              <a:pPr>
                <a:defRPr/>
              </a:pPr>
              <a:t>‹#›</a:t>
            </a:fld>
            <a:endParaRPr lang="en-US" dirty="0"/>
          </a:p>
        </p:txBody>
      </p:sp>
    </p:spTree>
    <p:extLst>
      <p:ext uri="{BB962C8B-B14F-4D97-AF65-F5344CB8AC3E}">
        <p14:creationId xmlns:p14="http://schemas.microsoft.com/office/powerpoint/2010/main" val="289508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57DF2BF-B30B-4A25-92A7-AF7762159669}" type="datetime1">
              <a:rPr lang="en-US" smtClean="0"/>
              <a:t>11/8/2018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5" name="Slide Number Placeholder 5"/>
          <p:cNvSpPr>
            <a:spLocks noGrp="1"/>
          </p:cNvSpPr>
          <p:nvPr>
            <p:ph type="sldNum" sz="quarter" idx="12"/>
          </p:nvPr>
        </p:nvSpPr>
        <p:spPr>
          <a:xfrm>
            <a:off x="3505200" y="6356349"/>
            <a:ext cx="2133600" cy="365125"/>
          </a:xfrm>
        </p:spPr>
        <p:txBody>
          <a:bodyPr/>
          <a:lstStyle>
            <a:lvl1pPr>
              <a:defRPr/>
            </a:lvl1pPr>
          </a:lstStyle>
          <a:p>
            <a:pPr>
              <a:defRPr/>
            </a:pPr>
            <a:fld id="{B4188CB8-CBCC-4628-ACC3-1DF40025B27D}" type="slidenum">
              <a:rPr lang="en-US"/>
              <a:pPr>
                <a:defRPr/>
              </a:pPr>
              <a:t>‹#›</a:t>
            </a:fld>
            <a:endParaRPr lang="en-US" dirty="0"/>
          </a:p>
        </p:txBody>
      </p:sp>
    </p:spTree>
    <p:extLst>
      <p:ext uri="{BB962C8B-B14F-4D97-AF65-F5344CB8AC3E}">
        <p14:creationId xmlns:p14="http://schemas.microsoft.com/office/powerpoint/2010/main" val="242876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144D65-3332-4161-8B77-5289CC8B6616}" type="datetime1">
              <a:rPr lang="en-US" smtClean="0"/>
              <a:t>11/8/2018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4" name="Slide Number Placeholder 5"/>
          <p:cNvSpPr>
            <a:spLocks noGrp="1"/>
          </p:cNvSpPr>
          <p:nvPr>
            <p:ph type="sldNum" sz="quarter" idx="12"/>
          </p:nvPr>
        </p:nvSpPr>
        <p:spPr>
          <a:xfrm>
            <a:off x="3505200" y="6356349"/>
            <a:ext cx="2133600" cy="365125"/>
          </a:xfrm>
        </p:spPr>
        <p:txBody>
          <a:bodyPr/>
          <a:lstStyle>
            <a:lvl1pPr>
              <a:defRPr/>
            </a:lvl1pPr>
          </a:lstStyle>
          <a:p>
            <a:pPr>
              <a:defRPr/>
            </a:pPr>
            <a:fld id="{F06ED15A-A13A-40F4-A382-8981CE06B7AC}" type="slidenum">
              <a:rPr lang="en-US"/>
              <a:pPr>
                <a:defRPr/>
              </a:pPr>
              <a:t>‹#›</a:t>
            </a:fld>
            <a:endParaRPr lang="en-US" dirty="0"/>
          </a:p>
        </p:txBody>
      </p:sp>
    </p:spTree>
    <p:extLst>
      <p:ext uri="{BB962C8B-B14F-4D97-AF65-F5344CB8AC3E}">
        <p14:creationId xmlns:p14="http://schemas.microsoft.com/office/powerpoint/2010/main" val="3973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76F718-088C-4EF7-973C-A0CAD894838F}" type="datetime1">
              <a:rPr lang="en-US" smtClean="0"/>
              <a:t>11/8/2018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7" name="Slide Number Placeholder 5"/>
          <p:cNvSpPr>
            <a:spLocks noGrp="1"/>
          </p:cNvSpPr>
          <p:nvPr>
            <p:ph type="sldNum" sz="quarter" idx="12"/>
          </p:nvPr>
        </p:nvSpPr>
        <p:spPr>
          <a:xfrm>
            <a:off x="3505200" y="6356350"/>
            <a:ext cx="2133600" cy="365125"/>
          </a:xfrm>
        </p:spPr>
        <p:txBody>
          <a:bodyPr/>
          <a:lstStyle>
            <a:lvl1pPr>
              <a:defRPr/>
            </a:lvl1pPr>
          </a:lstStyle>
          <a:p>
            <a:pPr>
              <a:defRPr/>
            </a:pPr>
            <a:fld id="{D48C9923-257C-468F-B12C-6B2740EB50E9}" type="slidenum">
              <a:rPr lang="en-US"/>
              <a:pPr>
                <a:defRPr/>
              </a:pPr>
              <a:t>‹#›</a:t>
            </a:fld>
            <a:endParaRPr lang="en-US" dirty="0"/>
          </a:p>
        </p:txBody>
      </p:sp>
    </p:spTree>
    <p:extLst>
      <p:ext uri="{BB962C8B-B14F-4D97-AF65-F5344CB8AC3E}">
        <p14:creationId xmlns:p14="http://schemas.microsoft.com/office/powerpoint/2010/main" val="101821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0E2CD4-03FE-42B3-8CA1-F9DEBC426EEB}" type="datetime1">
              <a:rPr lang="en-US" smtClean="0"/>
              <a:t>11/8/2018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1</a:t>
            </a:r>
            <a:endParaRPr lang="en-US" dirty="0"/>
          </a:p>
        </p:txBody>
      </p:sp>
      <p:sp>
        <p:nvSpPr>
          <p:cNvPr id="7" name="Slide Number Placeholder 5"/>
          <p:cNvSpPr>
            <a:spLocks noGrp="1"/>
          </p:cNvSpPr>
          <p:nvPr>
            <p:ph type="sldNum" sz="quarter" idx="12"/>
          </p:nvPr>
        </p:nvSpPr>
        <p:spPr>
          <a:xfrm>
            <a:off x="3505200" y="6356349"/>
            <a:ext cx="2133600" cy="365125"/>
          </a:xfrm>
        </p:spPr>
        <p:txBody>
          <a:bodyPr/>
          <a:lstStyle>
            <a:lvl1pPr>
              <a:defRPr/>
            </a:lvl1pPr>
          </a:lstStyle>
          <a:p>
            <a:pPr>
              <a:defRPr/>
            </a:pPr>
            <a:fld id="{765718E2-295F-4157-9828-8F38E97A73B9}" type="slidenum">
              <a:rPr lang="en-US"/>
              <a:pPr>
                <a:defRPr/>
              </a:pPr>
              <a:t>‹#›</a:t>
            </a:fld>
            <a:endParaRPr lang="en-US" dirty="0"/>
          </a:p>
        </p:txBody>
      </p:sp>
    </p:spTree>
    <p:extLst>
      <p:ext uri="{BB962C8B-B14F-4D97-AF65-F5344CB8AC3E}">
        <p14:creationId xmlns:p14="http://schemas.microsoft.com/office/powerpoint/2010/main" val="214052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1E6E274-2BA1-4B2A-BF9E-11DD0757DBC2}" type="datetime1">
              <a:rPr lang="en-US" smtClean="0"/>
              <a:t>11/8/2018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58AE0F4-9CBC-4A98-A792-42D18C88262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01706" y="1371600"/>
            <a:ext cx="8915400" cy="1466850"/>
          </a:xfrm>
        </p:spPr>
        <p:txBody>
          <a:bodyPr/>
          <a:lstStyle/>
          <a:p>
            <a:pPr eaLnBrk="1" hangingPunct="1"/>
            <a:r>
              <a:rPr lang="en-US" b="1" dirty="0"/>
              <a:t>Low-Level Radioactive Waste</a:t>
            </a:r>
            <a:br>
              <a:rPr lang="en-US" b="1" dirty="0"/>
            </a:br>
            <a:r>
              <a:rPr lang="en-US" b="1" dirty="0"/>
              <a:t>Program Update</a:t>
            </a:r>
          </a:p>
        </p:txBody>
      </p:sp>
      <p:sp>
        <p:nvSpPr>
          <p:cNvPr id="2051" name="Subtitle 2"/>
          <p:cNvSpPr>
            <a:spLocks noGrp="1"/>
          </p:cNvSpPr>
          <p:nvPr>
            <p:ph type="subTitle" idx="1"/>
          </p:nvPr>
        </p:nvSpPr>
        <p:spPr>
          <a:xfrm>
            <a:off x="685800" y="2895600"/>
            <a:ext cx="7924800" cy="3124200"/>
          </a:xfrm>
        </p:spPr>
        <p:txBody>
          <a:bodyPr/>
          <a:lstStyle/>
          <a:p>
            <a:pPr eaLnBrk="1" hangingPunct="1"/>
            <a:endParaRPr lang="en-US" sz="800" dirty="0">
              <a:solidFill>
                <a:schemeClr val="tx1"/>
              </a:solidFill>
            </a:endParaRPr>
          </a:p>
          <a:p>
            <a:pPr eaLnBrk="1" hangingPunct="1"/>
            <a:endParaRPr lang="en-US" altLang="en-US" sz="800" dirty="0">
              <a:solidFill>
                <a:schemeClr val="tx1"/>
              </a:solidFill>
            </a:endParaRPr>
          </a:p>
          <a:p>
            <a:pPr eaLnBrk="1" hangingPunct="1"/>
            <a:r>
              <a:rPr lang="en-US" altLang="en-US" b="1" dirty="0">
                <a:solidFill>
                  <a:schemeClr val="tx1"/>
                </a:solidFill>
              </a:rPr>
              <a:t>Rich Janati, M.S.</a:t>
            </a:r>
          </a:p>
          <a:p>
            <a:pPr eaLnBrk="1" hangingPunct="1"/>
            <a:r>
              <a:rPr lang="en-US" b="1" dirty="0">
                <a:solidFill>
                  <a:schemeClr val="tx1"/>
                </a:solidFill>
              </a:rPr>
              <a:t>Chief, Division of Nuclear Safety</a:t>
            </a:r>
          </a:p>
          <a:p>
            <a:pPr eaLnBrk="1" hangingPunct="1"/>
            <a:r>
              <a:rPr lang="en-US" b="1" dirty="0">
                <a:solidFill>
                  <a:schemeClr val="tx1"/>
                </a:solidFill>
              </a:rPr>
              <a:t>Administrator, Appalachian Compact Commission</a:t>
            </a:r>
          </a:p>
        </p:txBody>
      </p:sp>
      <p:sp>
        <p:nvSpPr>
          <p:cNvPr id="2055" name="TextBox 1"/>
          <p:cNvSpPr txBox="1">
            <a:spLocks noChangeArrowheads="1"/>
          </p:cNvSpPr>
          <p:nvPr/>
        </p:nvSpPr>
        <p:spPr bwMode="auto">
          <a:xfrm>
            <a:off x="304800" y="6215063"/>
            <a:ext cx="228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dirty="0"/>
              <a:t>Tom Wolf, Governor</a:t>
            </a:r>
          </a:p>
        </p:txBody>
      </p:sp>
      <p:sp>
        <p:nvSpPr>
          <p:cNvPr id="2056" name="TextBox 7"/>
          <p:cNvSpPr txBox="1">
            <a:spLocks noChangeArrowheads="1"/>
          </p:cNvSpPr>
          <p:nvPr/>
        </p:nvSpPr>
        <p:spPr bwMode="auto">
          <a:xfrm>
            <a:off x="5791200" y="6138863"/>
            <a:ext cx="320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600" dirty="0"/>
              <a:t>Patrick McDonnell, Secretary</a:t>
            </a:r>
          </a:p>
        </p:txBody>
      </p:sp>
      <p:pic>
        <p:nvPicPr>
          <p:cNvPr id="7" name="Picture 1">
            <a:extLst>
              <a:ext uri="{FF2B5EF4-FFF2-40B4-BE49-F238E27FC236}">
                <a16:creationId xmlns:a16="http://schemas.microsoft.com/office/drawing/2014/main" id="{DEB4F0DB-2BED-41C9-BCD4-402B9DE86E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BRP Director\Allard's pic folder\BRP_new-ppt-banner_svd_11Feb2014.jpg">
            <a:extLst>
              <a:ext uri="{FF2B5EF4-FFF2-40B4-BE49-F238E27FC236}">
                <a16:creationId xmlns:a16="http://schemas.microsoft.com/office/drawing/2014/main" id="{371FCE30-16BE-4ACE-B0DE-FA1C64E249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0"/>
            <a:ext cx="9153525" cy="122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60177-58DB-4511-8391-772ADB878B3E}"/>
              </a:ext>
            </a:extLst>
          </p:cNvPr>
          <p:cNvSpPr>
            <a:spLocks noGrp="1"/>
          </p:cNvSpPr>
          <p:nvPr>
            <p:ph idx="1"/>
          </p:nvPr>
        </p:nvSpPr>
        <p:spPr>
          <a:xfrm>
            <a:off x="154113" y="1405288"/>
            <a:ext cx="8907694" cy="4718877"/>
          </a:xfrm>
        </p:spPr>
        <p:txBody>
          <a:bodyPr/>
          <a:lstStyle/>
          <a:p>
            <a:pPr lvl="0" eaLnBrk="1" fontAlgn="auto" hangingPunct="1">
              <a:spcBef>
                <a:spcPts val="0"/>
              </a:spcBef>
              <a:spcAft>
                <a:spcPts val="900"/>
              </a:spcAft>
              <a:buFont typeface="Wingdings" panose="05000000000000000000" pitchFamily="2" charset="2"/>
              <a:buChar char="v"/>
            </a:pPr>
            <a:r>
              <a:rPr lang="en-US" altLang="en-US" sz="2000" b="1" dirty="0">
                <a:solidFill>
                  <a:prstClr val="black"/>
                </a:solidFill>
                <a:cs typeface="Times New Roman" pitchFamily="18" charset="0"/>
              </a:rPr>
              <a:t>WCS Disposal Facility in Texas (Regional Facility)</a:t>
            </a:r>
          </a:p>
          <a:p>
            <a:pPr marL="852488" lvl="0" eaLnBrk="1" fontAlgn="auto" hangingPunct="1">
              <a:spcBef>
                <a:spcPts val="0"/>
              </a:spcBef>
              <a:spcAft>
                <a:spcPts val="900"/>
              </a:spcAft>
              <a:buFont typeface="Wingdings" panose="05000000000000000000" pitchFamily="2" charset="2"/>
              <a:buChar char="Ø"/>
            </a:pPr>
            <a:r>
              <a:rPr lang="en-US" altLang="en-US" sz="2000" dirty="0">
                <a:solidFill>
                  <a:prstClr val="black"/>
                </a:solidFill>
                <a:cs typeface="Times New Roman" pitchFamily="18" charset="0"/>
              </a:rPr>
              <a:t>Two facilities:  one license</a:t>
            </a:r>
          </a:p>
          <a:p>
            <a:pPr marL="1195388" lvl="2" indent="-285750" eaLnBrk="1" fontAlgn="auto" hangingPunct="1">
              <a:spcBef>
                <a:spcPts val="0"/>
              </a:spcBef>
              <a:spcAft>
                <a:spcPts val="0"/>
              </a:spcAft>
              <a:buFont typeface="Wingdings" panose="05000000000000000000" pitchFamily="2" charset="2"/>
              <a:buChar char="§"/>
            </a:pPr>
            <a:r>
              <a:rPr lang="en-US" altLang="en-US" sz="1900" dirty="0">
                <a:solidFill>
                  <a:prstClr val="black"/>
                </a:solidFill>
                <a:cs typeface="Times New Roman" pitchFamily="18" charset="0"/>
              </a:rPr>
              <a:t>Compact facility (9 Mft³ and 3.9 MCi)</a:t>
            </a:r>
          </a:p>
          <a:p>
            <a:pPr marL="1195388" lvl="2" indent="-285750" eaLnBrk="1" fontAlgn="auto" hangingPunct="1">
              <a:spcBef>
                <a:spcPts val="0"/>
              </a:spcBef>
              <a:spcAft>
                <a:spcPts val="600"/>
              </a:spcAft>
              <a:buFont typeface="Wingdings" panose="05000000000000000000" pitchFamily="2" charset="2"/>
              <a:buChar char="§"/>
            </a:pPr>
            <a:r>
              <a:rPr lang="en-US" altLang="en-US" sz="1900" dirty="0">
                <a:solidFill>
                  <a:prstClr val="black"/>
                </a:solidFill>
                <a:cs typeface="Times New Roman" pitchFamily="18" charset="0"/>
              </a:rPr>
              <a:t>Federal facility for DOE waste (26 Mft³ and 5.6 MCi)</a:t>
            </a:r>
          </a:p>
          <a:p>
            <a:pPr marL="852488" lvl="0" eaLnBrk="1" fontAlgn="auto" hangingPunct="1">
              <a:spcBef>
                <a:spcPts val="0"/>
              </a:spcBef>
              <a:spcAft>
                <a:spcPts val="1000"/>
              </a:spcAft>
              <a:buFont typeface="Wingdings" panose="05000000000000000000" pitchFamily="2" charset="2"/>
              <a:buChar char="Ø"/>
            </a:pPr>
            <a:r>
              <a:rPr lang="en-US" altLang="en-US" sz="1900" dirty="0">
                <a:solidFill>
                  <a:prstClr val="black"/>
                </a:solidFill>
                <a:cs typeface="Times New Roman" pitchFamily="18" charset="0"/>
              </a:rPr>
              <a:t>Accepts commercial LLRW (Class A, B and C) and federal LLRW and mixed waste </a:t>
            </a:r>
          </a:p>
          <a:p>
            <a:pPr marL="852488" lvl="0" eaLnBrk="1" fontAlgn="auto" hangingPunct="1">
              <a:spcBef>
                <a:spcPts val="0"/>
              </a:spcBef>
              <a:spcAft>
                <a:spcPts val="1000"/>
              </a:spcAft>
              <a:buFont typeface="Wingdings" panose="05000000000000000000" pitchFamily="2" charset="2"/>
              <a:buChar char="Ø"/>
            </a:pPr>
            <a:r>
              <a:rPr lang="en-US" altLang="en-US" sz="2000" dirty="0">
                <a:solidFill>
                  <a:prstClr val="black"/>
                </a:solidFill>
                <a:cs typeface="Times New Roman" pitchFamily="18" charset="0"/>
              </a:rPr>
              <a:t>Annual limit on radioactivity of out-of-compact waste is 275,000 Ci</a:t>
            </a:r>
          </a:p>
          <a:p>
            <a:pPr marL="852488" lvl="0" eaLnBrk="1" fontAlgn="auto" hangingPunct="1">
              <a:spcBef>
                <a:spcPts val="0"/>
              </a:spcBef>
              <a:spcAft>
                <a:spcPts val="1000"/>
              </a:spcAft>
              <a:buFont typeface="Wingdings" panose="05000000000000000000" pitchFamily="2" charset="2"/>
              <a:buChar char="Ø"/>
            </a:pPr>
            <a:r>
              <a:rPr lang="en-US" altLang="en-US" sz="2000" dirty="0">
                <a:solidFill>
                  <a:prstClr val="black"/>
                </a:solidFill>
                <a:cs typeface="Times New Roman" pitchFamily="18" charset="0"/>
              </a:rPr>
              <a:t>No annual limit on volume of out-of-compact waste</a:t>
            </a:r>
          </a:p>
          <a:p>
            <a:pPr marL="852488" lvl="0" eaLnBrk="1" fontAlgn="auto" hangingPunct="1">
              <a:spcBef>
                <a:spcPts val="0"/>
              </a:spcBef>
              <a:spcAft>
                <a:spcPts val="1000"/>
              </a:spcAft>
              <a:buFont typeface="Wingdings" panose="05000000000000000000" pitchFamily="2" charset="2"/>
              <a:buChar char="Ø"/>
            </a:pPr>
            <a:r>
              <a:rPr lang="en-US" altLang="en-US" sz="2000" dirty="0">
                <a:solidFill>
                  <a:prstClr val="black"/>
                </a:solidFill>
                <a:cs typeface="Times New Roman" pitchFamily="18" charset="0"/>
              </a:rPr>
              <a:t>Disposal of Depleted Uranium (DU) and Greater-Than-Class C (GTCC) waste is being considered</a:t>
            </a:r>
          </a:p>
          <a:p>
            <a:pPr marL="852488" lvl="0" eaLnBrk="1" fontAlgn="auto" hangingPunct="1">
              <a:spcBef>
                <a:spcPts val="0"/>
              </a:spcBef>
              <a:spcAft>
                <a:spcPts val="1000"/>
              </a:spcAft>
              <a:buFont typeface="Wingdings" panose="05000000000000000000" pitchFamily="2" charset="2"/>
              <a:buChar char="Ø"/>
            </a:pPr>
            <a:r>
              <a:rPr lang="en-US" altLang="en-US" sz="2000" dirty="0">
                <a:solidFill>
                  <a:prstClr val="black"/>
                </a:solidFill>
                <a:cs typeface="Times New Roman" pitchFamily="18" charset="0"/>
              </a:rPr>
              <a:t>Current projected closure date is 2045</a:t>
            </a:r>
            <a:endParaRPr lang="en-US" sz="2000" dirty="0"/>
          </a:p>
        </p:txBody>
      </p:sp>
      <p:grpSp>
        <p:nvGrpSpPr>
          <p:cNvPr id="5" name="Group 1">
            <a:extLst>
              <a:ext uri="{FF2B5EF4-FFF2-40B4-BE49-F238E27FC236}">
                <a16:creationId xmlns:a16="http://schemas.microsoft.com/office/drawing/2014/main" id="{0E1EFF43-6A26-40F5-BE02-64187CB293FA}"/>
              </a:ext>
            </a:extLst>
          </p:cNvPr>
          <p:cNvGrpSpPr>
            <a:grpSpLocks/>
          </p:cNvGrpSpPr>
          <p:nvPr/>
        </p:nvGrpSpPr>
        <p:grpSpPr bwMode="auto">
          <a:xfrm>
            <a:off x="288925" y="347472"/>
            <a:ext cx="8397875" cy="698682"/>
            <a:chOff x="288977" y="355144"/>
            <a:chExt cx="8382000" cy="661312"/>
          </a:xfrm>
        </p:grpSpPr>
        <p:pic>
          <p:nvPicPr>
            <p:cNvPr id="6" name="Picture 5" descr="Aging banner">
              <a:extLst>
                <a:ext uri="{FF2B5EF4-FFF2-40B4-BE49-F238E27FC236}">
                  <a16:creationId xmlns:a16="http://schemas.microsoft.com/office/drawing/2014/main" id="{9F5CAB1F-2F61-4305-A41C-7ADFE450CD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BA70E042-D7ED-43E0-AA31-1063DE38BA35}"/>
                </a:ext>
              </a:extLst>
            </p:cNvPr>
            <p:cNvSpPr txBox="1">
              <a:spLocks noChangeArrowheads="1"/>
            </p:cNvSpPr>
            <p:nvPr/>
          </p:nvSpPr>
          <p:spPr bwMode="auto">
            <a:xfrm>
              <a:off x="288977" y="355144"/>
              <a:ext cx="8382000"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2800" dirty="0">
                  <a:solidFill>
                    <a:schemeClr val="bg1"/>
                  </a:solidFill>
                </a:rPr>
                <a:t>Status of Commercial LLRW Disposal Facilities</a:t>
              </a:r>
            </a:p>
          </p:txBody>
        </p:sp>
      </p:grpSp>
      <p:pic>
        <p:nvPicPr>
          <p:cNvPr id="8" name="Picture 22" descr="DEP-rgb">
            <a:extLst>
              <a:ext uri="{FF2B5EF4-FFF2-40B4-BE49-F238E27FC236}">
                <a16:creationId xmlns:a16="http://schemas.microsoft.com/office/drawing/2014/main" id="{F097FE9F-9E36-428C-A967-8A2679AE8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DBC2C4E-5DB7-447E-822B-4BC91E43491B}"/>
              </a:ext>
            </a:extLst>
          </p:cNvPr>
          <p:cNvSpPr>
            <a:spLocks noGrp="1"/>
          </p:cNvSpPr>
          <p:nvPr>
            <p:ph type="sldNum" sz="quarter" idx="12"/>
          </p:nvPr>
        </p:nvSpPr>
        <p:spPr>
          <a:xfrm>
            <a:off x="3977811" y="6373019"/>
            <a:ext cx="768849" cy="365125"/>
          </a:xfrm>
        </p:spPr>
        <p:txBody>
          <a:bodyPr/>
          <a:lstStyle/>
          <a:p>
            <a:pPr>
              <a:defRPr/>
            </a:pPr>
            <a:fld id="{B2D733B3-5F38-46ED-8ED4-07E6226FBE3F}" type="slidenum">
              <a:rPr lang="en-US" smtClean="0">
                <a:solidFill>
                  <a:schemeClr val="tx1"/>
                </a:solidFill>
              </a:rPr>
              <a:pPr>
                <a:defRPr/>
              </a:pPr>
              <a:t>10</a:t>
            </a:fld>
            <a:endParaRPr lang="en-US" dirty="0">
              <a:solidFill>
                <a:schemeClr val="tx1"/>
              </a:solidFill>
            </a:endParaRPr>
          </a:p>
        </p:txBody>
      </p:sp>
    </p:spTree>
    <p:extLst>
      <p:ext uri="{BB962C8B-B14F-4D97-AF65-F5344CB8AC3E}">
        <p14:creationId xmlns:p14="http://schemas.microsoft.com/office/powerpoint/2010/main" val="58268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a:extLst>
              <a:ext uri="{FF2B5EF4-FFF2-40B4-BE49-F238E27FC236}">
                <a16:creationId xmlns:a16="http://schemas.microsoft.com/office/drawing/2014/main" id="{4E153C38-071F-42BF-AD28-BC3061FA6B21}"/>
              </a:ext>
            </a:extLst>
          </p:cNvPr>
          <p:cNvGrpSpPr>
            <a:grpSpLocks/>
          </p:cNvGrpSpPr>
          <p:nvPr/>
        </p:nvGrpSpPr>
        <p:grpSpPr bwMode="auto">
          <a:xfrm>
            <a:off x="288925" y="347472"/>
            <a:ext cx="8397875" cy="698682"/>
            <a:chOff x="288977" y="355144"/>
            <a:chExt cx="8382000" cy="661312"/>
          </a:xfrm>
        </p:grpSpPr>
        <p:pic>
          <p:nvPicPr>
            <p:cNvPr id="9" name="Picture 8" descr="Aging banner">
              <a:extLst>
                <a:ext uri="{FF2B5EF4-FFF2-40B4-BE49-F238E27FC236}">
                  <a16:creationId xmlns:a16="http://schemas.microsoft.com/office/drawing/2014/main" id="{832793B6-13AC-492D-8085-52880DCFFD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1E33D82A-4DE0-4F82-B4B9-7F5CAE001B58}"/>
                </a:ext>
              </a:extLst>
            </p:cNvPr>
            <p:cNvSpPr txBox="1">
              <a:spLocks noChangeArrowheads="1"/>
            </p:cNvSpPr>
            <p:nvPr/>
          </p:nvSpPr>
          <p:spPr bwMode="auto">
            <a:xfrm>
              <a:off x="288977" y="355144"/>
              <a:ext cx="8382000"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2800" dirty="0">
                  <a:solidFill>
                    <a:schemeClr val="bg1"/>
                  </a:solidFill>
                </a:rPr>
                <a:t>WCS Disposal Facility in Texas</a:t>
              </a:r>
            </a:p>
          </p:txBody>
        </p:sp>
      </p:grpSp>
      <p:pic>
        <p:nvPicPr>
          <p:cNvPr id="11" name="Picture 22" descr="DEP-rgb">
            <a:extLst>
              <a:ext uri="{FF2B5EF4-FFF2-40B4-BE49-F238E27FC236}">
                <a16:creationId xmlns:a16="http://schemas.microsoft.com/office/drawing/2014/main" id="{1BB32DD1-3C0E-4A51-B4DD-6CCC114F4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172200"/>
            <a:ext cx="2435352" cy="5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Content Placeholder 23">
            <a:extLst>
              <a:ext uri="{FF2B5EF4-FFF2-40B4-BE49-F238E27FC236}">
                <a16:creationId xmlns:a16="http://schemas.microsoft.com/office/drawing/2014/main" id="{75F522C1-4EA8-473B-8760-6A43E34BDF0B}"/>
              </a:ext>
            </a:extLst>
          </p:cNvPr>
          <p:cNvGraphicFramePr>
            <a:graphicFrameLocks noGrp="1"/>
          </p:cNvGraphicFramePr>
          <p:nvPr>
            <p:ph sz="half" idx="2"/>
            <p:extLst>
              <p:ext uri="{D42A27DB-BD31-4B8C-83A1-F6EECF244321}">
                <p14:modId xmlns:p14="http://schemas.microsoft.com/office/powerpoint/2010/main" val="1220892560"/>
              </p:ext>
            </p:extLst>
          </p:nvPr>
        </p:nvGraphicFramePr>
        <p:xfrm>
          <a:off x="279133" y="3927107"/>
          <a:ext cx="8422105" cy="2247900"/>
        </p:xfrm>
        <a:graphic>
          <a:graphicData uri="http://schemas.openxmlformats.org/drawingml/2006/table">
            <a:tbl>
              <a:tblPr firstRow="1" bandRow="1">
                <a:tableStyleId>{5C22544A-7EE6-4342-B048-85BDC9FD1C3A}</a:tableStyleId>
              </a:tblPr>
              <a:tblGrid>
                <a:gridCol w="4088834">
                  <a:extLst>
                    <a:ext uri="{9D8B030D-6E8A-4147-A177-3AD203B41FA5}">
                      <a16:colId xmlns:a16="http://schemas.microsoft.com/office/drawing/2014/main" val="54473781"/>
                    </a:ext>
                  </a:extLst>
                </a:gridCol>
                <a:gridCol w="4333271">
                  <a:extLst>
                    <a:ext uri="{9D8B030D-6E8A-4147-A177-3AD203B41FA5}">
                      <a16:colId xmlns:a16="http://schemas.microsoft.com/office/drawing/2014/main" val="2495200928"/>
                    </a:ext>
                  </a:extLst>
                </a:gridCol>
              </a:tblGrid>
              <a:tr h="2165685">
                <a:tc>
                  <a:txBody>
                    <a:bodyPr/>
                    <a:lstStyle/>
                    <a:p>
                      <a:pPr marL="168275" marR="0" lvl="0" indent="-168275"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 1.   Access road to 1,338-acre fenced site (guard house entrance)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228600" marR="0" lvl="0" indent="-168275"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2.  On-site rail spur and rail-unloading facility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228600" marR="0" lvl="0" indent="-168275"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3.  Maintenance building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288925" marR="0" lvl="0" indent="-228600" algn="l" defTabSz="914400" rtl="0" eaLnBrk="1" fontAlgn="base" latinLnBrk="0" hangingPunct="1">
                        <a:lnSpc>
                          <a:spcPts val="1200"/>
                        </a:lnSpc>
                        <a:spcBef>
                          <a:spcPts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4.  Administration buildings with analytical and radiological laboratories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228600" marR="0" lvl="0" indent="-168275"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5.  Container Storage Building (CSB)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228600" marR="0" lvl="0" indent="-168275"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6.  Stabilization Building (SB) (West portion) and Mixed Waste  Treatment Facility (MWTF) (East portion)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228600" marR="0" lvl="0" indent="-168275" algn="l" defTabSz="914400" rtl="0" eaLnBrk="1" fontAlgn="base" latinLnBrk="0" hangingPunct="1">
                        <a:lnSpc>
                          <a:spcPts val="1200"/>
                        </a:lnSpc>
                        <a:spcBef>
                          <a:spcPct val="0"/>
                        </a:spcBef>
                        <a:spcAft>
                          <a:spcPct val="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7.  Bulk/Bin Storage Units (BSUs)1-3 (bin storage area [BSA-1] is covered)</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endParaRPr lang="en-US" sz="1150" b="0" dirty="0">
                        <a:solidFill>
                          <a:schemeClr val="tx1"/>
                        </a:solidFill>
                      </a:endParaRPr>
                    </a:p>
                  </a:txBody>
                  <a:tcPr>
                    <a:solidFill>
                      <a:schemeClr val="bg1"/>
                    </a:solidFill>
                  </a:tcPr>
                </a:tc>
                <a:tc>
                  <a:txBody>
                    <a:bodyPr/>
                    <a:lstStyle/>
                    <a:p>
                      <a:pPr marL="228600" marR="0" lvl="0" indent="-228600" algn="l" defTabSz="914400" rtl="0" eaLnBrk="1" fontAlgn="base" latinLnBrk="0" hangingPunct="1">
                        <a:lnSpc>
                          <a:spcPts val="1200"/>
                        </a:lnSpc>
                        <a:spcBef>
                          <a:spcPct val="0"/>
                        </a:spcBef>
                        <a:spcAft>
                          <a:spcPts val="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8.   RCRA Subtitle C landfill will expand to the East, with closed</a:t>
                      </a:r>
                    </a:p>
                    <a:p>
                      <a:pPr marL="228600" marR="0" lvl="0" indent="-228600"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      cells to the West</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228600" marR="0" lvl="0" indent="-228600"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9.   11e (2) Byproduct material landfill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228600" marR="0" lvl="0" indent="-228600"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10. Federal Waste Disposal Facility (FWF) for LLW and LLMW will   expand to the West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228600" marR="0" lvl="0" indent="-228600"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11. Compact Waste Disposal Facility (CWF) for LLW will expand to the East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0" marR="0" lvl="0" indent="0"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12. Ten-acre storage area for low-specific-activity (LSA) waste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0" marR="0" lvl="0" indent="0" algn="l" defTabSz="914400" rtl="0" eaLnBrk="1" fontAlgn="base" latinLnBrk="0" hangingPunct="1">
                        <a:lnSpc>
                          <a:spcPts val="1200"/>
                        </a:lnSpc>
                        <a:spcBef>
                          <a:spcPct val="0"/>
                        </a:spcBef>
                        <a:spcAft>
                          <a:spcPts val="60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13. Low-level disposal operations administration building </a:t>
                      </a:r>
                      <a:endPar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en-US" sz="1150" b="0" i="0" u="none" strike="noStrike" kern="1200" cap="none" spc="0" normalizeH="0" baseline="0" noProof="0" dirty="0">
                          <a:ln>
                            <a:noFill/>
                          </a:ln>
                          <a:solidFill>
                            <a:schemeClr val="tx1"/>
                          </a:solidFill>
                          <a:effectLst/>
                          <a:uLnTx/>
                          <a:uFillTx/>
                          <a:latin typeface="Times New Roman" panose="02020603050405020304" pitchFamily="18" charset="0"/>
                          <a:ea typeface="Arial Unicode MS" pitchFamily="34" charset="-128"/>
                          <a:cs typeface="Times New Roman" pitchFamily="18" charset="0"/>
                        </a:rPr>
                        <a:t>14. Rail unloading building for emptying gondola cars </a:t>
                      </a:r>
                      <a:endParaRPr kumimoji="0" lang="en-US" sz="1150" b="0" i="0" u="sng" strike="noStrike" kern="1200" cap="none" spc="0" normalizeH="0" baseline="0" noProof="0" dirty="0">
                        <a:ln>
                          <a:noFill/>
                        </a:ln>
                        <a:solidFill>
                          <a:schemeClr val="tx1"/>
                        </a:solidFill>
                        <a:effectLst/>
                        <a:uLnTx/>
                        <a:uFillTx/>
                        <a:latin typeface="Times New Roman" panose="02020603050405020304" pitchFamily="18" charset="0"/>
                        <a:ea typeface="Times New Roman" pitchFamily="18" charset="0"/>
                        <a:cs typeface="Times New Roman" pitchFamily="18" charset="0"/>
                      </a:endParaRPr>
                    </a:p>
                    <a:p>
                      <a:endParaRPr lang="en-US" sz="1150" b="0" dirty="0">
                        <a:solidFill>
                          <a:schemeClr val="tx1"/>
                        </a:solidFill>
                      </a:endParaRPr>
                    </a:p>
                  </a:txBody>
                  <a:tcPr>
                    <a:solidFill>
                      <a:schemeClr val="bg1"/>
                    </a:solidFill>
                  </a:tcPr>
                </a:tc>
                <a:extLst>
                  <a:ext uri="{0D108BD9-81ED-4DB2-BD59-A6C34878D82A}">
                    <a16:rowId xmlns:a16="http://schemas.microsoft.com/office/drawing/2014/main" val="4052320180"/>
                  </a:ext>
                </a:extLst>
              </a:tr>
            </a:tbl>
          </a:graphicData>
        </a:graphic>
      </p:graphicFrame>
      <p:pic>
        <p:nvPicPr>
          <p:cNvPr id="27" name="Picture 1" descr="Description: http://www.wcstexas.com/images/Facility%20Layout%202012.JPG">
            <a:extLst>
              <a:ext uri="{FF2B5EF4-FFF2-40B4-BE49-F238E27FC236}">
                <a16:creationId xmlns:a16="http://schemas.microsoft.com/office/drawing/2014/main" id="{93B09E0C-87A6-4886-8500-2B1356CDC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134" y="1049154"/>
            <a:ext cx="841248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F1F6675-A686-4EFB-A49C-C803038CDC62}"/>
              </a:ext>
            </a:extLst>
          </p:cNvPr>
          <p:cNvSpPr>
            <a:spLocks noGrp="1"/>
          </p:cNvSpPr>
          <p:nvPr>
            <p:ph type="sldNum" sz="quarter" idx="12"/>
          </p:nvPr>
        </p:nvSpPr>
        <p:spPr>
          <a:xfrm>
            <a:off x="3875069" y="6383147"/>
            <a:ext cx="881865" cy="365125"/>
          </a:xfrm>
        </p:spPr>
        <p:txBody>
          <a:bodyPr/>
          <a:lstStyle/>
          <a:p>
            <a:pPr>
              <a:defRPr/>
            </a:pPr>
            <a:fld id="{9EAED763-D517-425C-B831-3F17CB1E6B40}" type="slidenum">
              <a:rPr lang="en-US" smtClean="0">
                <a:solidFill>
                  <a:schemeClr val="tx1"/>
                </a:solidFill>
              </a:rPr>
              <a:pPr>
                <a:defRPr/>
              </a:pPr>
              <a:t>11</a:t>
            </a:fld>
            <a:endParaRPr lang="en-US" dirty="0">
              <a:solidFill>
                <a:schemeClr val="tx1"/>
              </a:solidFill>
            </a:endParaRPr>
          </a:p>
        </p:txBody>
      </p:sp>
    </p:spTree>
    <p:extLst>
      <p:ext uri="{BB962C8B-B14F-4D97-AF65-F5344CB8AC3E}">
        <p14:creationId xmlns:p14="http://schemas.microsoft.com/office/powerpoint/2010/main" val="230871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48" y="304800"/>
            <a:ext cx="87201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647700"/>
            <a:ext cx="8229600" cy="342900"/>
          </a:xfrm>
        </p:spPr>
        <p:txBody>
          <a:bodyPr>
            <a:noAutofit/>
          </a:bodyPr>
          <a:lstStyle/>
          <a:p>
            <a:pPr>
              <a:lnSpc>
                <a:spcPct val="115000"/>
              </a:lnSpc>
              <a:spcBef>
                <a:spcPts val="0"/>
              </a:spcBef>
              <a:spcAft>
                <a:spcPts val="1000"/>
              </a:spcAft>
            </a:pPr>
            <a:r>
              <a:rPr lang="en-US" sz="2000" b="1" dirty="0">
                <a:solidFill>
                  <a:schemeClr val="bg1"/>
                </a:solidFill>
                <a:ea typeface="Calibri"/>
                <a:cs typeface="Times New Roman"/>
              </a:rPr>
              <a:t>Appalachian Compact Percent LLRW Volume by Disposal Site - 2017</a:t>
            </a:r>
            <a:r>
              <a:rPr lang="en-US" sz="1600" dirty="0">
                <a:solidFill>
                  <a:schemeClr val="bg1"/>
                </a:solidFill>
                <a:ea typeface="Calibri"/>
                <a:cs typeface="Times New Roman"/>
              </a:rPr>
              <a:t/>
            </a:r>
            <a:br>
              <a:rPr lang="en-US" sz="1600" dirty="0">
                <a:solidFill>
                  <a:schemeClr val="bg1"/>
                </a:solidFill>
                <a:ea typeface="Calibri"/>
                <a:cs typeface="Times New Roman"/>
              </a:rPr>
            </a:br>
            <a:r>
              <a:rPr lang="en-US" sz="1800" b="1" dirty="0">
                <a:solidFill>
                  <a:schemeClr val="bg1">
                    <a:lumMod val="95000"/>
                  </a:schemeClr>
                </a:solidFill>
              </a:rPr>
              <a:t> </a:t>
            </a:r>
            <a:r>
              <a:rPr lang="en-US" sz="1800" b="1" dirty="0"/>
              <a:t/>
            </a:r>
            <a:br>
              <a:rPr lang="en-US" sz="1800" b="1" dirty="0"/>
            </a:br>
            <a:endParaRPr lang="en-US" sz="1800"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3733800" y="5791200"/>
            <a:ext cx="1371600"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Energy</a:t>
            </a:r>
            <a:r>
              <a:rPr lang="en-US" sz="1200" i="1" dirty="0" err="1">
                <a:latin typeface="Arial" panose="020B0604020202020204" pitchFamily="34" charset="0"/>
                <a:cs typeface="Arial" panose="020B0604020202020204" pitchFamily="34" charset="0"/>
              </a:rPr>
              <a:t>Solutions</a:t>
            </a:r>
            <a:endParaRPr lang="en-US" sz="1200" dirty="0">
              <a:latin typeface="Arial" panose="020B0604020202020204" pitchFamily="34" charset="0"/>
              <a:cs typeface="Arial" panose="020B0604020202020204" pitchFamily="34" charset="0"/>
            </a:endParaRPr>
          </a:p>
        </p:txBody>
      </p:sp>
      <p:pic>
        <p:nvPicPr>
          <p:cNvPr id="10" name="Picture 9" descr="DEP-rgb">
            <a:extLst>
              <a:ext uri="{FF2B5EF4-FFF2-40B4-BE49-F238E27FC236}">
                <a16:creationId xmlns:a16="http://schemas.microsoft.com/office/drawing/2014/main" id="{C48BA5CB-B585-44C2-A11A-EF8902B55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664" y="612966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a:extLst>
              <a:ext uri="{FF2B5EF4-FFF2-40B4-BE49-F238E27FC236}">
                <a16:creationId xmlns:a16="http://schemas.microsoft.com/office/drawing/2014/main" id="{8EDF96E9-6A60-437F-B5BF-C9B1CA550B6D}"/>
              </a:ext>
            </a:extLst>
          </p:cNvPr>
          <p:cNvGraphicFramePr>
            <a:graphicFrameLocks/>
          </p:cNvGraphicFramePr>
          <p:nvPr>
            <p:extLst/>
          </p:nvPr>
        </p:nvGraphicFramePr>
        <p:xfrm>
          <a:off x="457201" y="1066800"/>
          <a:ext cx="82296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2C3B6356-0E5C-4905-8403-2658B5622443}"/>
              </a:ext>
            </a:extLst>
          </p:cNvPr>
          <p:cNvSpPr>
            <a:spLocks noGrp="1"/>
          </p:cNvSpPr>
          <p:nvPr>
            <p:ph type="sldNum" sz="quarter" idx="12"/>
          </p:nvPr>
        </p:nvSpPr>
        <p:spPr>
          <a:xfrm>
            <a:off x="3916166" y="6324600"/>
            <a:ext cx="830494" cy="365125"/>
          </a:xfrm>
        </p:spPr>
        <p:txBody>
          <a:bodyPr/>
          <a:lstStyle/>
          <a:p>
            <a:pPr>
              <a:defRPr/>
            </a:pPr>
            <a:fld id="{B2D733B3-5F38-46ED-8ED4-07E6226FBE3F}" type="slidenum">
              <a:rPr lang="en-US" smtClean="0">
                <a:solidFill>
                  <a:schemeClr val="tx1"/>
                </a:solidFill>
              </a:rPr>
              <a:pPr>
                <a:defRPr/>
              </a:pPr>
              <a:t>12</a:t>
            </a:fld>
            <a:endParaRPr lang="en-US" dirty="0">
              <a:solidFill>
                <a:schemeClr val="tx1"/>
              </a:solidFill>
            </a:endParaRPr>
          </a:p>
        </p:txBody>
      </p:sp>
    </p:spTree>
    <p:extLst>
      <p:ext uri="{BB962C8B-B14F-4D97-AF65-F5344CB8AC3E}">
        <p14:creationId xmlns:p14="http://schemas.microsoft.com/office/powerpoint/2010/main" val="314804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48" y="304800"/>
            <a:ext cx="87201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647700"/>
            <a:ext cx="8229600" cy="342900"/>
          </a:xfrm>
        </p:spPr>
        <p:txBody>
          <a:bodyPr>
            <a:noAutofit/>
          </a:bodyPr>
          <a:lstStyle/>
          <a:p>
            <a:pPr>
              <a:lnSpc>
                <a:spcPct val="115000"/>
              </a:lnSpc>
              <a:spcBef>
                <a:spcPts val="0"/>
              </a:spcBef>
              <a:spcAft>
                <a:spcPts val="1000"/>
              </a:spcAft>
            </a:pPr>
            <a:r>
              <a:rPr lang="en-US" sz="2000" b="1" dirty="0">
                <a:solidFill>
                  <a:schemeClr val="bg1"/>
                </a:solidFill>
                <a:ea typeface="Calibri"/>
                <a:cs typeface="Times New Roman"/>
              </a:rPr>
              <a:t>Appalachian Compact Percent LLRW Activity by Disposal Site - 2017</a:t>
            </a:r>
            <a:r>
              <a:rPr lang="en-US" sz="2000" dirty="0">
                <a:solidFill>
                  <a:schemeClr val="bg1"/>
                </a:solidFill>
                <a:ea typeface="Calibri"/>
                <a:cs typeface="Times New Roman"/>
              </a:rPr>
              <a:t/>
            </a:r>
            <a:br>
              <a:rPr lang="en-US" sz="2000" dirty="0">
                <a:solidFill>
                  <a:schemeClr val="bg1"/>
                </a:solidFill>
                <a:ea typeface="Calibri"/>
                <a:cs typeface="Times New Roman"/>
              </a:rPr>
            </a:br>
            <a:r>
              <a:rPr lang="en-US" sz="2000" b="1" dirty="0">
                <a:solidFill>
                  <a:schemeClr val="bg1">
                    <a:lumMod val="95000"/>
                  </a:schemeClr>
                </a:solidFill>
              </a:rPr>
              <a:t> </a:t>
            </a:r>
            <a:r>
              <a:rPr lang="en-US" sz="2000" b="1" dirty="0"/>
              <a:t/>
            </a:r>
            <a:br>
              <a:rPr lang="en-US" sz="2000" b="1" dirty="0"/>
            </a:br>
            <a:endParaRPr lang="en-US" sz="2000"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3581400" y="5943600"/>
            <a:ext cx="1371600" cy="276999"/>
          </a:xfrm>
          <a:prstGeom prst="rect">
            <a:avLst/>
          </a:prstGeom>
          <a:solidFill>
            <a:schemeClr val="bg1"/>
          </a:solidFill>
        </p:spPr>
        <p:txBody>
          <a:bodyPr wrap="square" rtlCol="0">
            <a:spAutoFit/>
          </a:bodyPr>
          <a:lstStyle/>
          <a:p>
            <a:r>
              <a:rPr lang="en-US" sz="1200" dirty="0" err="1">
                <a:latin typeface="Arial" panose="020B0604020202020204" pitchFamily="34" charset="0"/>
                <a:cs typeface="Arial" panose="020B0604020202020204" pitchFamily="34" charset="0"/>
              </a:rPr>
              <a:t>Energy</a:t>
            </a:r>
            <a:r>
              <a:rPr lang="en-US" sz="1200" i="1" dirty="0" err="1">
                <a:latin typeface="Arial" panose="020B0604020202020204" pitchFamily="34" charset="0"/>
                <a:cs typeface="Arial" panose="020B0604020202020204" pitchFamily="34" charset="0"/>
              </a:rPr>
              <a:t>Solutions</a:t>
            </a:r>
            <a:endParaRPr lang="en-US" sz="1200" dirty="0">
              <a:latin typeface="Arial" panose="020B0604020202020204" pitchFamily="34" charset="0"/>
              <a:cs typeface="Arial" panose="020B0604020202020204" pitchFamily="34" charset="0"/>
            </a:endParaRPr>
          </a:p>
        </p:txBody>
      </p:sp>
      <p:pic>
        <p:nvPicPr>
          <p:cNvPr id="11" name="Picture 10" descr="DEP-rgb">
            <a:extLst>
              <a:ext uri="{FF2B5EF4-FFF2-40B4-BE49-F238E27FC236}">
                <a16:creationId xmlns:a16="http://schemas.microsoft.com/office/drawing/2014/main" id="{A8C6DB29-5B4D-442C-AAA1-C365D8BE7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664" y="612966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hart 11">
            <a:extLst>
              <a:ext uri="{FF2B5EF4-FFF2-40B4-BE49-F238E27FC236}">
                <a16:creationId xmlns:a16="http://schemas.microsoft.com/office/drawing/2014/main" id="{EDEA8313-4BED-42F7-A05A-66FA87681496}"/>
              </a:ext>
            </a:extLst>
          </p:cNvPr>
          <p:cNvGraphicFramePr>
            <a:graphicFrameLocks/>
          </p:cNvGraphicFramePr>
          <p:nvPr>
            <p:extLst/>
          </p:nvPr>
        </p:nvGraphicFramePr>
        <p:xfrm>
          <a:off x="304800" y="1143000"/>
          <a:ext cx="8534400" cy="5175581"/>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65AEEA82-5E28-4323-87D1-65425F4DFBD1}"/>
              </a:ext>
            </a:extLst>
          </p:cNvPr>
          <p:cNvSpPr>
            <a:spLocks noGrp="1"/>
          </p:cNvSpPr>
          <p:nvPr>
            <p:ph type="sldNum" sz="quarter" idx="12"/>
          </p:nvPr>
        </p:nvSpPr>
        <p:spPr>
          <a:xfrm>
            <a:off x="3957263" y="6318581"/>
            <a:ext cx="789398" cy="365125"/>
          </a:xfrm>
        </p:spPr>
        <p:txBody>
          <a:bodyPr/>
          <a:lstStyle/>
          <a:p>
            <a:pPr>
              <a:defRPr/>
            </a:pPr>
            <a:fld id="{B2D733B3-5F38-46ED-8ED4-07E6226FBE3F}" type="slidenum">
              <a:rPr lang="en-US" smtClean="0">
                <a:solidFill>
                  <a:schemeClr val="tx1"/>
                </a:solidFill>
              </a:rPr>
              <a:pPr>
                <a:defRPr/>
              </a:pPr>
              <a:t>13</a:t>
            </a:fld>
            <a:endParaRPr lang="en-US" dirty="0">
              <a:solidFill>
                <a:schemeClr val="tx1"/>
              </a:solidFill>
            </a:endParaRPr>
          </a:p>
        </p:txBody>
      </p:sp>
    </p:spTree>
    <p:extLst>
      <p:ext uri="{BB962C8B-B14F-4D97-AF65-F5344CB8AC3E}">
        <p14:creationId xmlns:p14="http://schemas.microsoft.com/office/powerpoint/2010/main" val="126776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21CD9-289C-40F6-9A4E-AB71F0A62971}"/>
              </a:ext>
            </a:extLst>
          </p:cNvPr>
          <p:cNvSpPr>
            <a:spLocks noGrp="1"/>
          </p:cNvSpPr>
          <p:nvPr>
            <p:ph sz="half" idx="1"/>
          </p:nvPr>
        </p:nvSpPr>
        <p:spPr>
          <a:xfrm>
            <a:off x="457199" y="1463040"/>
            <a:ext cx="8157411" cy="4629753"/>
          </a:xfrm>
        </p:spPr>
        <p:txBody>
          <a:bodyPr/>
          <a:lstStyle/>
          <a:p>
            <a:pPr>
              <a:buFont typeface="Arial" panose="020B0604020202020204" pitchFamily="34" charset="0"/>
              <a:buChar char="•"/>
            </a:pPr>
            <a:r>
              <a:rPr lang="en-US" dirty="0"/>
              <a:t>Coordination and Hosting of Annual Meetings</a:t>
            </a:r>
          </a:p>
          <a:p>
            <a:pPr>
              <a:buFont typeface="Arial" panose="020B0604020202020204" pitchFamily="34" charset="0"/>
              <a:buChar char="•"/>
            </a:pPr>
            <a:r>
              <a:rPr lang="en-US" dirty="0"/>
              <a:t>Annual LLRW Program Report</a:t>
            </a:r>
          </a:p>
          <a:p>
            <a:pPr>
              <a:buFont typeface="Arial" panose="020B0604020202020204" pitchFamily="34" charset="0"/>
              <a:buChar char="•"/>
            </a:pPr>
            <a:r>
              <a:rPr lang="en-US" dirty="0"/>
              <a:t>NRC Working Group on LLRW Storage</a:t>
            </a:r>
          </a:p>
          <a:p>
            <a:pPr>
              <a:buFont typeface="Arial" panose="020B0604020202020204" pitchFamily="34" charset="0"/>
              <a:buChar char="•"/>
            </a:pPr>
            <a:r>
              <a:rPr lang="en-US" dirty="0"/>
              <a:t>Large-Scale LLRW Blending Proposal</a:t>
            </a:r>
          </a:p>
          <a:p>
            <a:pPr>
              <a:buFont typeface="Arial" panose="020B0604020202020204" pitchFamily="34" charset="0"/>
              <a:buChar char="•"/>
            </a:pPr>
            <a:r>
              <a:rPr lang="en-US" dirty="0"/>
              <a:t>LLW Forum Working Group on 10 CFR Part 61</a:t>
            </a:r>
          </a:p>
          <a:p>
            <a:pPr>
              <a:buFont typeface="Arial" panose="020B0604020202020204" pitchFamily="34" charset="0"/>
              <a:buChar char="•"/>
            </a:pPr>
            <a:r>
              <a:rPr lang="en-US" dirty="0"/>
              <a:t>LLW Forum Working Group on Disused Radioactive Sealed Sources</a:t>
            </a:r>
          </a:p>
          <a:p>
            <a:pPr>
              <a:buFont typeface="Arial" panose="020B0604020202020204" pitchFamily="34" charset="0"/>
              <a:buChar char="•"/>
            </a:pPr>
            <a:r>
              <a:rPr lang="en-US" dirty="0"/>
              <a:t>Information Notices re Availability of the Texas Facility and Disposal of Radioactive Sealed Sources</a:t>
            </a:r>
          </a:p>
        </p:txBody>
      </p:sp>
      <p:grpSp>
        <p:nvGrpSpPr>
          <p:cNvPr id="6" name="Group 1">
            <a:extLst>
              <a:ext uri="{FF2B5EF4-FFF2-40B4-BE49-F238E27FC236}">
                <a16:creationId xmlns:a16="http://schemas.microsoft.com/office/drawing/2014/main" id="{7054487A-4ACD-479F-87BC-98EEBEAA68BF}"/>
              </a:ext>
            </a:extLst>
          </p:cNvPr>
          <p:cNvGrpSpPr>
            <a:grpSpLocks/>
          </p:cNvGrpSpPr>
          <p:nvPr/>
        </p:nvGrpSpPr>
        <p:grpSpPr bwMode="auto">
          <a:xfrm>
            <a:off x="288925" y="347472"/>
            <a:ext cx="8604818" cy="698682"/>
            <a:chOff x="288977" y="355144"/>
            <a:chExt cx="8492482" cy="661312"/>
          </a:xfrm>
        </p:grpSpPr>
        <p:pic>
          <p:nvPicPr>
            <p:cNvPr id="7" name="Picture 6" descr="Aging banner">
              <a:extLst>
                <a:ext uri="{FF2B5EF4-FFF2-40B4-BE49-F238E27FC236}">
                  <a16:creationId xmlns:a16="http://schemas.microsoft.com/office/drawing/2014/main" id="{02333F40-2E1A-4A70-A038-A562AE1470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3684AB2C-A6D7-49AB-92F1-315B3BE95667}"/>
                </a:ext>
              </a:extLst>
            </p:cNvPr>
            <p:cNvSpPr txBox="1">
              <a:spLocks noChangeArrowheads="1"/>
            </p:cNvSpPr>
            <p:nvPr/>
          </p:nvSpPr>
          <p:spPr bwMode="auto">
            <a:xfrm>
              <a:off x="288977" y="355145"/>
              <a:ext cx="8492482"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2700" dirty="0">
                  <a:solidFill>
                    <a:schemeClr val="bg1"/>
                  </a:solidFill>
                </a:rPr>
                <a:t>Host State and Appalachian Compact Commission Activities</a:t>
              </a:r>
            </a:p>
          </p:txBody>
        </p:sp>
      </p:grpSp>
      <p:pic>
        <p:nvPicPr>
          <p:cNvPr id="9" name="Picture 22" descr="DEP-rgb">
            <a:extLst>
              <a:ext uri="{FF2B5EF4-FFF2-40B4-BE49-F238E27FC236}">
                <a16:creationId xmlns:a16="http://schemas.microsoft.com/office/drawing/2014/main" id="{0B30A3CF-5391-44FB-83C6-1C87810B2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A26E7B5-6DEC-4D92-BEB9-934AC05299DD}"/>
              </a:ext>
            </a:extLst>
          </p:cNvPr>
          <p:cNvSpPr>
            <a:spLocks noGrp="1"/>
          </p:cNvSpPr>
          <p:nvPr>
            <p:ph type="sldNum" sz="quarter" idx="12"/>
          </p:nvPr>
        </p:nvSpPr>
        <p:spPr>
          <a:xfrm>
            <a:off x="3967538" y="6327116"/>
            <a:ext cx="779124" cy="365125"/>
          </a:xfrm>
        </p:spPr>
        <p:txBody>
          <a:bodyPr/>
          <a:lstStyle/>
          <a:p>
            <a:pPr>
              <a:defRPr/>
            </a:pPr>
            <a:fld id="{9EAED763-D517-425C-B831-3F17CB1E6B40}" type="slidenum">
              <a:rPr lang="en-US" smtClean="0">
                <a:solidFill>
                  <a:schemeClr val="tx1"/>
                </a:solidFill>
              </a:rPr>
              <a:pPr>
                <a:defRPr/>
              </a:pPr>
              <a:t>14</a:t>
            </a:fld>
            <a:endParaRPr lang="en-US" dirty="0">
              <a:solidFill>
                <a:schemeClr val="tx1"/>
              </a:solidFill>
            </a:endParaRPr>
          </a:p>
        </p:txBody>
      </p:sp>
    </p:spTree>
    <p:extLst>
      <p:ext uri="{BB962C8B-B14F-4D97-AF65-F5344CB8AC3E}">
        <p14:creationId xmlns:p14="http://schemas.microsoft.com/office/powerpoint/2010/main" val="69215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0" y="1549668"/>
            <a:ext cx="9144000" cy="4764506"/>
          </a:xfrm>
        </p:spPr>
        <p:txBody>
          <a:bodyPr/>
          <a:lstStyle/>
          <a:p>
            <a:pPr eaLnBrk="1" hangingPunct="1"/>
            <a:r>
              <a:rPr lang="en-US" altLang="en-US" sz="800" b="1" dirty="0"/>
              <a:t/>
            </a:r>
            <a:br>
              <a:rPr lang="en-US" altLang="en-US" sz="800" b="1" dirty="0"/>
            </a:br>
            <a:r>
              <a:rPr lang="en-US" altLang="en-US" sz="3200" b="1" dirty="0"/>
              <a:t>Questions?</a:t>
            </a:r>
            <a:br>
              <a:rPr lang="en-US" altLang="en-US" sz="3200" b="1" dirty="0"/>
            </a:br>
            <a:r>
              <a:rPr lang="en-US" altLang="en-US" sz="3200" b="1" dirty="0"/>
              <a:t/>
            </a:r>
            <a:br>
              <a:rPr lang="en-US" altLang="en-US" sz="3200" b="1" dirty="0"/>
            </a:br>
            <a:r>
              <a:rPr lang="en-US" altLang="en-US" sz="3200" b="1" dirty="0"/>
              <a:t>Rich Janati, M.S.</a:t>
            </a:r>
            <a:br>
              <a:rPr lang="en-US" altLang="en-US" sz="3200" b="1" dirty="0"/>
            </a:br>
            <a:r>
              <a:rPr lang="en-US" altLang="en-US" sz="3200" b="1" dirty="0"/>
              <a:t>Chief, Division of Nuclear Safety</a:t>
            </a:r>
            <a:br>
              <a:rPr lang="en-US" altLang="en-US" sz="3200" b="1" dirty="0"/>
            </a:br>
            <a:r>
              <a:rPr lang="en-US" altLang="en-US" sz="3200" b="1" dirty="0"/>
              <a:t>Administrator, Appalachian Compact Comm.</a:t>
            </a:r>
            <a:br>
              <a:rPr lang="en-US" altLang="en-US" sz="3200" b="1" dirty="0"/>
            </a:br>
            <a:r>
              <a:rPr lang="en-US" altLang="en-US" sz="3200" b="1" dirty="0"/>
              <a:t/>
            </a:r>
            <a:br>
              <a:rPr lang="en-US" altLang="en-US" sz="3200" b="1" dirty="0"/>
            </a:br>
            <a:r>
              <a:rPr lang="en-US" altLang="en-US" sz="3200" b="1" dirty="0"/>
              <a:t>Phone: 717.787.2163</a:t>
            </a:r>
            <a:br>
              <a:rPr lang="en-US" altLang="en-US" sz="3200" b="1" dirty="0"/>
            </a:br>
            <a:r>
              <a:rPr lang="en-US" altLang="en-US" sz="3200" b="1" dirty="0"/>
              <a:t>rjanati@pa.gov</a:t>
            </a:r>
            <a:r>
              <a:rPr lang="en-US" sz="3200" b="1" dirty="0"/>
              <a:t/>
            </a:r>
            <a:br>
              <a:rPr lang="en-US" sz="3200" b="1" dirty="0"/>
            </a:br>
            <a:r>
              <a:rPr lang="en-US" sz="3200" b="1" dirty="0"/>
              <a:t/>
            </a:r>
            <a:br>
              <a:rPr lang="en-US" sz="3200" b="1" dirty="0"/>
            </a:br>
            <a:endParaRPr lang="en-US" sz="3200" b="1" dirty="0"/>
          </a:p>
        </p:txBody>
      </p:sp>
      <p:pic>
        <p:nvPicPr>
          <p:cNvPr id="4" name="Picture 7" descr="DEP-rgb">
            <a:extLst>
              <a:ext uri="{FF2B5EF4-FFF2-40B4-BE49-F238E27FC236}">
                <a16:creationId xmlns:a16="http://schemas.microsoft.com/office/drawing/2014/main" id="{F5A794CC-A03D-4D64-9B66-58B0A10897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919537"/>
            <a:ext cx="2624138" cy="57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58206C44-4115-40B1-89F0-B774977DEC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BRP Director\Allard's pic folder\BRP_new-ppt-banner_svd_11Feb2014.jpg">
            <a:extLst>
              <a:ext uri="{FF2B5EF4-FFF2-40B4-BE49-F238E27FC236}">
                <a16:creationId xmlns:a16="http://schemas.microsoft.com/office/drawing/2014/main" id="{7BD34474-2436-428F-9CA5-EBBCC714D7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 y="0"/>
            <a:ext cx="9153525" cy="122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90538" y="933651"/>
            <a:ext cx="8229600" cy="5072513"/>
          </a:xfrm>
        </p:spPr>
        <p:txBody>
          <a:bodyPr/>
          <a:lstStyle/>
          <a:p>
            <a:pPr>
              <a:spcBef>
                <a:spcPts val="0"/>
              </a:spcBef>
              <a:spcAft>
                <a:spcPts val="1200"/>
              </a:spcAft>
              <a:defRPr/>
            </a:pPr>
            <a:r>
              <a:rPr lang="en-US" altLang="en-US" sz="2800" dirty="0">
                <a:latin typeface="Calibri" panose="020F0502020204030204" pitchFamily="34" charset="0"/>
                <a:cs typeface="Calibri" panose="020F0502020204030204" pitchFamily="34" charset="0"/>
              </a:rPr>
              <a:t>LLRW is trash or other materials that have been contaminated with radioactivity such as protective clothing, paper, metal and glass items, ion exchange resins, filter media, incinerator ash, radioactive sealed sources, and some reactor components.</a:t>
            </a:r>
          </a:p>
          <a:p>
            <a:pPr marL="0" indent="0" algn="ctr">
              <a:spcBef>
                <a:spcPts val="0"/>
              </a:spcBef>
              <a:spcAft>
                <a:spcPts val="1200"/>
              </a:spcAft>
              <a:buFontTx/>
              <a:buNone/>
              <a:defRPr/>
            </a:pPr>
            <a:r>
              <a:rPr lang="en-US" altLang="en-US" sz="2800" b="1" dirty="0">
                <a:latin typeface="Calibri" panose="020F0502020204030204" pitchFamily="34" charset="0"/>
                <a:cs typeface="Calibri" panose="020F0502020204030204" pitchFamily="34" charset="0"/>
              </a:rPr>
              <a:t>Who Generates LLRW?</a:t>
            </a:r>
          </a:p>
          <a:p>
            <a:pPr>
              <a:spcBef>
                <a:spcPts val="0"/>
              </a:spcBef>
              <a:defRPr/>
            </a:pPr>
            <a:r>
              <a:rPr lang="en-US" altLang="en-US" sz="2600" dirty="0">
                <a:latin typeface="Calibri" panose="020F0502020204030204" pitchFamily="34" charset="0"/>
                <a:cs typeface="Calibri" panose="020F0502020204030204" pitchFamily="34" charset="0"/>
              </a:rPr>
              <a:t>Nuclear power plants</a:t>
            </a:r>
          </a:p>
          <a:p>
            <a:pPr>
              <a:defRPr/>
            </a:pPr>
            <a:r>
              <a:rPr lang="en-US" altLang="en-US" sz="2600" dirty="0">
                <a:latin typeface="Calibri" panose="020F0502020204030204" pitchFamily="34" charset="0"/>
                <a:cs typeface="Calibri" panose="020F0502020204030204" pitchFamily="34" charset="0"/>
              </a:rPr>
              <a:t>Medical facilities</a:t>
            </a:r>
          </a:p>
          <a:p>
            <a:pPr>
              <a:defRPr/>
            </a:pPr>
            <a:r>
              <a:rPr lang="en-US" altLang="en-US" sz="2600" dirty="0">
                <a:latin typeface="Calibri" panose="020F0502020204030204" pitchFamily="34" charset="0"/>
                <a:cs typeface="Calibri" panose="020F0502020204030204" pitchFamily="34" charset="0"/>
              </a:rPr>
              <a:t>Industrial facilities</a:t>
            </a:r>
          </a:p>
          <a:p>
            <a:pPr>
              <a:defRPr/>
            </a:pPr>
            <a:r>
              <a:rPr lang="en-US" altLang="en-US" sz="2600" dirty="0">
                <a:latin typeface="Calibri" panose="020F0502020204030204" pitchFamily="34" charset="0"/>
                <a:cs typeface="Calibri" panose="020F0502020204030204" pitchFamily="34" charset="0"/>
              </a:rPr>
              <a:t>Government facilities </a:t>
            </a:r>
          </a:p>
          <a:p>
            <a:pPr>
              <a:defRPr/>
            </a:pPr>
            <a:r>
              <a:rPr lang="en-US" altLang="en-US" sz="2600" dirty="0">
                <a:latin typeface="Calibri" panose="020F0502020204030204" pitchFamily="34" charset="0"/>
                <a:cs typeface="Calibri" panose="020F0502020204030204" pitchFamily="34" charset="0"/>
              </a:rPr>
              <a:t>Research facilities</a:t>
            </a:r>
          </a:p>
          <a:p>
            <a:pPr eaLnBrk="1" hangingPunct="1">
              <a:spcBef>
                <a:spcPct val="0"/>
              </a:spcBef>
            </a:pPr>
            <a:endParaRPr lang="en-US" sz="2400" dirty="0"/>
          </a:p>
          <a:p>
            <a:pPr marL="0" indent="0" eaLnBrk="1" hangingPunct="1">
              <a:buNone/>
              <a:defRPr/>
            </a:pPr>
            <a:endParaRPr lang="en-US" sz="2400" dirty="0"/>
          </a:p>
        </p:txBody>
      </p:sp>
      <p:grpSp>
        <p:nvGrpSpPr>
          <p:cNvPr id="3076" name="Group 1"/>
          <p:cNvGrpSpPr>
            <a:grpSpLocks/>
          </p:cNvGrpSpPr>
          <p:nvPr/>
        </p:nvGrpSpPr>
        <p:grpSpPr bwMode="auto">
          <a:xfrm>
            <a:off x="524838" y="349584"/>
            <a:ext cx="8382000" cy="661070"/>
            <a:chOff x="288977" y="355144"/>
            <a:chExt cx="8382000" cy="661312"/>
          </a:xfrm>
        </p:grpSpPr>
        <p:pic>
          <p:nvPicPr>
            <p:cNvPr id="3079"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2"/>
            <p:cNvSpPr txBox="1">
              <a:spLocks noChangeArrowheads="1"/>
            </p:cNvSpPr>
            <p:nvPr/>
          </p:nvSpPr>
          <p:spPr bwMode="auto">
            <a:xfrm>
              <a:off x="457252" y="38464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2800" dirty="0">
                  <a:solidFill>
                    <a:schemeClr val="bg1"/>
                  </a:solidFill>
                </a:rPr>
                <a:t>Low-Level Radioactive Waste (LLRW)</a:t>
              </a:r>
            </a:p>
          </p:txBody>
        </p:sp>
      </p:grpSp>
      <p:pic>
        <p:nvPicPr>
          <p:cNvPr id="307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D516F71-45AD-4FB3-88A5-363764AF6876}"/>
              </a:ext>
            </a:extLst>
          </p:cNvPr>
          <p:cNvSpPr>
            <a:spLocks noGrp="1"/>
          </p:cNvSpPr>
          <p:nvPr>
            <p:ph type="sldNum" sz="quarter" idx="12"/>
          </p:nvPr>
        </p:nvSpPr>
        <p:spPr>
          <a:xfrm>
            <a:off x="4078840" y="6320205"/>
            <a:ext cx="636998" cy="365125"/>
          </a:xfrm>
        </p:spPr>
        <p:txBody>
          <a:bodyPr/>
          <a:lstStyle/>
          <a:p>
            <a:pPr>
              <a:defRPr/>
            </a:pPr>
            <a:fld id="{B2D733B3-5F38-46ED-8ED4-07E6226FBE3F}" type="slidenum">
              <a:rPr lang="en-US" smtClean="0">
                <a:solidFill>
                  <a:schemeClr val="tx1"/>
                </a:solidFill>
              </a:rPr>
              <a:pPr>
                <a:defRPr/>
              </a:pPr>
              <a:t>2</a:t>
            </a:fld>
            <a:endParaRPr lang="en-US" dirty="0">
              <a:solidFill>
                <a:schemeClr val="tx1"/>
              </a:solidFill>
            </a:endParaRPr>
          </a:p>
        </p:txBody>
      </p:sp>
    </p:spTree>
    <p:extLst>
      <p:ext uri="{BB962C8B-B14F-4D97-AF65-F5344CB8AC3E}">
        <p14:creationId xmlns:p14="http://schemas.microsoft.com/office/powerpoint/2010/main" val="38226242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DE89A33-D3EB-4898-9AEB-D9C43EC2C5B0}"/>
              </a:ext>
            </a:extLst>
          </p:cNvPr>
          <p:cNvSpPr txBox="1">
            <a:spLocks noGrp="1" noChangeArrowheads="1"/>
          </p:cNvSpPr>
          <p:nvPr>
            <p:ph type="title"/>
          </p:nvPr>
        </p:nvSpPr>
        <p:spPr bwMode="auto">
          <a:xfrm>
            <a:off x="288925" y="328168"/>
            <a:ext cx="8381999" cy="71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4000" dirty="0">
                <a:solidFill>
                  <a:schemeClr val="bg1"/>
                </a:solidFill>
              </a:rPr>
              <a:t>Low-Level Radioactive Waste (LLRW)</a:t>
            </a:r>
          </a:p>
        </p:txBody>
      </p:sp>
      <p:sp>
        <p:nvSpPr>
          <p:cNvPr id="3" name="Content Placeholder 2">
            <a:extLst>
              <a:ext uri="{FF2B5EF4-FFF2-40B4-BE49-F238E27FC236}">
                <a16:creationId xmlns:a16="http://schemas.microsoft.com/office/drawing/2014/main" id="{70D1EE73-11B8-441C-AAD5-94EAC309DC8D}"/>
              </a:ext>
            </a:extLst>
          </p:cNvPr>
          <p:cNvSpPr>
            <a:spLocks noGrp="1"/>
          </p:cNvSpPr>
          <p:nvPr>
            <p:ph idx="1"/>
          </p:nvPr>
        </p:nvSpPr>
        <p:spPr>
          <a:xfrm>
            <a:off x="457200" y="1607419"/>
            <a:ext cx="8229600" cy="3878982"/>
          </a:xfrm>
        </p:spPr>
        <p:txBody>
          <a:bodyPr/>
          <a:lstStyle/>
          <a:p>
            <a:pPr eaLnBrk="1" hangingPunct="1">
              <a:buFont typeface="Arial" panose="020B0604020202020204" pitchFamily="34" charset="0"/>
              <a:buChar char="•"/>
            </a:pPr>
            <a:r>
              <a:rPr lang="en-US" altLang="en-US" sz="2800" dirty="0"/>
              <a:t>NRC regulations in 10 CFR Part 61 has specified a waste classification system for LLRW </a:t>
            </a:r>
          </a:p>
          <a:p>
            <a:pPr marL="0" indent="0" eaLnBrk="1" hangingPunct="1">
              <a:buNone/>
            </a:pPr>
            <a:endParaRPr lang="en-US" altLang="en-US" sz="2800" dirty="0"/>
          </a:p>
          <a:p>
            <a:pPr eaLnBrk="1" hangingPunct="1">
              <a:buFont typeface="Arial" panose="020B0604020202020204" pitchFamily="34" charset="0"/>
              <a:buChar char="•"/>
            </a:pPr>
            <a:r>
              <a:rPr lang="en-US" altLang="en-US" sz="2800" dirty="0"/>
              <a:t>There are three (3) classes of LLRW:  Class A, Class B and Class C </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The majority of LLRW is Class A waste </a:t>
            </a:r>
          </a:p>
          <a:p>
            <a:pPr marL="0" indent="0" eaLnBrk="1" hangingPunct="1">
              <a:buNone/>
            </a:pPr>
            <a:endParaRPr lang="en-US" altLang="en-US" sz="2400" dirty="0"/>
          </a:p>
          <a:p>
            <a:pPr marL="0" indent="0" eaLnBrk="1" hangingPunct="1">
              <a:buNone/>
            </a:pPr>
            <a:endParaRPr lang="en-US" altLang="en-US" sz="2400" b="1" dirty="0"/>
          </a:p>
          <a:p>
            <a:pPr marL="0" indent="0" algn="ctr">
              <a:buNone/>
            </a:pPr>
            <a:endParaRPr lang="en-US" sz="2400" dirty="0"/>
          </a:p>
        </p:txBody>
      </p:sp>
      <p:pic>
        <p:nvPicPr>
          <p:cNvPr id="6" name="Picture 7" descr="DEP-rgb">
            <a:extLst>
              <a:ext uri="{FF2B5EF4-FFF2-40B4-BE49-F238E27FC236}">
                <a16:creationId xmlns:a16="http://schemas.microsoft.com/office/drawing/2014/main" id="{60431567-3374-491C-B7BA-475CFBE06B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
            <a:extLst>
              <a:ext uri="{FF2B5EF4-FFF2-40B4-BE49-F238E27FC236}">
                <a16:creationId xmlns:a16="http://schemas.microsoft.com/office/drawing/2014/main" id="{D77EA9A1-1577-4E78-99CA-D2F3887CF417}"/>
              </a:ext>
            </a:extLst>
          </p:cNvPr>
          <p:cNvGrpSpPr>
            <a:grpSpLocks/>
          </p:cNvGrpSpPr>
          <p:nvPr/>
        </p:nvGrpSpPr>
        <p:grpSpPr bwMode="auto">
          <a:xfrm>
            <a:off x="288925" y="328168"/>
            <a:ext cx="8382000" cy="717986"/>
            <a:chOff x="288977" y="355144"/>
            <a:chExt cx="8382000" cy="661312"/>
          </a:xfrm>
        </p:grpSpPr>
        <p:pic>
          <p:nvPicPr>
            <p:cNvPr id="10" name="Picture 5" descr="Aging banner">
              <a:extLst>
                <a:ext uri="{FF2B5EF4-FFF2-40B4-BE49-F238E27FC236}">
                  <a16:creationId xmlns:a16="http://schemas.microsoft.com/office/drawing/2014/main" id="{8D419D99-B822-41B4-B657-30FDA3328F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0577F62D-4F20-4EA5-B9CB-862BCB3B8CE8}"/>
                </a:ext>
              </a:extLst>
            </p:cNvPr>
            <p:cNvSpPr txBox="1">
              <a:spLocks noChangeArrowheads="1"/>
            </p:cNvSpPr>
            <p:nvPr/>
          </p:nvSpPr>
          <p:spPr bwMode="auto">
            <a:xfrm>
              <a:off x="288977" y="384640"/>
              <a:ext cx="83819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2800" dirty="0">
                  <a:solidFill>
                    <a:schemeClr val="bg1"/>
                  </a:solidFill>
                </a:rPr>
                <a:t>LLRW Classification</a:t>
              </a:r>
            </a:p>
          </p:txBody>
        </p:sp>
      </p:grpSp>
      <p:sp>
        <p:nvSpPr>
          <p:cNvPr id="2" name="Slide Number Placeholder 1">
            <a:extLst>
              <a:ext uri="{FF2B5EF4-FFF2-40B4-BE49-F238E27FC236}">
                <a16:creationId xmlns:a16="http://schemas.microsoft.com/office/drawing/2014/main" id="{36287A14-C535-4681-9E82-DED7F937C3EF}"/>
              </a:ext>
            </a:extLst>
          </p:cNvPr>
          <p:cNvSpPr>
            <a:spLocks noGrp="1"/>
          </p:cNvSpPr>
          <p:nvPr>
            <p:ph type="sldNum" sz="quarter" idx="12"/>
          </p:nvPr>
        </p:nvSpPr>
        <p:spPr>
          <a:xfrm>
            <a:off x="4151152" y="6307548"/>
            <a:ext cx="554804" cy="365125"/>
          </a:xfrm>
        </p:spPr>
        <p:txBody>
          <a:bodyPr/>
          <a:lstStyle/>
          <a:p>
            <a:pPr>
              <a:defRPr/>
            </a:pPr>
            <a:fld id="{B2D733B3-5F38-46ED-8ED4-07E6226FBE3F}" type="slidenum">
              <a:rPr lang="en-US" smtClean="0">
                <a:solidFill>
                  <a:schemeClr val="tx1"/>
                </a:solidFill>
              </a:rPr>
              <a:pPr>
                <a:defRPr/>
              </a:pPr>
              <a:t>3</a:t>
            </a:fld>
            <a:endParaRPr lang="en-US" dirty="0">
              <a:solidFill>
                <a:schemeClr val="tx1"/>
              </a:solidFill>
            </a:endParaRPr>
          </a:p>
        </p:txBody>
      </p:sp>
    </p:spTree>
    <p:extLst>
      <p:ext uri="{BB962C8B-B14F-4D97-AF65-F5344CB8AC3E}">
        <p14:creationId xmlns:p14="http://schemas.microsoft.com/office/powerpoint/2010/main" val="215891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F74D2BD-B9FE-4DAB-84DF-98479CC4DF16}"/>
              </a:ext>
            </a:extLst>
          </p:cNvPr>
          <p:cNvSpPr>
            <a:spLocks noGrp="1"/>
          </p:cNvSpPr>
          <p:nvPr>
            <p:ph sz="half" idx="2"/>
          </p:nvPr>
        </p:nvSpPr>
        <p:spPr>
          <a:xfrm>
            <a:off x="457200" y="1752601"/>
            <a:ext cx="4040188" cy="3962400"/>
          </a:xfrm>
        </p:spPr>
        <p:txBody>
          <a:bodyPr/>
          <a:lstStyle/>
          <a:p>
            <a:pPr marL="0" lvl="0" indent="0" algn="ctr" eaLnBrk="1" hangingPunct="1">
              <a:spcBef>
                <a:spcPct val="0"/>
              </a:spcBef>
              <a:buNone/>
            </a:pPr>
            <a:endParaRPr lang="en-US" altLang="en-US" b="1" dirty="0">
              <a:solidFill>
                <a:srgbClr val="000000"/>
              </a:solidFill>
              <a:latin typeface="Times New Roman" panose="02020603050405020304" pitchFamily="18" charset="0"/>
            </a:endParaRPr>
          </a:p>
          <a:p>
            <a:pPr marL="0" lvl="0" indent="0" algn="ctr" eaLnBrk="1" hangingPunct="1">
              <a:spcBef>
                <a:spcPct val="0"/>
              </a:spcBef>
              <a:buNone/>
            </a:pPr>
            <a:endParaRPr lang="en-US" altLang="en-US" b="1" dirty="0">
              <a:solidFill>
                <a:srgbClr val="000000"/>
              </a:solidFill>
              <a:latin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E45FAF54-CF80-4213-A30E-5AEFB90354CC}"/>
              </a:ext>
            </a:extLst>
          </p:cNvPr>
          <p:cNvSpPr>
            <a:spLocks noGrp="1"/>
          </p:cNvSpPr>
          <p:nvPr>
            <p:ph sz="quarter" idx="4"/>
          </p:nvPr>
        </p:nvSpPr>
        <p:spPr>
          <a:xfrm>
            <a:off x="4497388" y="1752600"/>
            <a:ext cx="4189413" cy="3962401"/>
          </a:xfrm>
        </p:spPr>
        <p:txBody>
          <a:bodyPr/>
          <a:lstStyle/>
          <a:p>
            <a:pPr lvl="0">
              <a:lnSpc>
                <a:spcPct val="90000"/>
              </a:lnSpc>
              <a:spcAft>
                <a:spcPct val="200000"/>
              </a:spcAft>
              <a:buClr>
                <a:srgbClr val="000000"/>
              </a:buClr>
              <a:buFont typeface="Wingdings" panose="05000000000000000000" pitchFamily="2" charset="2"/>
              <a:buChar char="Ø"/>
            </a:pPr>
            <a:r>
              <a:rPr lang="en-US" altLang="en-US" sz="2800" kern="0" dirty="0">
                <a:solidFill>
                  <a:srgbClr val="000000"/>
                </a:solidFill>
                <a:latin typeface="Times New Roman"/>
              </a:rPr>
              <a:t>States Responsible</a:t>
            </a:r>
          </a:p>
          <a:p>
            <a:pPr lvl="0">
              <a:lnSpc>
                <a:spcPct val="90000"/>
              </a:lnSpc>
              <a:spcAft>
                <a:spcPct val="200000"/>
              </a:spcAft>
              <a:buClr>
                <a:srgbClr val="000000"/>
              </a:buClr>
              <a:buFont typeface="Wingdings" panose="05000000000000000000" pitchFamily="2" charset="2"/>
              <a:buChar char="Ø"/>
            </a:pPr>
            <a:r>
              <a:rPr lang="en-US" altLang="en-US" sz="2800" kern="0" dirty="0">
                <a:solidFill>
                  <a:srgbClr val="000000"/>
                </a:solidFill>
                <a:latin typeface="Times New Roman"/>
              </a:rPr>
              <a:t>Compacts Encouraged</a:t>
            </a:r>
          </a:p>
          <a:p>
            <a:pPr lvl="0">
              <a:lnSpc>
                <a:spcPct val="90000"/>
              </a:lnSpc>
              <a:spcAft>
                <a:spcPct val="200000"/>
              </a:spcAft>
              <a:buClr>
                <a:srgbClr val="000000"/>
              </a:buClr>
              <a:buFont typeface="Wingdings" panose="05000000000000000000" pitchFamily="2" charset="2"/>
              <a:buChar char="Ø"/>
            </a:pPr>
            <a:r>
              <a:rPr lang="en-US" altLang="en-US" sz="2800" kern="0" dirty="0">
                <a:solidFill>
                  <a:srgbClr val="000000"/>
                </a:solidFill>
                <a:latin typeface="Times New Roman"/>
              </a:rPr>
              <a:t>Exclusion of Out-of-Compact Waste</a:t>
            </a:r>
          </a:p>
          <a:p>
            <a:endParaRPr lang="en-US" dirty="0"/>
          </a:p>
        </p:txBody>
      </p:sp>
      <p:pic>
        <p:nvPicPr>
          <p:cNvPr id="9" name="Picture 7" descr="DEP-rgb">
            <a:extLst>
              <a:ext uri="{FF2B5EF4-FFF2-40B4-BE49-F238E27FC236}">
                <a16:creationId xmlns:a16="http://schemas.microsoft.com/office/drawing/2014/main" id="{2FE2A264-CA32-4093-981C-18A4522E1E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6669" y="5911340"/>
            <a:ext cx="2636579"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a:extLst>
              <a:ext uri="{FF2B5EF4-FFF2-40B4-BE49-F238E27FC236}">
                <a16:creationId xmlns:a16="http://schemas.microsoft.com/office/drawing/2014/main" id="{D8DA3FBE-64CB-4132-8DCE-FD167338CDF4}"/>
              </a:ext>
            </a:extLst>
          </p:cNvPr>
          <p:cNvSpPr txBox="1">
            <a:spLocks noChangeArrowheads="1"/>
          </p:cNvSpPr>
          <p:nvPr/>
        </p:nvSpPr>
        <p:spPr bwMode="auto">
          <a:xfrm>
            <a:off x="1142999" y="1676400"/>
            <a:ext cx="2971801" cy="372409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C0C0C0">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800" i="0" u="none" strike="noStrike" kern="0" cap="none" spc="0" normalizeH="0" baseline="0" noProof="0" dirty="0">
                <a:ln>
                  <a:noFill/>
                </a:ln>
                <a:solidFill>
                  <a:srgbClr val="000000"/>
                </a:solidFill>
                <a:effectLst/>
                <a:uLnTx/>
                <a:uFillTx/>
                <a:latin typeface="Times New Roman" panose="02020603050405020304" pitchFamily="18" charset="0"/>
              </a:rPr>
              <a:t>Federal</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800" i="0" u="none" strike="noStrike" kern="0" cap="none" spc="0" normalizeH="0" baseline="0" noProof="0" dirty="0">
                <a:ln>
                  <a:noFill/>
                </a:ln>
                <a:solidFill>
                  <a:srgbClr val="000000"/>
                </a:solidFill>
                <a:effectLst/>
                <a:uLnTx/>
                <a:uFillTx/>
                <a:latin typeface="Times New Roman" panose="02020603050405020304" pitchFamily="18" charset="0"/>
              </a:rPr>
              <a:t>Low-Level</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800" i="0" u="none" strike="noStrike" kern="0" cap="none" spc="0" normalizeH="0" baseline="0" noProof="0" dirty="0">
                <a:ln>
                  <a:noFill/>
                </a:ln>
                <a:solidFill>
                  <a:srgbClr val="000000"/>
                </a:solidFill>
                <a:effectLst/>
                <a:uLnTx/>
                <a:uFillTx/>
                <a:latin typeface="Times New Roman" panose="02020603050405020304" pitchFamily="18" charset="0"/>
              </a:rPr>
              <a:t>Radioactive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800" i="0" u="none" strike="noStrike" kern="0" cap="none" spc="0" normalizeH="0" baseline="0" noProof="0" dirty="0">
                <a:ln>
                  <a:noFill/>
                </a:ln>
                <a:solidFill>
                  <a:srgbClr val="000000"/>
                </a:solidFill>
                <a:effectLst/>
                <a:uLnTx/>
                <a:uFillTx/>
                <a:latin typeface="Times New Roman" panose="02020603050405020304" pitchFamily="18" charset="0"/>
              </a:rPr>
              <a:t>Waste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800" i="0" u="none" strike="noStrike" kern="0" cap="none" spc="0" normalizeH="0" baseline="0" noProof="0" dirty="0">
                <a:ln>
                  <a:noFill/>
                </a:ln>
                <a:solidFill>
                  <a:srgbClr val="000000"/>
                </a:solidFill>
                <a:effectLst/>
                <a:uLnTx/>
                <a:uFillTx/>
                <a:latin typeface="Times New Roman" panose="02020603050405020304" pitchFamily="18" charset="0"/>
              </a:rPr>
              <a:t>Policy Act</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ndParaRPr>
          </a:p>
        </p:txBody>
      </p:sp>
      <p:grpSp>
        <p:nvGrpSpPr>
          <p:cNvPr id="19" name="Group 1">
            <a:extLst>
              <a:ext uri="{FF2B5EF4-FFF2-40B4-BE49-F238E27FC236}">
                <a16:creationId xmlns:a16="http://schemas.microsoft.com/office/drawing/2014/main" id="{4344CBEE-6A7A-482F-BAAC-5866D6610DC9}"/>
              </a:ext>
            </a:extLst>
          </p:cNvPr>
          <p:cNvGrpSpPr>
            <a:grpSpLocks/>
          </p:cNvGrpSpPr>
          <p:nvPr/>
        </p:nvGrpSpPr>
        <p:grpSpPr bwMode="auto">
          <a:xfrm>
            <a:off x="288925" y="347472"/>
            <a:ext cx="8397875" cy="698682"/>
            <a:chOff x="288977" y="355144"/>
            <a:chExt cx="8382000" cy="661312"/>
          </a:xfrm>
        </p:grpSpPr>
        <p:pic>
          <p:nvPicPr>
            <p:cNvPr id="20" name="Picture 19" descr="Aging banner">
              <a:extLst>
                <a:ext uri="{FF2B5EF4-FFF2-40B4-BE49-F238E27FC236}">
                  <a16:creationId xmlns:a16="http://schemas.microsoft.com/office/drawing/2014/main" id="{77630D06-AD7E-4A74-8B69-728566F48D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a:extLst>
                <a:ext uri="{FF2B5EF4-FFF2-40B4-BE49-F238E27FC236}">
                  <a16:creationId xmlns:a16="http://schemas.microsoft.com/office/drawing/2014/main" id="{E2019D9E-85D1-4844-9D5B-66D12CDA0A88}"/>
                </a:ext>
              </a:extLst>
            </p:cNvPr>
            <p:cNvSpPr txBox="1">
              <a:spLocks noChangeArrowheads="1"/>
            </p:cNvSpPr>
            <p:nvPr/>
          </p:nvSpPr>
          <p:spPr bwMode="auto">
            <a:xfrm>
              <a:off x="288977" y="355144"/>
              <a:ext cx="8382000"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2800" dirty="0">
                  <a:solidFill>
                    <a:schemeClr val="bg1"/>
                  </a:solidFill>
                </a:rPr>
                <a:t>Federal LLRW Policy Act</a:t>
              </a:r>
            </a:p>
          </p:txBody>
        </p:sp>
      </p:grpSp>
      <p:sp>
        <p:nvSpPr>
          <p:cNvPr id="2" name="Slide Number Placeholder 1">
            <a:extLst>
              <a:ext uri="{FF2B5EF4-FFF2-40B4-BE49-F238E27FC236}">
                <a16:creationId xmlns:a16="http://schemas.microsoft.com/office/drawing/2014/main" id="{DDBD740B-777A-410C-940E-15BD4E8CF6B4}"/>
              </a:ext>
            </a:extLst>
          </p:cNvPr>
          <p:cNvSpPr>
            <a:spLocks noGrp="1"/>
          </p:cNvSpPr>
          <p:nvPr>
            <p:ph type="sldNum" sz="quarter" idx="12"/>
          </p:nvPr>
        </p:nvSpPr>
        <p:spPr>
          <a:xfrm>
            <a:off x="3998359" y="6359014"/>
            <a:ext cx="717479" cy="365125"/>
          </a:xfrm>
        </p:spPr>
        <p:txBody>
          <a:bodyPr/>
          <a:lstStyle/>
          <a:p>
            <a:pPr>
              <a:defRPr/>
            </a:pPr>
            <a:fld id="{3E836333-E7F0-4DF5-8648-89667DB61F0E}" type="slidenum">
              <a:rPr lang="en-US" smtClean="0">
                <a:solidFill>
                  <a:schemeClr val="tx1"/>
                </a:solidFill>
              </a:rPr>
              <a:pPr>
                <a:defRPr/>
              </a:pPr>
              <a:t>4</a:t>
            </a:fld>
            <a:endParaRPr lang="en-US" dirty="0">
              <a:solidFill>
                <a:schemeClr val="tx1"/>
              </a:solidFill>
            </a:endParaRPr>
          </a:p>
        </p:txBody>
      </p:sp>
    </p:spTree>
    <p:extLst>
      <p:ext uri="{BB962C8B-B14F-4D97-AF65-F5344CB8AC3E}">
        <p14:creationId xmlns:p14="http://schemas.microsoft.com/office/powerpoint/2010/main" val="317667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228600" y="1328286"/>
            <a:ext cx="8686800" cy="4667190"/>
          </a:xfrm>
        </p:spPr>
        <p:txBody>
          <a:bodyPr>
            <a:noAutofit/>
          </a:bodyPr>
          <a:lstStyle/>
          <a:p>
            <a:pPr defTabSz="395288">
              <a:lnSpc>
                <a:spcPts val="3500"/>
              </a:lnSpc>
              <a:spcBef>
                <a:spcPct val="0"/>
              </a:spcBef>
              <a:spcAft>
                <a:spcPts val="1200"/>
              </a:spcAft>
              <a:defRPr/>
            </a:pPr>
            <a:r>
              <a:rPr lang="en-US" altLang="en-US" sz="2800" dirty="0">
                <a:latin typeface="Calibri" panose="020F0502020204030204" pitchFamily="34" charset="0"/>
                <a:cs typeface="Calibri" panose="020F0502020204030204" pitchFamily="34" charset="0"/>
              </a:rPr>
              <a:t>Appalachian States LLRW Compact Act of 1985 established the Appalachian Compact</a:t>
            </a:r>
          </a:p>
          <a:p>
            <a:pPr defTabSz="395288">
              <a:lnSpc>
                <a:spcPts val="3500"/>
              </a:lnSpc>
              <a:spcBef>
                <a:spcPct val="0"/>
              </a:spcBef>
              <a:spcAft>
                <a:spcPts val="1200"/>
              </a:spcAft>
              <a:defRPr/>
            </a:pPr>
            <a:r>
              <a:rPr lang="en-US" altLang="en-US" sz="2800" dirty="0">
                <a:latin typeface="Calibri" panose="020F0502020204030204" pitchFamily="34" charset="0"/>
                <a:cs typeface="Calibri" panose="020F0502020204030204" pitchFamily="34" charset="0"/>
              </a:rPr>
              <a:t>Congress consented to the Compact in May 1988</a:t>
            </a:r>
          </a:p>
          <a:p>
            <a:pPr defTabSz="395288">
              <a:lnSpc>
                <a:spcPts val="3500"/>
              </a:lnSpc>
              <a:spcBef>
                <a:spcPct val="0"/>
              </a:spcBef>
              <a:spcAft>
                <a:spcPts val="1200"/>
              </a:spcAft>
              <a:defRPr/>
            </a:pPr>
            <a:r>
              <a:rPr lang="en-US" altLang="en-US" sz="2800" dirty="0">
                <a:latin typeface="Calibri" panose="020F0502020204030204" pitchFamily="34" charset="0"/>
                <a:cs typeface="Calibri" panose="020F0502020204030204" pitchFamily="34" charset="0"/>
              </a:rPr>
              <a:t>Appalachian Compact Commission became operational in June 1990 </a:t>
            </a:r>
          </a:p>
          <a:p>
            <a:pPr defTabSz="395288">
              <a:lnSpc>
                <a:spcPts val="3500"/>
              </a:lnSpc>
              <a:spcBef>
                <a:spcPct val="0"/>
              </a:spcBef>
              <a:spcAft>
                <a:spcPts val="1200"/>
              </a:spcAft>
              <a:defRPr/>
            </a:pPr>
            <a:r>
              <a:rPr lang="en-US" altLang="en-US" sz="2800" dirty="0">
                <a:latin typeface="Calibri" panose="020F0502020204030204" pitchFamily="34" charset="0"/>
                <a:cs typeface="Calibri" panose="020F0502020204030204" pitchFamily="34" charset="0"/>
              </a:rPr>
              <a:t>Commission provides for the regional management and disposal of LLRW</a:t>
            </a:r>
          </a:p>
          <a:p>
            <a:pPr defTabSz="395288">
              <a:lnSpc>
                <a:spcPts val="3500"/>
              </a:lnSpc>
              <a:spcBef>
                <a:spcPct val="0"/>
              </a:spcBef>
              <a:spcAft>
                <a:spcPts val="1200"/>
              </a:spcAft>
              <a:defRPr/>
            </a:pPr>
            <a:r>
              <a:rPr lang="en-US" altLang="en-US" sz="2800" dirty="0">
                <a:latin typeface="Calibri" panose="020F0502020204030204" pitchFamily="34" charset="0"/>
                <a:cs typeface="Calibri" panose="020F0502020204030204" pitchFamily="34" charset="0"/>
              </a:rPr>
              <a:t>Commission consists of 10 members from the party states of PA (4), MD (2), DE (2), WV (2)</a:t>
            </a:r>
          </a:p>
          <a:p>
            <a:pPr marL="0" indent="0" eaLnBrk="1" hangingPunct="1">
              <a:spcBef>
                <a:spcPct val="0"/>
              </a:spcBef>
              <a:buNone/>
            </a:pPr>
            <a:endParaRPr lang="en-US" sz="2400" dirty="0"/>
          </a:p>
          <a:p>
            <a:pPr marL="0" indent="0" eaLnBrk="1" hangingPunct="1">
              <a:buNone/>
              <a:defRPr/>
            </a:pPr>
            <a:endParaRPr lang="en-US" sz="2400" dirty="0"/>
          </a:p>
        </p:txBody>
      </p:sp>
      <p:pic>
        <p:nvPicPr>
          <p:cNvPr id="307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00" y="5995476"/>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ging banner">
            <a:extLst>
              <a:ext uri="{FF2B5EF4-FFF2-40B4-BE49-F238E27FC236}">
                <a16:creationId xmlns:a16="http://schemas.microsoft.com/office/drawing/2014/main" id="{8E61E889-BB1C-455E-80DB-33118F6E7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8686800" cy="101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A47BC2F-E05B-4D8F-8509-E2E71E0CBA86}"/>
              </a:ext>
            </a:extLst>
          </p:cNvPr>
          <p:cNvSpPr txBox="1">
            <a:spLocks/>
          </p:cNvSpPr>
          <p:nvPr/>
        </p:nvSpPr>
        <p:spPr bwMode="auto">
          <a:xfrm>
            <a:off x="228600" y="96254"/>
            <a:ext cx="8686800" cy="100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ts val="3200"/>
              </a:lnSpc>
            </a:pPr>
            <a:r>
              <a:rPr lang="en-US" altLang="en-US" sz="2800" dirty="0">
                <a:solidFill>
                  <a:schemeClr val="bg1"/>
                </a:solidFill>
                <a:latin typeface="Calibri" panose="020F0502020204030204" pitchFamily="34" charset="0"/>
                <a:cs typeface="Calibri" panose="020F0502020204030204" pitchFamily="34" charset="0"/>
              </a:rPr>
              <a:t>Appalachian States LLRW </a:t>
            </a:r>
            <a:br>
              <a:rPr lang="en-US" altLang="en-US" sz="2800" dirty="0">
                <a:solidFill>
                  <a:schemeClr val="bg1"/>
                </a:solidFill>
                <a:latin typeface="Calibri" panose="020F0502020204030204" pitchFamily="34" charset="0"/>
                <a:cs typeface="Calibri" panose="020F0502020204030204" pitchFamily="34" charset="0"/>
              </a:rPr>
            </a:br>
            <a:r>
              <a:rPr lang="en-US" altLang="en-US" sz="2800" dirty="0">
                <a:solidFill>
                  <a:schemeClr val="bg1"/>
                </a:solidFill>
                <a:latin typeface="Calibri" panose="020F0502020204030204" pitchFamily="34" charset="0"/>
                <a:cs typeface="Calibri" panose="020F0502020204030204" pitchFamily="34" charset="0"/>
              </a:rPr>
              <a:t>Compact Commission </a:t>
            </a:r>
          </a:p>
        </p:txBody>
      </p:sp>
      <p:sp>
        <p:nvSpPr>
          <p:cNvPr id="2" name="Slide Number Placeholder 1">
            <a:extLst>
              <a:ext uri="{FF2B5EF4-FFF2-40B4-BE49-F238E27FC236}">
                <a16:creationId xmlns:a16="http://schemas.microsoft.com/office/drawing/2014/main" id="{50D693CF-C9BF-42A9-A26F-A452556B8019}"/>
              </a:ext>
            </a:extLst>
          </p:cNvPr>
          <p:cNvSpPr>
            <a:spLocks noGrp="1"/>
          </p:cNvSpPr>
          <p:nvPr>
            <p:ph type="sldNum" sz="quarter" idx="12"/>
          </p:nvPr>
        </p:nvSpPr>
        <p:spPr>
          <a:xfrm>
            <a:off x="4018908" y="6366950"/>
            <a:ext cx="686656" cy="365125"/>
          </a:xfrm>
        </p:spPr>
        <p:txBody>
          <a:bodyPr/>
          <a:lstStyle/>
          <a:p>
            <a:pPr>
              <a:defRPr/>
            </a:pPr>
            <a:fld id="{B2D733B3-5F38-46ED-8ED4-07E6226FBE3F}" type="slidenum">
              <a:rPr lang="en-US" smtClean="0">
                <a:solidFill>
                  <a:schemeClr val="tx1"/>
                </a:solidFill>
              </a:rPr>
              <a:pPr>
                <a:defRPr/>
              </a:pPr>
              <a:t>5</a:t>
            </a:fld>
            <a:endParaRPr lang="en-US" dirty="0">
              <a:solidFill>
                <a:schemeClr val="tx1"/>
              </a:solidFill>
            </a:endParaRPr>
          </a:p>
        </p:txBody>
      </p:sp>
    </p:spTree>
    <p:extLst>
      <p:ext uri="{BB962C8B-B14F-4D97-AF65-F5344CB8AC3E}">
        <p14:creationId xmlns:p14="http://schemas.microsoft.com/office/powerpoint/2010/main" val="33637451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795FFD24-4311-42EF-8887-972B18D055F5}"/>
              </a:ext>
            </a:extLst>
          </p:cNvPr>
          <p:cNvSpPr>
            <a:spLocks noGrp="1" noChangeArrowheads="1"/>
          </p:cNvSpPr>
          <p:nvPr>
            <p:ph idx="1"/>
          </p:nvPr>
        </p:nvSpPr>
        <p:spPr>
          <a:xfrm>
            <a:off x="457200" y="1371600"/>
            <a:ext cx="8020050" cy="4460875"/>
          </a:xfrm>
        </p:spPr>
        <p:txBody>
          <a:bodyPr/>
          <a:lstStyle/>
          <a:p>
            <a:pPr marL="0" indent="0">
              <a:spcBef>
                <a:spcPts val="0"/>
              </a:spcBef>
              <a:buFontTx/>
              <a:buNone/>
            </a:pPr>
            <a:r>
              <a:rPr lang="en-US" altLang="en-US" sz="2000" b="1" dirty="0">
                <a:latin typeface="Calibri" panose="020F0502020204030204" pitchFamily="34" charset="0"/>
                <a:cs typeface="Calibri" panose="020F0502020204030204" pitchFamily="34" charset="0"/>
              </a:rPr>
              <a:t>          </a:t>
            </a:r>
          </a:p>
          <a:p>
            <a:pPr marL="0" indent="0">
              <a:spcBef>
                <a:spcPts val="0"/>
              </a:spcBef>
              <a:buFontTx/>
              <a:buNone/>
              <a:tabLst>
                <a:tab pos="914400" algn="l"/>
                <a:tab pos="6172200" algn="ctr"/>
              </a:tabLst>
            </a:pP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Statewide Screening </a:t>
            </a: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1991 </a:t>
            </a:r>
            <a:r>
              <a:rPr lang="en-US" altLang="en-US" sz="2800" b="1" dirty="0">
                <a:latin typeface="Calibri" panose="020F0502020204030204" pitchFamily="34" charset="0"/>
                <a:cs typeface="Calibri" panose="020F0502020204030204" pitchFamily="34" charset="0"/>
              </a:rPr>
              <a:t>                           </a:t>
            </a:r>
          </a:p>
          <a:p>
            <a:pPr marL="0" indent="0">
              <a:spcBef>
                <a:spcPts val="2400"/>
              </a:spcBef>
              <a:buFontTx/>
              <a:buNone/>
              <a:tabLst>
                <a:tab pos="914400" algn="l"/>
                <a:tab pos="6172200" algn="ctr"/>
              </a:tabLst>
            </a:pP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Regional Screening </a:t>
            </a: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1993 </a:t>
            </a:r>
            <a:r>
              <a:rPr lang="en-US" altLang="en-US" sz="2800" b="1" dirty="0">
                <a:latin typeface="Calibri" panose="020F0502020204030204" pitchFamily="34" charset="0"/>
                <a:cs typeface="Calibri" panose="020F0502020204030204" pitchFamily="34" charset="0"/>
              </a:rPr>
              <a:t>                           </a:t>
            </a:r>
          </a:p>
          <a:p>
            <a:pPr marL="0" indent="0">
              <a:spcBef>
                <a:spcPts val="2400"/>
              </a:spcBef>
              <a:buFontTx/>
              <a:buNone/>
              <a:tabLst>
                <a:tab pos="914400" algn="l"/>
                <a:tab pos="6172200" algn="ctr"/>
              </a:tabLst>
            </a:pP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Local Screening                                     1994</a:t>
            </a:r>
          </a:p>
          <a:p>
            <a:pPr marL="0" indent="0">
              <a:spcBef>
                <a:spcPts val="3000"/>
              </a:spcBef>
              <a:buFontTx/>
              <a:buNone/>
              <a:tabLst>
                <a:tab pos="914400" algn="l"/>
                <a:tab pos="6172200" algn="ctr"/>
              </a:tabLst>
            </a:pP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Volunteer Process                                1996-1998</a:t>
            </a:r>
          </a:p>
          <a:p>
            <a:pPr marL="0" indent="0">
              <a:spcBef>
                <a:spcPts val="2400"/>
              </a:spcBef>
              <a:buFontTx/>
              <a:buNone/>
              <a:tabLst>
                <a:tab pos="914400" algn="l"/>
                <a:tab pos="6172200" algn="ctr"/>
              </a:tabLst>
            </a:pP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Siting Process Suspended                   Dec 1998</a:t>
            </a:r>
          </a:p>
          <a:p>
            <a:pPr marL="0" indent="0">
              <a:spcBef>
                <a:spcPts val="0"/>
              </a:spcBef>
              <a:buFontTx/>
              <a:buNone/>
              <a:tabLst>
                <a:tab pos="914400" algn="l"/>
                <a:tab pos="6172200" algn="ctr"/>
              </a:tabLst>
            </a:pPr>
            <a:r>
              <a:rPr lang="en-US" altLang="en-US" sz="2800" b="1" dirty="0">
                <a:latin typeface="Calibri" panose="020F0502020204030204" pitchFamily="34" charset="0"/>
                <a:cs typeface="Calibri" panose="020F0502020204030204" pitchFamily="34" charset="0"/>
              </a:rPr>
              <a:t>		</a:t>
            </a:r>
          </a:p>
          <a:p>
            <a:pPr marL="0" indent="0">
              <a:spcBef>
                <a:spcPts val="0"/>
              </a:spcBef>
              <a:buFontTx/>
              <a:buNone/>
            </a:pPr>
            <a:r>
              <a:rPr lang="en-US" altLang="en-US" sz="2000" b="1" dirty="0">
                <a:latin typeface="Calibri" panose="020F0502020204030204" pitchFamily="34" charset="0"/>
                <a:cs typeface="Calibri" panose="020F0502020204030204" pitchFamily="34" charset="0"/>
              </a:rPr>
              <a:t>		</a:t>
            </a:r>
          </a:p>
        </p:txBody>
      </p:sp>
      <p:sp>
        <p:nvSpPr>
          <p:cNvPr id="22532" name="TextBox 4">
            <a:extLst>
              <a:ext uri="{FF2B5EF4-FFF2-40B4-BE49-F238E27FC236}">
                <a16:creationId xmlns:a16="http://schemas.microsoft.com/office/drawing/2014/main" id="{E9E1698C-506C-4705-B1EC-6892AD0CB775}"/>
              </a:ext>
            </a:extLst>
          </p:cNvPr>
          <p:cNvSpPr txBox="1">
            <a:spLocks noChangeArrowheads="1"/>
          </p:cNvSpPr>
          <p:nvPr/>
        </p:nvSpPr>
        <p:spPr bwMode="auto">
          <a:xfrm>
            <a:off x="857250" y="129697"/>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a:solidFill>
                  <a:schemeClr val="bg1"/>
                </a:solidFill>
              </a:rPr>
              <a:t>LLRW Disposal Facility Siting Process </a:t>
            </a:r>
          </a:p>
        </p:txBody>
      </p:sp>
      <p:cxnSp>
        <p:nvCxnSpPr>
          <p:cNvPr id="7" name="Straight Connector 6">
            <a:extLst>
              <a:ext uri="{FF2B5EF4-FFF2-40B4-BE49-F238E27FC236}">
                <a16:creationId xmlns:a16="http://schemas.microsoft.com/office/drawing/2014/main" id="{2621172D-D729-4288-A45D-A6DDA77BAC99}"/>
              </a:ext>
            </a:extLst>
          </p:cNvPr>
          <p:cNvCxnSpPr>
            <a:cxnSpLocks/>
          </p:cNvCxnSpPr>
          <p:nvPr/>
        </p:nvCxnSpPr>
        <p:spPr>
          <a:xfrm>
            <a:off x="790574" y="1652677"/>
            <a:ext cx="70125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B7B840-90BA-4823-BEFE-B43F169A59E3}"/>
              </a:ext>
            </a:extLst>
          </p:cNvPr>
          <p:cNvCxnSpPr>
            <a:cxnSpLocks/>
          </p:cNvCxnSpPr>
          <p:nvPr/>
        </p:nvCxnSpPr>
        <p:spPr>
          <a:xfrm>
            <a:off x="790574" y="2325383"/>
            <a:ext cx="70125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EDDAA-09A5-4801-BA2F-FB7D192D49BC}"/>
              </a:ext>
            </a:extLst>
          </p:cNvPr>
          <p:cNvCxnSpPr>
            <a:cxnSpLocks/>
          </p:cNvCxnSpPr>
          <p:nvPr/>
        </p:nvCxnSpPr>
        <p:spPr>
          <a:xfrm>
            <a:off x="790574" y="3107932"/>
            <a:ext cx="70125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B47DEB-A975-435D-BE89-F24D9054E287}"/>
              </a:ext>
            </a:extLst>
          </p:cNvPr>
          <p:cNvCxnSpPr>
            <a:cxnSpLocks/>
          </p:cNvCxnSpPr>
          <p:nvPr/>
        </p:nvCxnSpPr>
        <p:spPr>
          <a:xfrm>
            <a:off x="790574" y="3828720"/>
            <a:ext cx="70125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36E4450-5D23-4F86-9AC1-1E06185755C0}"/>
              </a:ext>
            </a:extLst>
          </p:cNvPr>
          <p:cNvCxnSpPr>
            <a:cxnSpLocks/>
          </p:cNvCxnSpPr>
          <p:nvPr/>
        </p:nvCxnSpPr>
        <p:spPr>
          <a:xfrm>
            <a:off x="790574" y="4620999"/>
            <a:ext cx="70125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543" name="TextBox 61">
            <a:extLst>
              <a:ext uri="{FF2B5EF4-FFF2-40B4-BE49-F238E27FC236}">
                <a16:creationId xmlns:a16="http://schemas.microsoft.com/office/drawing/2014/main" id="{6B121A16-47A7-4F46-9C68-7EC00F4CEF47}"/>
              </a:ext>
            </a:extLst>
          </p:cNvPr>
          <p:cNvSpPr txBox="1">
            <a:spLocks noChangeArrowheads="1"/>
          </p:cNvSpPr>
          <p:nvPr/>
        </p:nvSpPr>
        <p:spPr bwMode="auto">
          <a:xfrm>
            <a:off x="1143000" y="355249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Eliminated 78% of Land  </a:t>
            </a:r>
          </a:p>
        </p:txBody>
      </p:sp>
      <p:pic>
        <p:nvPicPr>
          <p:cNvPr id="22544" name="Picture 22" descr="DEP-rgb">
            <a:extLst>
              <a:ext uri="{FF2B5EF4-FFF2-40B4-BE49-F238E27FC236}">
                <a16:creationId xmlns:a16="http://schemas.microsoft.com/office/drawing/2014/main" id="{89565593-05CB-41C8-A6B0-B9C5D975B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F9D419CC-6E0D-4E1A-A5F9-909C44CD2B61}"/>
              </a:ext>
            </a:extLst>
          </p:cNvPr>
          <p:cNvGrpSpPr>
            <a:grpSpLocks/>
          </p:cNvGrpSpPr>
          <p:nvPr/>
        </p:nvGrpSpPr>
        <p:grpSpPr bwMode="auto">
          <a:xfrm>
            <a:off x="457200" y="363059"/>
            <a:ext cx="8282539" cy="660400"/>
            <a:chOff x="288977" y="355144"/>
            <a:chExt cx="8382000" cy="661312"/>
          </a:xfrm>
        </p:grpSpPr>
        <p:pic>
          <p:nvPicPr>
            <p:cNvPr id="26" name="Picture 25" descr="Aging banner">
              <a:extLst>
                <a:ext uri="{FF2B5EF4-FFF2-40B4-BE49-F238E27FC236}">
                  <a16:creationId xmlns:a16="http://schemas.microsoft.com/office/drawing/2014/main" id="{9F6F0B06-D2A7-4211-93E5-B1646B76BE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
              <a:extLst>
                <a:ext uri="{FF2B5EF4-FFF2-40B4-BE49-F238E27FC236}">
                  <a16:creationId xmlns:a16="http://schemas.microsoft.com/office/drawing/2014/main" id="{58612F75-07A2-40C4-8AF1-DBDE9DBC2024}"/>
                </a:ext>
              </a:extLst>
            </p:cNvPr>
            <p:cNvSpPr txBox="1">
              <a:spLocks noChangeArrowheads="1"/>
            </p:cNvSpPr>
            <p:nvPr/>
          </p:nvSpPr>
          <p:spPr bwMode="auto">
            <a:xfrm>
              <a:off x="288978" y="384641"/>
              <a:ext cx="8263287" cy="42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800" dirty="0">
                  <a:solidFill>
                    <a:schemeClr val="bg1"/>
                  </a:solidFill>
                </a:rPr>
                <a:t> </a:t>
              </a:r>
              <a:r>
                <a:rPr lang="en-US" altLang="en-US" sz="2800" dirty="0">
                  <a:solidFill>
                    <a:schemeClr val="bg1"/>
                  </a:solidFill>
                </a:rPr>
                <a:t>PA LLRW Disposal Facility Siting Process </a:t>
              </a:r>
            </a:p>
          </p:txBody>
        </p:sp>
      </p:grpSp>
      <p:cxnSp>
        <p:nvCxnSpPr>
          <p:cNvPr id="24" name="Straight Connector 23">
            <a:extLst>
              <a:ext uri="{FF2B5EF4-FFF2-40B4-BE49-F238E27FC236}">
                <a16:creationId xmlns:a16="http://schemas.microsoft.com/office/drawing/2014/main" id="{77B1F7B0-24E6-4485-AB97-C1535CC2A1F8}"/>
              </a:ext>
            </a:extLst>
          </p:cNvPr>
          <p:cNvCxnSpPr>
            <a:cxnSpLocks/>
          </p:cNvCxnSpPr>
          <p:nvPr/>
        </p:nvCxnSpPr>
        <p:spPr>
          <a:xfrm>
            <a:off x="790574" y="5400122"/>
            <a:ext cx="70125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57DC0FF-6AAB-4CAC-BA60-01C8EDE352F9}"/>
              </a:ext>
            </a:extLst>
          </p:cNvPr>
          <p:cNvSpPr>
            <a:spLocks noGrp="1"/>
          </p:cNvSpPr>
          <p:nvPr>
            <p:ph type="sldNum" sz="quarter" idx="12"/>
          </p:nvPr>
        </p:nvSpPr>
        <p:spPr>
          <a:xfrm>
            <a:off x="3953515" y="6370699"/>
            <a:ext cx="789398" cy="365125"/>
          </a:xfrm>
        </p:spPr>
        <p:txBody>
          <a:bodyPr/>
          <a:lstStyle/>
          <a:p>
            <a:pPr>
              <a:defRPr/>
            </a:pPr>
            <a:fld id="{B2D733B3-5F38-46ED-8ED4-07E6226FBE3F}" type="slidenum">
              <a:rPr lang="en-US" smtClean="0">
                <a:solidFill>
                  <a:schemeClr val="tx1"/>
                </a:solidFill>
              </a:rPr>
              <a:pPr>
                <a:defRPr/>
              </a:pPr>
              <a:t>6</a:t>
            </a:fld>
            <a:endParaRPr lang="en-US" dirty="0">
              <a:solidFill>
                <a:schemeClr val="tx1"/>
              </a:solidFill>
            </a:endParaRPr>
          </a:p>
        </p:txBody>
      </p:sp>
    </p:spTree>
    <p:extLst>
      <p:ext uri="{BB962C8B-B14F-4D97-AF65-F5344CB8AC3E}">
        <p14:creationId xmlns:p14="http://schemas.microsoft.com/office/powerpoint/2010/main" val="305520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EEB853DD-EB74-4A53-9A88-2C24061794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925" y="347472"/>
            <a:ext cx="8566317" cy="577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EP-rgb">
            <a:extLst>
              <a:ext uri="{FF2B5EF4-FFF2-40B4-BE49-F238E27FC236}">
                <a16:creationId xmlns:a16="http://schemas.microsoft.com/office/drawing/2014/main" id="{1D813AC3-CC5A-4E52-8127-9CC5CAF9D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
            <a:extLst>
              <a:ext uri="{FF2B5EF4-FFF2-40B4-BE49-F238E27FC236}">
                <a16:creationId xmlns:a16="http://schemas.microsoft.com/office/drawing/2014/main" id="{747EDC0E-49CA-4637-BE1D-AA0C20E2E76C}"/>
              </a:ext>
            </a:extLst>
          </p:cNvPr>
          <p:cNvGrpSpPr>
            <a:grpSpLocks/>
          </p:cNvGrpSpPr>
          <p:nvPr/>
        </p:nvGrpSpPr>
        <p:grpSpPr bwMode="auto">
          <a:xfrm>
            <a:off x="288925" y="347472"/>
            <a:ext cx="8951328" cy="698682"/>
            <a:chOff x="288977" y="355144"/>
            <a:chExt cx="8754105" cy="661312"/>
          </a:xfrm>
        </p:grpSpPr>
        <p:pic>
          <p:nvPicPr>
            <p:cNvPr id="11" name="Picture 5" descr="Aging banner">
              <a:extLst>
                <a:ext uri="{FF2B5EF4-FFF2-40B4-BE49-F238E27FC236}">
                  <a16:creationId xmlns:a16="http://schemas.microsoft.com/office/drawing/2014/main" id="{D5F7B1CC-6059-489E-B664-243D2BB905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0FD3BC19-B1B6-49AF-BE62-89C0E53FA874}"/>
                </a:ext>
              </a:extLst>
            </p:cNvPr>
            <p:cNvSpPr txBox="1">
              <a:spLocks noChangeArrowheads="1"/>
            </p:cNvSpPr>
            <p:nvPr/>
          </p:nvSpPr>
          <p:spPr bwMode="auto">
            <a:xfrm>
              <a:off x="357405" y="355144"/>
              <a:ext cx="8685677"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800" dirty="0">
                  <a:solidFill>
                    <a:schemeClr val="bg1"/>
                  </a:solidFill>
                </a:rPr>
                <a:t>     Conceptual Design of the PA LLRW Disposal Facility </a:t>
              </a:r>
            </a:p>
          </p:txBody>
        </p:sp>
      </p:grpSp>
      <p:sp>
        <p:nvSpPr>
          <p:cNvPr id="2" name="Slide Number Placeholder 1">
            <a:extLst>
              <a:ext uri="{FF2B5EF4-FFF2-40B4-BE49-F238E27FC236}">
                <a16:creationId xmlns:a16="http://schemas.microsoft.com/office/drawing/2014/main" id="{06016D93-1FA8-4AEF-B8FC-E4ACEC95BBF3}"/>
              </a:ext>
            </a:extLst>
          </p:cNvPr>
          <p:cNvSpPr>
            <a:spLocks noGrp="1"/>
          </p:cNvSpPr>
          <p:nvPr>
            <p:ph type="sldNum" sz="quarter" idx="12"/>
          </p:nvPr>
        </p:nvSpPr>
        <p:spPr>
          <a:xfrm>
            <a:off x="3907435" y="6373019"/>
            <a:ext cx="840769" cy="365125"/>
          </a:xfrm>
        </p:spPr>
        <p:txBody>
          <a:bodyPr/>
          <a:lstStyle/>
          <a:p>
            <a:pPr>
              <a:defRPr/>
            </a:pPr>
            <a:fld id="{B2D733B3-5F38-46ED-8ED4-07E6226FBE3F}" type="slidenum">
              <a:rPr lang="en-US" smtClean="0">
                <a:solidFill>
                  <a:schemeClr val="tx1"/>
                </a:solidFill>
              </a:rPr>
              <a:pPr>
                <a:defRPr/>
              </a:pPr>
              <a:t>7</a:t>
            </a:fld>
            <a:endParaRPr lang="en-US" dirty="0">
              <a:solidFill>
                <a:schemeClr val="tx1"/>
              </a:solidFill>
            </a:endParaRPr>
          </a:p>
        </p:txBody>
      </p:sp>
    </p:spTree>
    <p:extLst>
      <p:ext uri="{BB962C8B-B14F-4D97-AF65-F5344CB8AC3E}">
        <p14:creationId xmlns:p14="http://schemas.microsoft.com/office/powerpoint/2010/main" val="329598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DEP-rgb">
            <a:extLst>
              <a:ext uri="{FF2B5EF4-FFF2-40B4-BE49-F238E27FC236}">
                <a16:creationId xmlns:a16="http://schemas.microsoft.com/office/drawing/2014/main" id="{A6FC4153-A513-40BB-8EE1-9E0B4CE1C9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6669" y="5911340"/>
            <a:ext cx="2636579"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9" descr="C:\Users\cmlaatsch\Desktop\llw-compacts.bmp">
            <a:extLst>
              <a:ext uri="{FF2B5EF4-FFF2-40B4-BE49-F238E27FC236}">
                <a16:creationId xmlns:a16="http://schemas.microsoft.com/office/drawing/2014/main" id="{2B8921CE-B64E-41E4-94C6-94835B1E12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28600" y="1132900"/>
            <a:ext cx="8382000" cy="458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Aging banner">
            <a:extLst>
              <a:ext uri="{FF2B5EF4-FFF2-40B4-BE49-F238E27FC236}">
                <a16:creationId xmlns:a16="http://schemas.microsoft.com/office/drawing/2014/main" id="{A7E458FC-1549-42F4-B705-2BF5DA3C00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48814"/>
            <a:ext cx="8382000" cy="71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5595650-D7DF-46C4-BBED-7784A0A51693}"/>
              </a:ext>
            </a:extLst>
          </p:cNvPr>
          <p:cNvSpPr/>
          <p:nvPr/>
        </p:nvSpPr>
        <p:spPr>
          <a:xfrm>
            <a:off x="228600" y="282714"/>
            <a:ext cx="8382000" cy="523220"/>
          </a:xfrm>
          <a:prstGeom prst="rect">
            <a:avLst/>
          </a:prstGeom>
        </p:spPr>
        <p:txBody>
          <a:bodyPr wrap="square">
            <a:spAutoFit/>
          </a:bodyPr>
          <a:lstStyle/>
          <a:p>
            <a:pPr marL="57150" lvl="0" algn="ctr" fontAlgn="auto">
              <a:spcBef>
                <a:spcPts val="0"/>
              </a:spcBef>
              <a:spcAft>
                <a:spcPts val="0"/>
              </a:spcAft>
            </a:pPr>
            <a:r>
              <a:rPr lang="en-US" sz="2800" dirty="0">
                <a:solidFill>
                  <a:prstClr val="white"/>
                </a:solidFill>
                <a:latin typeface="Calibri"/>
              </a:rPr>
              <a:t>Status of LLRW Compacts</a:t>
            </a:r>
          </a:p>
        </p:txBody>
      </p:sp>
      <p:sp>
        <p:nvSpPr>
          <p:cNvPr id="2" name="Slide Number Placeholder 1">
            <a:extLst>
              <a:ext uri="{FF2B5EF4-FFF2-40B4-BE49-F238E27FC236}">
                <a16:creationId xmlns:a16="http://schemas.microsoft.com/office/drawing/2014/main" id="{5A0F03D9-C59C-4CF5-9031-4278DC695057}"/>
              </a:ext>
            </a:extLst>
          </p:cNvPr>
          <p:cNvSpPr>
            <a:spLocks noGrp="1"/>
          </p:cNvSpPr>
          <p:nvPr>
            <p:ph type="sldNum" sz="quarter" idx="12"/>
          </p:nvPr>
        </p:nvSpPr>
        <p:spPr>
          <a:xfrm>
            <a:off x="3885344" y="6359014"/>
            <a:ext cx="861317" cy="365125"/>
          </a:xfrm>
        </p:spPr>
        <p:txBody>
          <a:bodyPr/>
          <a:lstStyle/>
          <a:p>
            <a:pPr>
              <a:defRPr/>
            </a:pPr>
            <a:fld id="{3E836333-E7F0-4DF5-8648-89667DB61F0E}" type="slidenum">
              <a:rPr lang="en-US" smtClean="0">
                <a:solidFill>
                  <a:schemeClr val="tx1"/>
                </a:solidFill>
              </a:rPr>
              <a:pPr>
                <a:defRPr/>
              </a:pPr>
              <a:t>8</a:t>
            </a:fld>
            <a:endParaRPr lang="en-US" dirty="0">
              <a:solidFill>
                <a:schemeClr val="tx1"/>
              </a:solidFill>
            </a:endParaRPr>
          </a:p>
        </p:txBody>
      </p:sp>
    </p:spTree>
    <p:extLst>
      <p:ext uri="{BB962C8B-B14F-4D97-AF65-F5344CB8AC3E}">
        <p14:creationId xmlns:p14="http://schemas.microsoft.com/office/powerpoint/2010/main" val="413096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3BD28C-2C0A-47C7-B780-0BCFAEFD84FF}"/>
              </a:ext>
            </a:extLst>
          </p:cNvPr>
          <p:cNvSpPr>
            <a:spLocks noGrp="1"/>
          </p:cNvSpPr>
          <p:nvPr>
            <p:ph idx="1"/>
          </p:nvPr>
        </p:nvSpPr>
        <p:spPr>
          <a:xfrm>
            <a:off x="288925" y="1188720"/>
            <a:ext cx="8397875" cy="4937443"/>
          </a:xfrm>
        </p:spPr>
        <p:txBody>
          <a:bodyPr/>
          <a:lstStyle/>
          <a:p>
            <a:pPr lvl="0" eaLnBrk="1" fontAlgn="auto" hangingPunct="1">
              <a:spcBef>
                <a:spcPts val="0"/>
              </a:spcBef>
              <a:spcAft>
                <a:spcPts val="0"/>
              </a:spcAft>
              <a:buFont typeface="Wingdings" panose="05000000000000000000" pitchFamily="2" charset="2"/>
              <a:buChar char="v"/>
              <a:defRPr/>
            </a:pPr>
            <a:r>
              <a:rPr lang="en-US" sz="2000" b="1" dirty="0">
                <a:solidFill>
                  <a:prstClr val="black"/>
                </a:solidFill>
                <a:cs typeface="Arial" charset="0"/>
              </a:rPr>
              <a:t>Barnwell Disposal Facility in South Carolina (Regional Facility)</a:t>
            </a:r>
          </a:p>
          <a:p>
            <a:pPr lvl="1" eaLnBrk="1" fontAlgn="auto" hangingPunct="1">
              <a:spcBef>
                <a:spcPts val="0"/>
              </a:spcBef>
              <a:spcAft>
                <a:spcPts val="600"/>
              </a:spcAft>
              <a:buFont typeface="Wingdings" panose="05000000000000000000" pitchFamily="2" charset="2"/>
              <a:buChar char="Ø"/>
              <a:defRPr/>
            </a:pPr>
            <a:r>
              <a:rPr lang="en-US" sz="2000" dirty="0">
                <a:solidFill>
                  <a:prstClr val="black"/>
                </a:solidFill>
                <a:cs typeface="Arial" charset="0"/>
              </a:rPr>
              <a:t>Accepts Class A, B and C wastes from the Atlantic Compact (CT, NJ, SC)</a:t>
            </a:r>
          </a:p>
          <a:p>
            <a:pPr lvl="1" eaLnBrk="1" fontAlgn="auto" hangingPunct="1">
              <a:spcBef>
                <a:spcPts val="0"/>
              </a:spcBef>
              <a:spcAft>
                <a:spcPts val="600"/>
              </a:spcAft>
              <a:buFont typeface="Wingdings" panose="05000000000000000000" pitchFamily="2" charset="2"/>
              <a:buChar char="Ø"/>
              <a:defRPr/>
            </a:pPr>
            <a:r>
              <a:rPr lang="en-US" sz="2000" dirty="0">
                <a:solidFill>
                  <a:prstClr val="black"/>
                </a:solidFill>
                <a:cs typeface="Arial" charset="0"/>
              </a:rPr>
              <a:t>Closed to generators outside the Atlantic Compact as of July 1, 2008</a:t>
            </a:r>
          </a:p>
          <a:p>
            <a:pPr lvl="1" eaLnBrk="1" fontAlgn="auto" hangingPunct="1">
              <a:spcBef>
                <a:spcPts val="0"/>
              </a:spcBef>
              <a:spcAft>
                <a:spcPts val="600"/>
              </a:spcAft>
              <a:buFont typeface="Wingdings" panose="05000000000000000000" pitchFamily="2" charset="2"/>
              <a:buChar char="Ø"/>
              <a:defRPr/>
            </a:pPr>
            <a:r>
              <a:rPr lang="en-US" sz="2000" dirty="0">
                <a:solidFill>
                  <a:prstClr val="black"/>
                </a:solidFill>
                <a:cs typeface="Arial" charset="0"/>
              </a:rPr>
              <a:t>Current projected closure date is 2038</a:t>
            </a:r>
          </a:p>
          <a:p>
            <a:pPr marL="342900" lvl="1" indent="-342900" eaLnBrk="1" fontAlgn="auto" hangingPunct="1">
              <a:spcBef>
                <a:spcPts val="0"/>
              </a:spcBef>
              <a:spcAft>
                <a:spcPts val="0"/>
              </a:spcAft>
              <a:buFont typeface="Wingdings" panose="05000000000000000000" pitchFamily="2" charset="2"/>
              <a:buChar char="v"/>
              <a:defRPr/>
            </a:pPr>
            <a:r>
              <a:rPr lang="en-US" sz="2000" b="1" dirty="0">
                <a:solidFill>
                  <a:prstClr val="black"/>
                </a:solidFill>
                <a:cs typeface="Arial" charset="0"/>
              </a:rPr>
              <a:t>Richland Facility in Washington (Regional Facility)</a:t>
            </a:r>
          </a:p>
          <a:p>
            <a:pPr lvl="1" eaLnBrk="1" fontAlgn="auto" hangingPunct="1">
              <a:spcBef>
                <a:spcPts val="0"/>
              </a:spcBef>
              <a:spcAft>
                <a:spcPts val="0"/>
              </a:spcAft>
              <a:buFont typeface="Wingdings" panose="05000000000000000000" pitchFamily="2" charset="2"/>
              <a:buChar char="Ø"/>
              <a:defRPr/>
            </a:pPr>
            <a:r>
              <a:rPr lang="en-US" sz="2000" dirty="0">
                <a:solidFill>
                  <a:prstClr val="black"/>
                </a:solidFill>
                <a:cs typeface="Arial" charset="0"/>
              </a:rPr>
              <a:t>Accepts Class A, B and C wastes from the Northwest and Rocky Mountain Compacts (11 states in 2 compacts)</a:t>
            </a:r>
          </a:p>
          <a:p>
            <a:pPr lvl="1" eaLnBrk="1" fontAlgn="auto" hangingPunct="1">
              <a:spcBef>
                <a:spcPts val="0"/>
              </a:spcBef>
              <a:spcAft>
                <a:spcPts val="600"/>
              </a:spcAft>
              <a:buFont typeface="Wingdings" panose="05000000000000000000" pitchFamily="2" charset="2"/>
              <a:buChar char="Ø"/>
              <a:defRPr/>
            </a:pPr>
            <a:r>
              <a:rPr lang="en-US" sz="2000" dirty="0">
                <a:solidFill>
                  <a:prstClr val="black"/>
                </a:solidFill>
                <a:cs typeface="Arial" charset="0"/>
              </a:rPr>
              <a:t>Current projected closure date is 2056</a:t>
            </a:r>
          </a:p>
          <a:p>
            <a:pPr marL="342900" lvl="1" indent="-342900" eaLnBrk="1" fontAlgn="auto" hangingPunct="1">
              <a:spcBef>
                <a:spcPts val="0"/>
              </a:spcBef>
              <a:spcAft>
                <a:spcPts val="0"/>
              </a:spcAft>
              <a:buFont typeface="Wingdings" panose="05000000000000000000" pitchFamily="2" charset="2"/>
              <a:buChar char="v"/>
              <a:defRPr/>
            </a:pPr>
            <a:r>
              <a:rPr lang="en-US" sz="2000" b="1" dirty="0">
                <a:solidFill>
                  <a:prstClr val="black"/>
                </a:solidFill>
                <a:cs typeface="Arial" charset="0"/>
              </a:rPr>
              <a:t>Energy</a:t>
            </a:r>
            <a:r>
              <a:rPr lang="en-US" sz="2000" b="1" i="1" dirty="0">
                <a:solidFill>
                  <a:prstClr val="black"/>
                </a:solidFill>
                <a:cs typeface="Arial" charset="0"/>
              </a:rPr>
              <a:t>Solutions</a:t>
            </a:r>
            <a:r>
              <a:rPr lang="en-US" sz="2000" b="1" dirty="0">
                <a:solidFill>
                  <a:prstClr val="black"/>
                </a:solidFill>
                <a:cs typeface="Arial" charset="0"/>
              </a:rPr>
              <a:t> Facility in Utah (not a Regional Facility)</a:t>
            </a:r>
          </a:p>
          <a:p>
            <a:pPr lvl="1" eaLnBrk="1" fontAlgn="auto" hangingPunct="1">
              <a:spcBef>
                <a:spcPts val="0"/>
              </a:spcBef>
              <a:spcAft>
                <a:spcPts val="0"/>
              </a:spcAft>
              <a:buFont typeface="Wingdings" panose="05000000000000000000" pitchFamily="2" charset="2"/>
              <a:buChar char="Ø"/>
              <a:defRPr/>
            </a:pPr>
            <a:r>
              <a:rPr lang="en-US" sz="2000" dirty="0">
                <a:solidFill>
                  <a:prstClr val="black"/>
                </a:solidFill>
                <a:cs typeface="Arial" charset="0"/>
              </a:rPr>
              <a:t>Accepts Class A waste from the entire nation except the Northwest and Rocky Mountain Compacts</a:t>
            </a:r>
          </a:p>
          <a:p>
            <a:pPr lvl="1" eaLnBrk="1" fontAlgn="auto" hangingPunct="1">
              <a:spcBef>
                <a:spcPts val="0"/>
              </a:spcBef>
              <a:spcAft>
                <a:spcPts val="0"/>
              </a:spcAft>
              <a:buFont typeface="Wingdings" panose="05000000000000000000" pitchFamily="2" charset="2"/>
              <a:buChar char="Ø"/>
              <a:defRPr/>
            </a:pPr>
            <a:r>
              <a:rPr lang="en-US" sz="2000" dirty="0">
                <a:solidFill>
                  <a:prstClr val="black"/>
                </a:solidFill>
                <a:cs typeface="Arial" charset="0"/>
              </a:rPr>
              <a:t>Provides for disposal of bulk waste, containerized waste, large components, and mixed waste</a:t>
            </a:r>
          </a:p>
          <a:p>
            <a:pPr lvl="1" eaLnBrk="1" fontAlgn="auto" hangingPunct="1">
              <a:spcBef>
                <a:spcPts val="0"/>
              </a:spcBef>
              <a:spcAft>
                <a:spcPts val="0"/>
              </a:spcAft>
              <a:buFont typeface="Wingdings" panose="05000000000000000000" pitchFamily="2" charset="2"/>
              <a:buChar char="Ø"/>
              <a:defRPr/>
            </a:pPr>
            <a:r>
              <a:rPr lang="en-US" sz="2000" dirty="0">
                <a:solidFill>
                  <a:prstClr val="black"/>
                </a:solidFill>
                <a:cs typeface="Arial" charset="0"/>
              </a:rPr>
              <a:t>Transports large components such as steam generators for disposal</a:t>
            </a:r>
          </a:p>
          <a:p>
            <a:pPr lvl="1" eaLnBrk="1" fontAlgn="auto" hangingPunct="1">
              <a:spcBef>
                <a:spcPts val="0"/>
              </a:spcBef>
              <a:spcAft>
                <a:spcPts val="0"/>
              </a:spcAft>
              <a:buFont typeface="Wingdings" panose="05000000000000000000" pitchFamily="2" charset="2"/>
              <a:buChar char="Ø"/>
              <a:defRPr/>
            </a:pPr>
            <a:r>
              <a:rPr lang="en-US" sz="2000" dirty="0">
                <a:solidFill>
                  <a:prstClr val="black"/>
                </a:solidFill>
                <a:cs typeface="Arial" charset="0"/>
              </a:rPr>
              <a:t>Current projected closure date is 2050</a:t>
            </a:r>
          </a:p>
          <a:p>
            <a:endParaRPr lang="en-US" dirty="0"/>
          </a:p>
        </p:txBody>
      </p:sp>
      <p:grpSp>
        <p:nvGrpSpPr>
          <p:cNvPr id="5" name="Group 1">
            <a:extLst>
              <a:ext uri="{FF2B5EF4-FFF2-40B4-BE49-F238E27FC236}">
                <a16:creationId xmlns:a16="http://schemas.microsoft.com/office/drawing/2014/main" id="{882BEE63-DD60-4811-9007-5F4FD37F325E}"/>
              </a:ext>
            </a:extLst>
          </p:cNvPr>
          <p:cNvGrpSpPr>
            <a:grpSpLocks/>
          </p:cNvGrpSpPr>
          <p:nvPr/>
        </p:nvGrpSpPr>
        <p:grpSpPr bwMode="auto">
          <a:xfrm>
            <a:off x="288925" y="347472"/>
            <a:ext cx="8397875" cy="698682"/>
            <a:chOff x="288977" y="355144"/>
            <a:chExt cx="8382000" cy="661312"/>
          </a:xfrm>
        </p:grpSpPr>
        <p:pic>
          <p:nvPicPr>
            <p:cNvPr id="6" name="Picture 5" descr="Aging banner">
              <a:extLst>
                <a:ext uri="{FF2B5EF4-FFF2-40B4-BE49-F238E27FC236}">
                  <a16:creationId xmlns:a16="http://schemas.microsoft.com/office/drawing/2014/main" id="{93C3D749-CA80-4893-B8A0-2101A14539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91A59888-C9B6-4E32-ADE6-1F3EB6B5ACB3}"/>
                </a:ext>
              </a:extLst>
            </p:cNvPr>
            <p:cNvSpPr txBox="1">
              <a:spLocks noChangeArrowheads="1"/>
            </p:cNvSpPr>
            <p:nvPr/>
          </p:nvSpPr>
          <p:spPr bwMode="auto">
            <a:xfrm>
              <a:off x="288977" y="355144"/>
              <a:ext cx="8382000"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2800" dirty="0">
                  <a:solidFill>
                    <a:schemeClr val="bg1"/>
                  </a:solidFill>
                </a:rPr>
                <a:t>Status of Commercial LLRW Disposal Facilities</a:t>
              </a:r>
            </a:p>
          </p:txBody>
        </p:sp>
      </p:grpSp>
      <p:pic>
        <p:nvPicPr>
          <p:cNvPr id="8" name="Picture 22" descr="DEP-rgb">
            <a:extLst>
              <a:ext uri="{FF2B5EF4-FFF2-40B4-BE49-F238E27FC236}">
                <a16:creationId xmlns:a16="http://schemas.microsoft.com/office/drawing/2014/main" id="{19212E0C-7C85-40C1-A900-80784B332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075545-9387-4677-9C5C-89FAEA13CA4C}"/>
              </a:ext>
            </a:extLst>
          </p:cNvPr>
          <p:cNvSpPr>
            <a:spLocks noGrp="1"/>
          </p:cNvSpPr>
          <p:nvPr>
            <p:ph type="sldNum" sz="quarter" idx="12"/>
          </p:nvPr>
        </p:nvSpPr>
        <p:spPr>
          <a:xfrm>
            <a:off x="3875070" y="6396226"/>
            <a:ext cx="871591" cy="365125"/>
          </a:xfrm>
        </p:spPr>
        <p:txBody>
          <a:bodyPr/>
          <a:lstStyle/>
          <a:p>
            <a:pPr>
              <a:defRPr/>
            </a:pPr>
            <a:fld id="{B2D733B3-5F38-46ED-8ED4-07E6226FBE3F}" type="slidenum">
              <a:rPr lang="en-US" smtClean="0">
                <a:solidFill>
                  <a:schemeClr val="tx1"/>
                </a:solidFill>
              </a:rPr>
              <a:pPr>
                <a:defRPr/>
              </a:pPr>
              <a:t>9</a:t>
            </a:fld>
            <a:endParaRPr lang="en-US" dirty="0">
              <a:solidFill>
                <a:schemeClr val="tx1"/>
              </a:solidFill>
            </a:endParaRPr>
          </a:p>
        </p:txBody>
      </p:sp>
    </p:spTree>
    <p:extLst>
      <p:ext uri="{BB962C8B-B14F-4D97-AF65-F5344CB8AC3E}">
        <p14:creationId xmlns:p14="http://schemas.microsoft.com/office/powerpoint/2010/main" val="129995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70DF77E1C3A478C519CFE1D8AC84A" ma:contentTypeVersion="23" ma:contentTypeDescription="Create a new document." ma:contentTypeScope="" ma:versionID="6ff24a0432e8b6668fbaa12dd1eaf8a9">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A28D5A-D6F2-4F37-B76F-992AC92A3E6B}"/>
</file>

<file path=customXml/itemProps2.xml><?xml version="1.0" encoding="utf-8"?>
<ds:datastoreItem xmlns:ds="http://schemas.openxmlformats.org/officeDocument/2006/customXml" ds:itemID="{F34A932A-283A-4981-B96E-767B4B3348AF}"/>
</file>

<file path=customXml/itemProps3.xml><?xml version="1.0" encoding="utf-8"?>
<ds:datastoreItem xmlns:ds="http://schemas.openxmlformats.org/officeDocument/2006/customXml" ds:itemID="{EB845781-140F-4197-B84D-6EF4C514C6C4}"/>
</file>

<file path=docProps/app.xml><?xml version="1.0" encoding="utf-8"?>
<Properties xmlns="http://schemas.openxmlformats.org/officeDocument/2006/extended-properties" xmlns:vt="http://schemas.openxmlformats.org/officeDocument/2006/docPropsVTypes">
  <TotalTime>5525</TotalTime>
  <Words>816</Words>
  <Application>Microsoft Office PowerPoint</Application>
  <PresentationFormat>On-screen Show (4:3)</PresentationFormat>
  <Paragraphs>129</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Unicode MS</vt:lpstr>
      <vt:lpstr>Calibri</vt:lpstr>
      <vt:lpstr>Times New Roman</vt:lpstr>
      <vt:lpstr>Wingdings</vt:lpstr>
      <vt:lpstr>Office Theme</vt:lpstr>
      <vt:lpstr>Low-Level Radioactive Waste Program Update</vt:lpstr>
      <vt:lpstr>PowerPoint Presentation</vt:lpstr>
      <vt:lpstr>Low-Level Radioactive Waste (LLRW)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Appalachian Compact Percent LLRW Volume by Disposal Site - 2017   </vt:lpstr>
      <vt:lpstr>Appalachian Compact Percent LLRW Activity by Disposal Site - 2017   </vt:lpstr>
      <vt:lpstr>PowerPoint Presentation</vt:lpstr>
      <vt:lpstr> Questions?  Rich Janati, M.S. Chief, Division of Nuclear Safety Administrator, Appalachian Compact Comm.  Phone: 717.787.2163 rjanati@pa.gov  </vt:lpstr>
    </vt:vector>
  </TitlesOfParts>
  <Company>Commonwealth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Bold Black 44 pt Calibri Font</dc:title>
  <dc:creator>Rickens, Susan</dc:creator>
  <cp:lastModifiedBy>Windows User</cp:lastModifiedBy>
  <cp:revision>387</cp:revision>
  <cp:lastPrinted>2018-08-01T12:37:44Z</cp:lastPrinted>
  <dcterms:created xsi:type="dcterms:W3CDTF">2012-04-25T13:00:02Z</dcterms:created>
  <dcterms:modified xsi:type="dcterms:W3CDTF">2018-11-08T14:47:34Z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0x01010071B70DF77E1C3A478C519CFE1D8AC84A</vt:lpwstr>
  </property>
  <property fmtid="{D5CDD505-2E9C-101B-9397-08002B2CF9AE}" pid="4" name="PublishingRollupImage">
    <vt:lpwstr/>
  </property>
  <property fmtid="{D5CDD505-2E9C-101B-9397-08002B2CF9AE}" pid="5" name="PublishingContactEmail">
    <vt:lpwstr/>
  </property>
  <property fmtid="{D5CDD505-2E9C-101B-9397-08002B2CF9AE}" pid="6" name="PublishingContactPicture">
    <vt:lpwstr/>
  </property>
  <property fmtid="{D5CDD505-2E9C-101B-9397-08002B2CF9AE}" pid="7" name="PublishingContactName">
    <vt:lpwstr/>
  </property>
  <property fmtid="{D5CDD505-2E9C-101B-9397-08002B2CF9AE}" pid="8" name="PublishingPageLayout">
    <vt:lpwstr/>
  </property>
  <property fmtid="{D5CDD505-2E9C-101B-9397-08002B2CF9AE}" pid="9" name="Comments">
    <vt:lpwstr/>
  </property>
  <property fmtid="{D5CDD505-2E9C-101B-9397-08002B2CF9AE}" pid="10" name="Audience">
    <vt:lpwstr/>
  </property>
</Properties>
</file>