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23.xml" ContentType="application/vnd.openxmlformats-officedocument.presentationml.slideLayout+xml"/>
  <Override PartName="/ppt/notesSlides/notesSlide2.xml" ContentType="application/vnd.openxmlformats-officedocument.presentationml.notesSlide+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slideLayouts/slideLayout29.xml" ContentType="application/vnd.openxmlformats-officedocument.presentationml.slideLayout+xml"/>
  <Override PartName="/ppt/slideLayouts/slideLayout31.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5.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4" r:id="rId2"/>
    <p:sldMasterId id="2147483720" r:id="rId3"/>
  </p:sldMasterIdLst>
  <p:notesMasterIdLst>
    <p:notesMasterId r:id="rId23"/>
  </p:notesMasterIdLst>
  <p:handoutMasterIdLst>
    <p:handoutMasterId r:id="rId24"/>
  </p:handoutMasterIdLst>
  <p:sldIdLst>
    <p:sldId id="256" r:id="rId4"/>
    <p:sldId id="315" r:id="rId5"/>
    <p:sldId id="397" r:id="rId6"/>
    <p:sldId id="370" r:id="rId7"/>
    <p:sldId id="371" r:id="rId8"/>
    <p:sldId id="372" r:id="rId9"/>
    <p:sldId id="354" r:id="rId10"/>
    <p:sldId id="398" r:id="rId11"/>
    <p:sldId id="365" r:id="rId12"/>
    <p:sldId id="376" r:id="rId13"/>
    <p:sldId id="392" r:id="rId14"/>
    <p:sldId id="377" r:id="rId15"/>
    <p:sldId id="378" r:id="rId16"/>
    <p:sldId id="379" r:id="rId17"/>
    <p:sldId id="386" r:id="rId18"/>
    <p:sldId id="393" r:id="rId19"/>
    <p:sldId id="394" r:id="rId20"/>
    <p:sldId id="396" r:id="rId21"/>
    <p:sldId id="353"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7"/>
    <a:srgbClr val="FF9797"/>
    <a:srgbClr val="FF696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68" autoAdjust="0"/>
    <p:restoredTop sz="77354" autoAdjust="0"/>
  </p:normalViewPr>
  <p:slideViewPr>
    <p:cSldViewPr snapToGrid="0" snapToObjects="1">
      <p:cViewPr varScale="1">
        <p:scale>
          <a:sx n="63" d="100"/>
          <a:sy n="63" d="100"/>
        </p:scale>
        <p:origin x="-562" y="-6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5" d="100"/>
          <a:sy n="85" d="100"/>
        </p:scale>
        <p:origin x="3132" y="10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200"/>
            </a:lvl1pPr>
          </a:lstStyle>
          <a:p>
            <a:fld id="{0A87EDF9-1E95-462D-B6D9-A956D974239F}" type="datetimeFigureOut">
              <a:rPr lang="en-US" smtClean="0"/>
              <a:pPr/>
              <a:t>11/2/2018</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200"/>
            </a:lvl1pPr>
          </a:lstStyle>
          <a:p>
            <a:fld id="{B44B301C-A358-410A-BD61-6F4085C434ED}" type="slidenum">
              <a:rPr lang="en-US" smtClean="0"/>
              <a:pPr/>
              <a:t>‹#›</a:t>
            </a:fld>
            <a:endParaRPr lang="en-US" dirty="0"/>
          </a:p>
        </p:txBody>
      </p:sp>
    </p:spTree>
    <p:extLst>
      <p:ext uri="{BB962C8B-B14F-4D97-AF65-F5344CB8AC3E}">
        <p14:creationId xmlns:p14="http://schemas.microsoft.com/office/powerpoint/2010/main" xmlns="" val="28324032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200"/>
            </a:lvl1pPr>
          </a:lstStyle>
          <a:p>
            <a:fld id="{A0E99D1D-32B3-4168-8EAB-EAA5EADEDBE9}" type="datetimeFigureOut">
              <a:rPr lang="en-US" smtClean="0"/>
              <a:pPr/>
              <a:t>11/2/2018</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200"/>
            </a:lvl1pPr>
          </a:lstStyle>
          <a:p>
            <a:fld id="{34678DBA-8119-4A4A-80E8-9F01A91A4E8B}" type="slidenum">
              <a:rPr lang="en-US" smtClean="0"/>
              <a:pPr/>
              <a:t>‹#›</a:t>
            </a:fld>
            <a:endParaRPr lang="en-US" dirty="0"/>
          </a:p>
        </p:txBody>
      </p:sp>
    </p:spTree>
    <p:extLst>
      <p:ext uri="{BB962C8B-B14F-4D97-AF65-F5344CB8AC3E}">
        <p14:creationId xmlns:p14="http://schemas.microsoft.com/office/powerpoint/2010/main" xmlns="" val="44175170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907279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844070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B244F-D639-4A35-BC21-4D528B9801D1}" type="slidenum">
              <a:rPr lang="en-US" smtClean="0">
                <a:solidFill>
                  <a:srgbClr val="000000"/>
                </a:solidFill>
              </a:rPr>
              <a:pPr/>
              <a:t>12</a:t>
            </a:fld>
            <a:endParaRPr lang="en-US" dirty="0">
              <a:solidFill>
                <a:srgbClr val="000000"/>
              </a:solidFill>
            </a:endParaRPr>
          </a:p>
        </p:txBody>
      </p:sp>
    </p:spTree>
    <p:extLst>
      <p:ext uri="{BB962C8B-B14F-4D97-AF65-F5344CB8AC3E}">
        <p14:creationId xmlns:p14="http://schemas.microsoft.com/office/powerpoint/2010/main" xmlns="" val="3561534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B244F-D639-4A35-BC21-4D528B9801D1}" type="slidenum">
              <a:rPr lang="en-US" smtClean="0">
                <a:solidFill>
                  <a:srgbClr val="000000"/>
                </a:solidFill>
              </a:rPr>
              <a:pPr/>
              <a:t>13</a:t>
            </a:fld>
            <a:endParaRPr lang="en-US" dirty="0">
              <a:solidFill>
                <a:srgbClr val="000000"/>
              </a:solidFill>
            </a:endParaRPr>
          </a:p>
        </p:txBody>
      </p:sp>
    </p:spTree>
    <p:extLst>
      <p:ext uri="{BB962C8B-B14F-4D97-AF65-F5344CB8AC3E}">
        <p14:creationId xmlns:p14="http://schemas.microsoft.com/office/powerpoint/2010/main" xmlns="" val="1032730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B244F-D639-4A35-BC21-4D528B9801D1}" type="slidenum">
              <a:rPr lang="en-US" smtClean="0">
                <a:solidFill>
                  <a:srgbClr val="000000"/>
                </a:solidFill>
              </a:rPr>
              <a:pPr/>
              <a:t>14</a:t>
            </a:fld>
            <a:endParaRPr lang="en-US" dirty="0">
              <a:solidFill>
                <a:srgbClr val="000000"/>
              </a:solidFill>
            </a:endParaRPr>
          </a:p>
        </p:txBody>
      </p:sp>
    </p:spTree>
    <p:extLst>
      <p:ext uri="{BB962C8B-B14F-4D97-AF65-F5344CB8AC3E}">
        <p14:creationId xmlns:p14="http://schemas.microsoft.com/office/powerpoint/2010/main" xmlns="" val="3211198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B4A80-C176-4967-BEE9-9021C2210BA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xmlns="" val="36795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651628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37649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245407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465045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032186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B4A80-C176-4967-BEE9-9021C2210BA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xmlns="" val="2932147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EB4A80-C176-4967-BEE9-9021C2210BA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xmlns="" val="1974895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64680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CA70C5-0388-4563-928F-94EC2FA59D22}" type="datetime1">
              <a:rPr lang="en-US" smtClean="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DBCF2-ADBD-4B99-95A6-E535B3A9673B}" type="datetime1">
              <a:rPr lang="en-US" smtClean="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CF688-FF2D-4189-8620-5FF3C48CF0AF}" type="datetime1">
              <a:rPr lang="en-US" smtClean="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07C49B-6361-429E-95C0-8ACFC6C467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909477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07C49B-6361-429E-95C0-8ACFC6C467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005761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07C49B-6361-429E-95C0-8ACFC6C467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079510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07C49B-6361-429E-95C0-8ACFC6C467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0818944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307C49B-6361-429E-95C0-8ACFC6C467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152011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307C49B-6361-429E-95C0-8ACFC6C467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592965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307C49B-6361-429E-95C0-8ACFC6C467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2463584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07C49B-6361-429E-95C0-8ACFC6C467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936843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82875-98EF-44AD-8908-C4D53525E22C}" type="datetime1">
              <a:rPr lang="en-US" smtClean="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07C49B-6361-429E-95C0-8ACFC6C467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8600490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07C49B-6361-429E-95C0-8ACFC6C467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1136640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07C49B-6361-429E-95C0-8ACFC6C467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9749028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07C49B-6361-429E-95C0-8ACFC6C467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04766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07C49B-6361-429E-95C0-8ACFC6C467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30361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07C49B-6361-429E-95C0-8ACFC6C467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529673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07C49B-6361-429E-95C0-8ACFC6C467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27717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307C49B-6361-429E-95C0-8ACFC6C467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73221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307C49B-6361-429E-95C0-8ACFC6C467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55866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307C49B-6361-429E-95C0-8ACFC6C467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76997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78470-A464-440E-A5F8-7190FFCD4B39}" type="datetime1">
              <a:rPr lang="en-US" smtClean="0"/>
              <a:pPr/>
              <a:t>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80B012-4B4C-0D4B-9961-39BAA1B684BE}"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07C49B-6361-429E-95C0-8ACFC6C467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46551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07C49B-6361-429E-95C0-8ACFC6C467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45915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07C49B-6361-429E-95C0-8ACFC6C467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668692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07C49B-6361-429E-95C0-8ACFC6C4674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78907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35C6D3-B0D6-455C-8017-DB0940388B53}" type="datetime1">
              <a:rPr lang="en-US" smtClean="0"/>
              <a:pPr/>
              <a:t>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80B012-4B4C-0D4B-9961-39BAA1B684B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2806C3-DAEF-42AD-A637-54645DBEE266}" type="datetime1">
              <a:rPr lang="en-US" smtClean="0"/>
              <a:pPr/>
              <a:t>11/2/2018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80B012-4B4C-0D4B-9961-39BAA1B684B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AE47F0-CE02-4203-A0DD-4E726655836F}" type="datetime1">
              <a:rPr lang="en-US" smtClean="0"/>
              <a:pPr/>
              <a:t>11/2/2018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80B012-4B4C-0D4B-9961-39BAA1B684B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E6F94-EC60-47E5-8171-659E4398EE62}" type="datetime1">
              <a:rPr lang="en-US" smtClean="0"/>
              <a:pPr/>
              <a:t>11/2/2018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80B012-4B4C-0D4B-9961-39BAA1B684B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3F9C2A-8BE2-4F08-9DE1-836B8FD32E0D}" type="datetime1">
              <a:rPr lang="en-US" smtClean="0"/>
              <a:pPr/>
              <a:t>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lgn="r">
              <a:defRPr sz="1400"/>
            </a:lvl1pPr>
          </a:lstStyle>
          <a:p>
            <a:fld id="{B980B012-4B4C-0D4B-9961-39BAA1B684B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40EEBD-705E-420E-87BA-4B8CE06DD10A}" type="datetime1">
              <a:rPr lang="en-US" smtClean="0"/>
              <a:pPr/>
              <a:t>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sz="1400"/>
            </a:lvl1pPr>
          </a:lstStyle>
          <a:p>
            <a:fld id="{B980B012-4B4C-0D4B-9961-39BAA1B684B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07EAE3-0AF7-48EC-B577-7789CC7FFC14}" type="datetime1">
              <a:rPr lang="en-US" smtClean="0"/>
              <a:pPr/>
              <a:t>11/2/2018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0B012-4B4C-0D4B-9961-39BAA1B684B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307C49B-6361-429E-95C0-8ACFC6C4674B}"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xmlns="" val="14453192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307C49B-6361-429E-95C0-8ACFC6C4674B}"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xmlns="" val="20902252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onica.Ford@nrc.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1673"/>
            <a:ext cx="7772400" cy="2038778"/>
          </a:xfrm>
        </p:spPr>
        <p:txBody>
          <a:bodyPr>
            <a:normAutofit/>
          </a:bodyPr>
          <a:lstStyle/>
          <a:p>
            <a:r>
              <a:rPr lang="en-US" sz="4000" b="1" kern="0" dirty="0" smtClean="0"/>
              <a:t>NRC Update on Regulatory Activities Affecting </a:t>
            </a:r>
            <a:br>
              <a:rPr lang="en-US" sz="4000" b="1" kern="0" dirty="0" smtClean="0"/>
            </a:br>
            <a:r>
              <a:rPr lang="en-US" sz="4000" b="1" kern="0" dirty="0" smtClean="0"/>
              <a:t>Industrial Radiography</a:t>
            </a:r>
            <a:endParaRPr lang="en-US" dirty="0"/>
          </a:p>
        </p:txBody>
      </p:sp>
      <p:sp>
        <p:nvSpPr>
          <p:cNvPr id="3" name="Subtitle 2"/>
          <p:cNvSpPr>
            <a:spLocks noGrp="1"/>
          </p:cNvSpPr>
          <p:nvPr>
            <p:ph type="subTitle" idx="1"/>
          </p:nvPr>
        </p:nvSpPr>
        <p:spPr>
          <a:xfrm>
            <a:off x="1137683" y="4112623"/>
            <a:ext cx="6953693" cy="1406434"/>
          </a:xfrm>
        </p:spPr>
        <p:txBody>
          <a:bodyPr>
            <a:noAutofit/>
          </a:bodyPr>
          <a:lstStyle/>
          <a:p>
            <a:pPr lvl="0" defTabSz="914400" fontAlgn="base">
              <a:spcAft>
                <a:spcPct val="0"/>
              </a:spcAft>
            </a:pPr>
            <a:r>
              <a:rPr lang="en-US" sz="1800" b="1" kern="0" dirty="0" smtClean="0">
                <a:solidFill>
                  <a:schemeClr val="tx1"/>
                </a:solidFill>
                <a:cs typeface="Arial" pitchFamily="34" charset="0"/>
              </a:rPr>
              <a:t>Monica Ford</a:t>
            </a:r>
          </a:p>
          <a:p>
            <a:pPr lvl="0" defTabSz="914400" fontAlgn="base">
              <a:spcAft>
                <a:spcPct val="0"/>
              </a:spcAft>
            </a:pPr>
            <a:r>
              <a:rPr lang="en-US" sz="1800" b="1" kern="0" dirty="0" smtClean="0">
                <a:solidFill>
                  <a:schemeClr val="tx1"/>
                </a:solidFill>
                <a:cs typeface="Arial" pitchFamily="34" charset="0"/>
              </a:rPr>
              <a:t>Regional State Agreements Officer</a:t>
            </a:r>
          </a:p>
          <a:p>
            <a:pPr lvl="0" defTabSz="914400" fontAlgn="base">
              <a:spcAft>
                <a:spcPct val="0"/>
              </a:spcAft>
            </a:pPr>
            <a:r>
              <a:rPr lang="en-US" sz="1800" b="1" kern="0" dirty="0" smtClean="0">
                <a:solidFill>
                  <a:schemeClr val="tx1"/>
                </a:solidFill>
                <a:cs typeface="Arial" pitchFamily="34" charset="0"/>
              </a:rPr>
              <a:t>US NRC Region I</a:t>
            </a:r>
          </a:p>
          <a:p>
            <a:pPr lvl="0" defTabSz="914400" fontAlgn="base">
              <a:spcAft>
                <a:spcPct val="0"/>
              </a:spcAft>
            </a:pPr>
            <a:r>
              <a:rPr lang="en-US" sz="1800" b="1" kern="0" dirty="0" smtClean="0">
                <a:solidFill>
                  <a:schemeClr val="tx1"/>
                </a:solidFill>
                <a:cs typeface="Arial" pitchFamily="34" charset="0"/>
                <a:hlinkClick r:id="rId4"/>
              </a:rPr>
              <a:t>Monica.Ford@nrc.gov</a:t>
            </a:r>
            <a:endParaRPr lang="en-US" sz="1800" b="1" kern="0" dirty="0" smtClean="0">
              <a:solidFill>
                <a:schemeClr val="tx1"/>
              </a:solidFill>
              <a:cs typeface="Arial" pitchFamily="34" charset="0"/>
            </a:endParaRPr>
          </a:p>
          <a:p>
            <a:pPr lvl="0" defTabSz="914400" fontAlgn="base">
              <a:spcAft>
                <a:spcPct val="0"/>
              </a:spcAft>
            </a:pPr>
            <a:endParaRPr lang="en-US" sz="1800" b="1" kern="0" dirty="0" smtClean="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268"/>
            <a:ext cx="8229600" cy="1143000"/>
          </a:xfrm>
        </p:spPr>
        <p:txBody>
          <a:bodyPr>
            <a:normAutofit fontScale="90000"/>
          </a:bodyPr>
          <a:lstStyle/>
          <a:p>
            <a:r>
              <a:rPr lang="en-US" dirty="0" smtClean="0"/>
              <a:t>Revised Policy on Combination Dosimetry Devices</a:t>
            </a:r>
            <a:endParaRPr lang="en-US" dirty="0"/>
          </a:p>
        </p:txBody>
      </p:sp>
      <p:sp>
        <p:nvSpPr>
          <p:cNvPr id="3" name="Content Placeholder 2"/>
          <p:cNvSpPr>
            <a:spLocks noGrp="1"/>
          </p:cNvSpPr>
          <p:nvPr>
            <p:ph idx="1"/>
          </p:nvPr>
        </p:nvSpPr>
        <p:spPr>
          <a:xfrm>
            <a:off x="457200" y="1894909"/>
            <a:ext cx="8229600" cy="4114800"/>
          </a:xfrm>
        </p:spPr>
        <p:txBody>
          <a:bodyPr>
            <a:normAutofit fontScale="92500" lnSpcReduction="10000"/>
          </a:bodyPr>
          <a:lstStyle/>
          <a:p>
            <a:pPr lvl="0"/>
            <a:r>
              <a:rPr lang="en-US" dirty="0">
                <a:solidFill>
                  <a:prstClr val="black"/>
                </a:solidFill>
              </a:rPr>
              <a:t>RIS </a:t>
            </a:r>
            <a:r>
              <a:rPr lang="en-US" dirty="0" smtClean="0">
                <a:solidFill>
                  <a:prstClr val="black"/>
                </a:solidFill>
              </a:rPr>
              <a:t>2017-06 issued </a:t>
            </a:r>
            <a:r>
              <a:rPr lang="en-US" dirty="0">
                <a:solidFill>
                  <a:prstClr val="black"/>
                </a:solidFill>
              </a:rPr>
              <a:t>September 19, 2017</a:t>
            </a:r>
          </a:p>
          <a:p>
            <a:pPr marL="400050" lvl="1" indent="0">
              <a:buNone/>
            </a:pPr>
            <a:r>
              <a:rPr lang="en-US" i="1" dirty="0">
                <a:solidFill>
                  <a:prstClr val="black"/>
                </a:solidFill>
              </a:rPr>
              <a:t>NRC Policy on Use of Combination Dosimetry Devices During Industrial Radiography </a:t>
            </a:r>
            <a:r>
              <a:rPr lang="en-US" i="1" dirty="0" smtClean="0">
                <a:solidFill>
                  <a:prstClr val="black"/>
                </a:solidFill>
              </a:rPr>
              <a:t>Operations</a:t>
            </a:r>
          </a:p>
          <a:p>
            <a:pPr marL="400050" lvl="1" indent="0">
              <a:buNone/>
            </a:pPr>
            <a:endParaRPr lang="en-US" sz="2400" dirty="0">
              <a:solidFill>
                <a:prstClr val="black"/>
              </a:solidFill>
            </a:endParaRPr>
          </a:p>
          <a:p>
            <a:r>
              <a:rPr lang="en-US" dirty="0" smtClean="0">
                <a:solidFill>
                  <a:prstClr val="black"/>
                </a:solidFill>
              </a:rPr>
              <a:t>Licensees </a:t>
            </a:r>
            <a:r>
              <a:rPr lang="en-US" dirty="0">
                <a:solidFill>
                  <a:prstClr val="black"/>
                </a:solidFill>
              </a:rPr>
              <a:t>may use </a:t>
            </a:r>
            <a:r>
              <a:rPr lang="en-US" dirty="0" smtClean="0">
                <a:solidFill>
                  <a:prstClr val="black"/>
                </a:solidFill>
              </a:rPr>
              <a:t>combined dosimetry </a:t>
            </a:r>
            <a:r>
              <a:rPr lang="en-US" dirty="0">
                <a:solidFill>
                  <a:prstClr val="black"/>
                </a:solidFill>
              </a:rPr>
              <a:t>devices, also known as electronic alarming dosimeters, as a dual-function device </a:t>
            </a:r>
            <a:r>
              <a:rPr lang="en-US" dirty="0" smtClean="0">
                <a:solidFill>
                  <a:prstClr val="black"/>
                </a:solidFill>
              </a:rPr>
              <a:t>for meeting </a:t>
            </a:r>
            <a:r>
              <a:rPr lang="en-US" dirty="0">
                <a:solidFill>
                  <a:prstClr val="black"/>
                </a:solidFill>
              </a:rPr>
              <a:t>the direct reading dosimeter and the alarm </a:t>
            </a:r>
            <a:r>
              <a:rPr lang="en-US" dirty="0" smtClean="0">
                <a:solidFill>
                  <a:prstClr val="black"/>
                </a:solidFill>
              </a:rPr>
              <a:t>ratemeter </a:t>
            </a:r>
            <a:r>
              <a:rPr lang="en-US" dirty="0">
                <a:solidFill>
                  <a:prstClr val="black"/>
                </a:solidFill>
              </a:rPr>
              <a:t>device requirements specified </a:t>
            </a:r>
            <a:r>
              <a:rPr lang="en-US" dirty="0" smtClean="0">
                <a:solidFill>
                  <a:prstClr val="black"/>
                </a:solidFill>
              </a:rPr>
              <a:t>in 10 </a:t>
            </a:r>
            <a:r>
              <a:rPr lang="en-US" dirty="0">
                <a:solidFill>
                  <a:prstClr val="black"/>
                </a:solidFill>
              </a:rPr>
              <a:t>CFR 34.47(a</a:t>
            </a:r>
            <a:r>
              <a:rPr lang="en-US" dirty="0" smtClean="0">
                <a:solidFill>
                  <a:prstClr val="black"/>
                </a:solidFill>
              </a:rPr>
              <a:t>)</a:t>
            </a:r>
            <a:r>
              <a:rPr lang="en-US" dirty="0"/>
              <a:t>.</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6307C49B-6361-429E-95C0-8ACFC6C4674B}" type="slidenum">
              <a:rPr lang="en-US" smtClean="0">
                <a:solidFill>
                  <a:prstClr val="black">
                    <a:tint val="75000"/>
                  </a:prstClr>
                </a:solidFill>
              </a:rPr>
              <a:pPr/>
              <a:t>10</a:t>
            </a:fld>
            <a:endParaRPr lang="en-US" dirty="0">
              <a:solidFill>
                <a:prstClr val="black">
                  <a:tint val="75000"/>
                </a:prstClr>
              </a:solidFill>
            </a:endParaRPr>
          </a:p>
        </p:txBody>
      </p:sp>
      <p:sp>
        <p:nvSpPr>
          <p:cNvPr id="5" name="TextBox 4"/>
          <p:cNvSpPr txBox="1"/>
          <p:nvPr/>
        </p:nvSpPr>
        <p:spPr>
          <a:xfrm>
            <a:off x="457200" y="6217850"/>
            <a:ext cx="424543" cy="276999"/>
          </a:xfrm>
          <a:prstGeom prst="rect">
            <a:avLst/>
          </a:prstGeom>
          <a:noFill/>
        </p:spPr>
        <p:txBody>
          <a:bodyPr wrap="square" rtlCol="0">
            <a:spAutoFit/>
          </a:bodyPr>
          <a:lstStyle/>
          <a:p>
            <a:r>
              <a:rPr lang="en-US" sz="1200" dirty="0" smtClean="0"/>
              <a:t>17</a:t>
            </a:r>
            <a:endParaRPr lang="en-US" sz="1200" dirty="0"/>
          </a:p>
        </p:txBody>
      </p:sp>
    </p:spTree>
    <p:extLst>
      <p:ext uri="{BB962C8B-B14F-4D97-AF65-F5344CB8AC3E}">
        <p14:creationId xmlns:p14="http://schemas.microsoft.com/office/powerpoint/2010/main" xmlns="" val="361047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6649"/>
            <a:ext cx="8229600" cy="2618232"/>
          </a:xfrm>
        </p:spPr>
        <p:txBody>
          <a:bodyPr>
            <a:normAutofit/>
          </a:bodyPr>
          <a:lstStyle/>
          <a:p>
            <a:pPr marL="0" indent="0" algn="ctr">
              <a:buNone/>
            </a:pPr>
            <a:r>
              <a:rPr lang="en-US" sz="7200" b="1" dirty="0" smtClean="0">
                <a:latin typeface="MV Boli" panose="02000500030200090000" pitchFamily="2" charset="0"/>
                <a:cs typeface="MV Boli" panose="02000500030200090000" pitchFamily="2" charset="0"/>
              </a:rPr>
              <a:t>Instadose</a:t>
            </a:r>
          </a:p>
          <a:p>
            <a:pPr marL="0" indent="0" algn="ctr">
              <a:buNone/>
            </a:pPr>
            <a:r>
              <a:rPr lang="en-US" dirty="0" smtClean="0">
                <a:latin typeface="MV Boli" panose="02000500030200090000" pitchFamily="2" charset="0"/>
                <a:cs typeface="MV Boli" panose="02000500030200090000" pitchFamily="2" charset="0"/>
              </a:rPr>
              <a:t>(An NRC perspective)</a:t>
            </a:r>
            <a:endParaRPr lang="en-US" dirty="0"/>
          </a:p>
        </p:txBody>
      </p:sp>
      <p:sp>
        <p:nvSpPr>
          <p:cNvPr id="4" name="Slide Number Placeholder 3"/>
          <p:cNvSpPr>
            <a:spLocks noGrp="1"/>
          </p:cNvSpPr>
          <p:nvPr>
            <p:ph type="sldNum" sz="quarter" idx="12"/>
          </p:nvPr>
        </p:nvSpPr>
        <p:spPr/>
        <p:txBody>
          <a:bodyPr/>
          <a:lstStyle/>
          <a:p>
            <a:fld id="{6307C49B-6361-429E-95C0-8ACFC6C4674B}"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xmlns="" val="585497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83696"/>
            <a:ext cx="8348332" cy="330704"/>
          </a:xfrm>
        </p:spPr>
        <p:txBody>
          <a:bodyPr>
            <a:normAutofit fontScale="90000"/>
          </a:bodyPr>
          <a:lstStyle/>
          <a:p>
            <a:pPr marL="339725" indent="-339725"/>
            <a:r>
              <a:rPr lang="en-US" sz="2800" dirty="0" smtClean="0"/>
              <a:t>  How </a:t>
            </a:r>
            <a:r>
              <a:rPr lang="en-US" sz="2800" dirty="0"/>
              <a:t>Direct Ion Storage Device </a:t>
            </a:r>
            <a:r>
              <a:rPr lang="en-US" sz="2800" dirty="0" smtClean="0"/>
              <a:t>Works in Practice</a:t>
            </a:r>
            <a:br>
              <a:rPr lang="en-US" sz="2800" dirty="0" smtClean="0"/>
            </a:br>
            <a:r>
              <a:rPr lang="en-US" sz="2800" dirty="0" smtClean="0"/>
              <a:t>(Only one known commercial version - Instadose)</a:t>
            </a:r>
            <a:endParaRPr lang="en-US" sz="2800" dirty="0"/>
          </a:p>
        </p:txBody>
      </p:sp>
      <p:sp>
        <p:nvSpPr>
          <p:cNvPr id="4" name="Slide Number Placeholder 3"/>
          <p:cNvSpPr>
            <a:spLocks noGrp="1"/>
          </p:cNvSpPr>
          <p:nvPr>
            <p:ph type="sldNum" sz="quarter" idx="12"/>
          </p:nvPr>
        </p:nvSpPr>
        <p:spPr/>
        <p:txBody>
          <a:bodyPr/>
          <a:lstStyle/>
          <a:p>
            <a:fld id="{2FD4EB35-56C6-4293-A570-B22A001769C6}" type="slidenum">
              <a:rPr lang="en-US" smtClean="0">
                <a:solidFill>
                  <a:srgbClr val="333399"/>
                </a:solidFill>
              </a:rPr>
              <a:pPr/>
              <a:t>12</a:t>
            </a:fld>
            <a:endParaRPr lang="en-US" dirty="0">
              <a:solidFill>
                <a:srgbClr val="333399"/>
              </a:solidFill>
            </a:endParaRPr>
          </a:p>
        </p:txBody>
      </p:sp>
      <p:sp>
        <p:nvSpPr>
          <p:cNvPr id="11" name="Footer Placeholder 10"/>
          <p:cNvSpPr>
            <a:spLocks noGrp="1"/>
          </p:cNvSpPr>
          <p:nvPr>
            <p:ph type="ftr" sz="quarter" idx="11"/>
          </p:nvPr>
        </p:nvSpPr>
        <p:spPr/>
        <p:txBody>
          <a:bodyPr/>
          <a:lstStyle/>
          <a:p>
            <a:endParaRPr lang="en-US" dirty="0">
              <a:solidFill>
                <a:srgbClr val="333399"/>
              </a:solidFill>
            </a:endParaRPr>
          </a:p>
        </p:txBody>
      </p:sp>
      <p:pic>
        <p:nvPicPr>
          <p:cNvPr id="3" name="Picture 2"/>
          <p:cNvPicPr>
            <a:picLocks noChangeAspect="1"/>
          </p:cNvPicPr>
          <p:nvPr/>
        </p:nvPicPr>
        <p:blipFill>
          <a:blip r:embed="rId3"/>
          <a:stretch>
            <a:fillRect/>
          </a:stretch>
        </p:blipFill>
        <p:spPr>
          <a:xfrm>
            <a:off x="728916" y="1143000"/>
            <a:ext cx="8039684" cy="4501896"/>
          </a:xfrm>
          <a:prstGeom prst="rect">
            <a:avLst/>
          </a:prstGeom>
        </p:spPr>
      </p:pic>
      <p:sp>
        <p:nvSpPr>
          <p:cNvPr id="7" name="TextBox 6"/>
          <p:cNvSpPr txBox="1"/>
          <p:nvPr/>
        </p:nvSpPr>
        <p:spPr>
          <a:xfrm>
            <a:off x="524256" y="4495800"/>
            <a:ext cx="5876544" cy="1466088"/>
          </a:xfrm>
          <a:prstGeom prst="rect">
            <a:avLst/>
          </a:prstGeom>
          <a:solidFill>
            <a:srgbClr val="FFFF00"/>
          </a:solidFill>
          <a:ln w="25400">
            <a:solidFill>
              <a:srgbClr val="0033CC"/>
            </a:solidFill>
          </a:ln>
        </p:spPr>
        <p:txBody>
          <a:bodyPr wrap="square" rtlCol="0">
            <a:noAutofit/>
          </a:bodyPr>
          <a:lstStyle/>
          <a:p>
            <a:pPr marL="171450" indent="-171450" algn="l">
              <a:buFont typeface="Arial" panose="020B0604020202020204" pitchFamily="34" charset="0"/>
              <a:buChar char="•"/>
            </a:pPr>
            <a:r>
              <a:rPr lang="en-US" sz="2400" dirty="0" smtClean="0">
                <a:solidFill>
                  <a:srgbClr val="0033CC"/>
                </a:solidFill>
              </a:rPr>
              <a:t>Doses are read instantly and locally. </a:t>
            </a:r>
          </a:p>
          <a:p>
            <a:pPr algn="l"/>
            <a:r>
              <a:rPr lang="en-US" sz="2400" dirty="0" smtClean="0">
                <a:solidFill>
                  <a:srgbClr val="0033CC"/>
                </a:solidFill>
              </a:rPr>
              <a:t>– No sending, No waiting, No transit controls.</a:t>
            </a:r>
          </a:p>
          <a:p>
            <a:pPr algn="l"/>
            <a:r>
              <a:rPr lang="en-US" sz="2400" dirty="0" smtClean="0">
                <a:solidFill>
                  <a:srgbClr val="0033CC"/>
                </a:solidFill>
              </a:rPr>
              <a:t>– Dosimeters are immediately reused.</a:t>
            </a:r>
          </a:p>
          <a:p>
            <a:pPr algn="l"/>
            <a:r>
              <a:rPr lang="en-US" sz="2400" dirty="0" smtClean="0">
                <a:solidFill>
                  <a:srgbClr val="0033CC"/>
                </a:solidFill>
              </a:rPr>
              <a:t>– Automated tracking and reporting.</a:t>
            </a:r>
            <a:endParaRPr lang="en-US" sz="2800" dirty="0" smtClean="0">
              <a:solidFill>
                <a:srgbClr val="0033CC"/>
              </a:solidFill>
            </a:endParaRPr>
          </a:p>
        </p:txBody>
      </p:sp>
    </p:spTree>
    <p:extLst>
      <p:ext uri="{BB962C8B-B14F-4D97-AF65-F5344CB8AC3E}">
        <p14:creationId xmlns:p14="http://schemas.microsoft.com/office/powerpoint/2010/main" xmlns="" val="3770696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D4EB35-56C6-4293-A570-B22A001769C6}" type="slidenum">
              <a:rPr lang="en-US" smtClean="0">
                <a:solidFill>
                  <a:srgbClr val="333399"/>
                </a:solidFill>
              </a:rPr>
              <a:pPr/>
              <a:t>13</a:t>
            </a:fld>
            <a:endParaRPr lang="en-US" dirty="0">
              <a:solidFill>
                <a:srgbClr val="333399"/>
              </a:solidFill>
            </a:endParaRPr>
          </a:p>
        </p:txBody>
      </p:sp>
      <p:sp>
        <p:nvSpPr>
          <p:cNvPr id="7" name="TextBox 6"/>
          <p:cNvSpPr txBox="1"/>
          <p:nvPr/>
        </p:nvSpPr>
        <p:spPr>
          <a:xfrm>
            <a:off x="1935480" y="516513"/>
            <a:ext cx="5062398" cy="447676"/>
          </a:xfrm>
          <a:prstGeom prst="rect">
            <a:avLst/>
          </a:prstGeom>
          <a:solidFill>
            <a:srgbClr val="FFFF00"/>
          </a:solidFill>
          <a:ln w="25400">
            <a:solidFill>
              <a:srgbClr val="0033CC"/>
            </a:solidFill>
          </a:ln>
        </p:spPr>
        <p:txBody>
          <a:bodyPr wrap="square" rtlCol="0">
            <a:noAutofit/>
          </a:bodyPr>
          <a:lstStyle/>
          <a:p>
            <a:pPr marL="171450" indent="-171450" algn="l">
              <a:buFont typeface="Arial" panose="020B0604020202020204" pitchFamily="34" charset="0"/>
              <a:buChar char="•"/>
            </a:pPr>
            <a:r>
              <a:rPr lang="en-US" sz="2400" dirty="0" smtClean="0">
                <a:solidFill>
                  <a:srgbClr val="0033CC"/>
                </a:solidFill>
              </a:rPr>
              <a:t>Two versions – Instadose 1 and 2</a:t>
            </a:r>
            <a:endParaRPr lang="en-US" sz="2800" dirty="0" smtClean="0">
              <a:solidFill>
                <a:srgbClr val="0033CC"/>
              </a:solidFill>
            </a:endParaRPr>
          </a:p>
        </p:txBody>
      </p:sp>
      <p:pic>
        <p:nvPicPr>
          <p:cNvPr id="5" name="Picture 4"/>
          <p:cNvPicPr>
            <a:picLocks noChangeAspect="1"/>
          </p:cNvPicPr>
          <p:nvPr/>
        </p:nvPicPr>
        <p:blipFill>
          <a:blip r:embed="rId3"/>
          <a:stretch>
            <a:fillRect/>
          </a:stretch>
        </p:blipFill>
        <p:spPr>
          <a:xfrm>
            <a:off x="700578" y="1143469"/>
            <a:ext cx="2104293" cy="522395"/>
          </a:xfrm>
          <a:prstGeom prst="rect">
            <a:avLst/>
          </a:prstGeom>
        </p:spPr>
      </p:pic>
      <p:pic>
        <p:nvPicPr>
          <p:cNvPr id="6" name="Picture 5"/>
          <p:cNvPicPr>
            <a:picLocks noChangeAspect="1"/>
          </p:cNvPicPr>
          <p:nvPr/>
        </p:nvPicPr>
        <p:blipFill>
          <a:blip r:embed="rId4"/>
          <a:stretch>
            <a:fillRect/>
          </a:stretch>
        </p:blipFill>
        <p:spPr>
          <a:xfrm>
            <a:off x="245545" y="4672013"/>
            <a:ext cx="3655895" cy="1180147"/>
          </a:xfrm>
          <a:prstGeom prst="rect">
            <a:avLst/>
          </a:prstGeom>
        </p:spPr>
      </p:pic>
      <p:pic>
        <p:nvPicPr>
          <p:cNvPr id="8" name="Picture 7"/>
          <p:cNvPicPr>
            <a:picLocks noChangeAspect="1"/>
          </p:cNvPicPr>
          <p:nvPr/>
        </p:nvPicPr>
        <p:blipFill rotWithShape="1">
          <a:blip r:embed="rId5"/>
          <a:srcRect t="7628" b="5555"/>
          <a:stretch/>
        </p:blipFill>
        <p:spPr>
          <a:xfrm>
            <a:off x="616508" y="1892301"/>
            <a:ext cx="2637943" cy="1752600"/>
          </a:xfrm>
          <a:prstGeom prst="rect">
            <a:avLst/>
          </a:prstGeom>
        </p:spPr>
      </p:pic>
      <p:pic>
        <p:nvPicPr>
          <p:cNvPr id="9" name="Picture 8"/>
          <p:cNvPicPr>
            <a:picLocks noChangeAspect="1"/>
          </p:cNvPicPr>
          <p:nvPr/>
        </p:nvPicPr>
        <p:blipFill>
          <a:blip r:embed="rId6"/>
          <a:stretch>
            <a:fillRect/>
          </a:stretch>
        </p:blipFill>
        <p:spPr>
          <a:xfrm>
            <a:off x="616508" y="3644901"/>
            <a:ext cx="1981200" cy="1009174"/>
          </a:xfrm>
          <a:prstGeom prst="rect">
            <a:avLst/>
          </a:prstGeom>
        </p:spPr>
      </p:pic>
      <p:pic>
        <p:nvPicPr>
          <p:cNvPr id="10" name="Picture 9"/>
          <p:cNvPicPr>
            <a:picLocks noChangeAspect="1"/>
          </p:cNvPicPr>
          <p:nvPr/>
        </p:nvPicPr>
        <p:blipFill>
          <a:blip r:embed="rId7"/>
          <a:stretch>
            <a:fillRect/>
          </a:stretch>
        </p:blipFill>
        <p:spPr>
          <a:xfrm>
            <a:off x="5500932" y="1086565"/>
            <a:ext cx="2809875" cy="504825"/>
          </a:xfrm>
          <a:prstGeom prst="rect">
            <a:avLst/>
          </a:prstGeom>
        </p:spPr>
      </p:pic>
      <p:pic>
        <p:nvPicPr>
          <p:cNvPr id="12" name="Picture 11"/>
          <p:cNvPicPr>
            <a:picLocks noChangeAspect="1"/>
          </p:cNvPicPr>
          <p:nvPr/>
        </p:nvPicPr>
        <p:blipFill>
          <a:blip r:embed="rId8"/>
          <a:stretch>
            <a:fillRect/>
          </a:stretch>
        </p:blipFill>
        <p:spPr>
          <a:xfrm>
            <a:off x="4724786" y="1833911"/>
            <a:ext cx="4284012" cy="1160829"/>
          </a:xfrm>
          <a:prstGeom prst="rect">
            <a:avLst/>
          </a:prstGeom>
        </p:spPr>
      </p:pic>
      <p:pic>
        <p:nvPicPr>
          <p:cNvPr id="13" name="Picture 12"/>
          <p:cNvPicPr>
            <a:picLocks noChangeAspect="1"/>
          </p:cNvPicPr>
          <p:nvPr/>
        </p:nvPicPr>
        <p:blipFill>
          <a:blip r:embed="rId9"/>
          <a:stretch>
            <a:fillRect/>
          </a:stretch>
        </p:blipFill>
        <p:spPr>
          <a:xfrm>
            <a:off x="5164561" y="3101248"/>
            <a:ext cx="1682862" cy="1526427"/>
          </a:xfrm>
          <a:prstGeom prst="rect">
            <a:avLst/>
          </a:prstGeom>
        </p:spPr>
      </p:pic>
      <p:pic>
        <p:nvPicPr>
          <p:cNvPr id="14" name="Picture 13"/>
          <p:cNvPicPr>
            <a:picLocks noChangeAspect="1"/>
          </p:cNvPicPr>
          <p:nvPr/>
        </p:nvPicPr>
        <p:blipFill>
          <a:blip r:embed="rId10"/>
          <a:stretch>
            <a:fillRect/>
          </a:stretch>
        </p:blipFill>
        <p:spPr>
          <a:xfrm>
            <a:off x="7119798" y="3114995"/>
            <a:ext cx="1638300" cy="1512680"/>
          </a:xfrm>
          <a:prstGeom prst="rect">
            <a:avLst/>
          </a:prstGeom>
        </p:spPr>
      </p:pic>
      <p:pic>
        <p:nvPicPr>
          <p:cNvPr id="15" name="Picture 14"/>
          <p:cNvPicPr>
            <a:picLocks noChangeAspect="1"/>
          </p:cNvPicPr>
          <p:nvPr/>
        </p:nvPicPr>
        <p:blipFill>
          <a:blip r:embed="rId11"/>
          <a:stretch>
            <a:fillRect/>
          </a:stretch>
        </p:blipFill>
        <p:spPr>
          <a:xfrm>
            <a:off x="4856138" y="4747930"/>
            <a:ext cx="3617302" cy="991062"/>
          </a:xfrm>
          <a:prstGeom prst="rect">
            <a:avLst/>
          </a:prstGeom>
        </p:spPr>
      </p:pic>
    </p:spTree>
    <p:extLst>
      <p:ext uri="{BB962C8B-B14F-4D97-AF65-F5344CB8AC3E}">
        <p14:creationId xmlns:p14="http://schemas.microsoft.com/office/powerpoint/2010/main" xmlns="" val="2833255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D4EB35-56C6-4293-A570-B22A001769C6}" type="slidenum">
              <a:rPr lang="en-US" smtClean="0">
                <a:solidFill>
                  <a:srgbClr val="333399"/>
                </a:solidFill>
              </a:rPr>
              <a:pPr/>
              <a:t>14</a:t>
            </a:fld>
            <a:endParaRPr lang="en-US" dirty="0">
              <a:solidFill>
                <a:srgbClr val="333399"/>
              </a:solidFill>
            </a:endParaRPr>
          </a:p>
        </p:txBody>
      </p:sp>
      <p:sp>
        <p:nvSpPr>
          <p:cNvPr id="12" name="TextBox 11"/>
          <p:cNvSpPr txBox="1"/>
          <p:nvPr/>
        </p:nvSpPr>
        <p:spPr>
          <a:xfrm>
            <a:off x="0" y="359664"/>
            <a:ext cx="9067800" cy="5486400"/>
          </a:xfrm>
          <a:prstGeom prst="rect">
            <a:avLst/>
          </a:prstGeom>
          <a:noFill/>
        </p:spPr>
        <p:txBody>
          <a:bodyPr wrap="square" rtlCol="0">
            <a:noAutofit/>
          </a:bodyPr>
          <a:lstStyle/>
          <a:p>
            <a:pPr algn="ctr">
              <a:spcAft>
                <a:spcPts val="400"/>
              </a:spcAft>
            </a:pPr>
            <a:r>
              <a:rPr lang="en-US" sz="3200" dirty="0" smtClean="0">
                <a:solidFill>
                  <a:srgbClr val="000000"/>
                </a:solidFill>
              </a:rPr>
              <a:t>Key Components</a:t>
            </a:r>
          </a:p>
          <a:p>
            <a:pPr marL="342900" indent="-342900" algn="l">
              <a:buFont typeface="Arial" panose="020B0604020202020204" pitchFamily="34" charset="0"/>
              <a:buChar char="•"/>
            </a:pPr>
            <a:r>
              <a:rPr lang="en-US" sz="2200" dirty="0" smtClean="0">
                <a:solidFill>
                  <a:srgbClr val="000000"/>
                </a:solidFill>
              </a:rPr>
              <a:t>One of more transistors on the device are initially charged by the NVLAP accredited vendor and the device is sent to the licensee for use.</a:t>
            </a:r>
          </a:p>
          <a:p>
            <a:pPr marL="342900" indent="-342900" algn="l">
              <a:buFont typeface="Arial" panose="020B0604020202020204" pitchFamily="34" charset="0"/>
              <a:buChar char="•"/>
            </a:pPr>
            <a:r>
              <a:rPr lang="en-US" sz="2200" dirty="0" smtClean="0">
                <a:solidFill>
                  <a:srgbClr val="000000"/>
                </a:solidFill>
              </a:rPr>
              <a:t>The charge on the transistor is depleted as radiation interacts with the sensitive volume.</a:t>
            </a:r>
          </a:p>
          <a:p>
            <a:pPr marL="342900" indent="-342900" algn="l">
              <a:buFont typeface="Arial" panose="020B0604020202020204" pitchFamily="34" charset="0"/>
              <a:buChar char="•"/>
            </a:pPr>
            <a:r>
              <a:rPr lang="en-US" sz="2200" dirty="0" smtClean="0">
                <a:solidFill>
                  <a:srgbClr val="000000"/>
                </a:solidFill>
              </a:rPr>
              <a:t>The change in voltage or capacitance across the transistor gate over the issue (wear) period is proportional to dose.</a:t>
            </a:r>
          </a:p>
          <a:p>
            <a:pPr marL="342900" indent="-342900" algn="l">
              <a:buFont typeface="Arial" panose="020B0604020202020204" pitchFamily="34" charset="0"/>
              <a:buChar char="•"/>
            </a:pPr>
            <a:r>
              <a:rPr lang="en-US" sz="2200" dirty="0" smtClean="0">
                <a:solidFill>
                  <a:srgbClr val="000000"/>
                </a:solidFill>
              </a:rPr>
              <a:t>The DIS dosimeter outputs through USB port or Blue Tooth a voltage/ capacitance reading to a local computer/ device (paradigm shift).</a:t>
            </a:r>
          </a:p>
          <a:p>
            <a:pPr marL="342900" indent="-342900" algn="l">
              <a:buFont typeface="Arial" panose="020B0604020202020204" pitchFamily="34" charset="0"/>
              <a:buChar char="•"/>
            </a:pPr>
            <a:r>
              <a:rPr lang="en-US" sz="2200" dirty="0" smtClean="0">
                <a:solidFill>
                  <a:srgbClr val="000000"/>
                </a:solidFill>
              </a:rPr>
              <a:t>The reading is non-destructive and the change in voltage is tracked throughout the operational life of the dosimeter.</a:t>
            </a:r>
          </a:p>
          <a:p>
            <a:pPr marL="342900" indent="-342900" algn="l">
              <a:buFont typeface="Arial" panose="020B0604020202020204" pitchFamily="34" charset="0"/>
              <a:buChar char="•"/>
            </a:pPr>
            <a:r>
              <a:rPr lang="en-US" sz="2200" dirty="0" smtClean="0">
                <a:solidFill>
                  <a:srgbClr val="000000"/>
                </a:solidFill>
              </a:rPr>
              <a:t>A proprietary mathematical algorithm calculates a dose from the change in readings over the issue period and performs self-diagnostics of the dosimeter’s health.</a:t>
            </a:r>
          </a:p>
          <a:p>
            <a:pPr marL="342900" indent="-342900" algn="l">
              <a:buFont typeface="Arial" panose="020B0604020202020204" pitchFamily="34" charset="0"/>
              <a:buChar char="•"/>
            </a:pPr>
            <a:r>
              <a:rPr lang="en-US" sz="2200" dirty="0" smtClean="0">
                <a:solidFill>
                  <a:srgbClr val="000000"/>
                </a:solidFill>
              </a:rPr>
              <a:t>The dosimeter is not sent back to the NVLAP accredited processor. </a:t>
            </a:r>
          </a:p>
        </p:txBody>
      </p:sp>
    </p:spTree>
    <p:extLst>
      <p:ext uri="{BB962C8B-B14F-4D97-AF65-F5344CB8AC3E}">
        <p14:creationId xmlns:p14="http://schemas.microsoft.com/office/powerpoint/2010/main" xmlns="" val="2001650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816" y="821358"/>
            <a:ext cx="9009184" cy="5376922"/>
          </a:xfrm>
        </p:spPr>
        <p:txBody>
          <a:bodyPr/>
          <a:lstStyle/>
          <a:p>
            <a:pPr marL="228600" indent="-228600"/>
            <a:r>
              <a:rPr lang="en-US" sz="2000" b="1" dirty="0" smtClean="0">
                <a:solidFill>
                  <a:srgbClr val="0033CC"/>
                </a:solidFill>
              </a:rPr>
              <a:t>NVLAP </a:t>
            </a:r>
            <a:r>
              <a:rPr lang="en-US" sz="2000" b="1" dirty="0">
                <a:solidFill>
                  <a:srgbClr val="0033CC"/>
                </a:solidFill>
              </a:rPr>
              <a:t>provides accreditation to an entity </a:t>
            </a:r>
            <a:r>
              <a:rPr lang="en-US" sz="2000" dirty="0"/>
              <a:t>to </a:t>
            </a:r>
            <a:r>
              <a:rPr lang="en-US" sz="2000" b="1" u="sng" dirty="0">
                <a:solidFill>
                  <a:srgbClr val="0033CC"/>
                </a:solidFill>
              </a:rPr>
              <a:t>process and evaluate </a:t>
            </a:r>
            <a:r>
              <a:rPr lang="en-US" sz="2000" dirty="0"/>
              <a:t>using a </a:t>
            </a:r>
            <a:r>
              <a:rPr lang="en-US" sz="2000" u="sng" dirty="0"/>
              <a:t>specific dosimetry system </a:t>
            </a:r>
            <a:r>
              <a:rPr lang="en-US" sz="2000" dirty="0"/>
              <a:t>for </a:t>
            </a:r>
            <a:r>
              <a:rPr lang="en-US" sz="2000" u="sng" dirty="0"/>
              <a:t>specifically defined radiation fields</a:t>
            </a:r>
            <a:r>
              <a:rPr lang="en-US" sz="2000" dirty="0"/>
              <a:t>.    This is referred to as the “</a:t>
            </a:r>
            <a:r>
              <a:rPr lang="en-US" sz="2000" b="1" dirty="0">
                <a:solidFill>
                  <a:srgbClr val="0033CC"/>
                </a:solidFill>
              </a:rPr>
              <a:t>scope” </a:t>
            </a:r>
            <a:r>
              <a:rPr lang="en-US" sz="2000" dirty="0"/>
              <a:t>of accreditation</a:t>
            </a:r>
            <a:r>
              <a:rPr lang="en-US" sz="2000" b="1" dirty="0">
                <a:solidFill>
                  <a:srgbClr val="0033CC"/>
                </a:solidFill>
              </a:rPr>
              <a:t>.  </a:t>
            </a:r>
          </a:p>
          <a:p>
            <a:pPr marL="228600" indent="-228600"/>
            <a:r>
              <a:rPr lang="en-US" sz="2000" b="1" dirty="0" smtClean="0">
                <a:solidFill>
                  <a:srgbClr val="0033CC"/>
                </a:solidFill>
              </a:rPr>
              <a:t>NVLAP </a:t>
            </a:r>
            <a:r>
              <a:rPr lang="en-US" sz="2000" b="1" dirty="0">
                <a:solidFill>
                  <a:srgbClr val="0033CC"/>
                </a:solidFill>
              </a:rPr>
              <a:t>accreditation includes </a:t>
            </a:r>
            <a:r>
              <a:rPr lang="en-US" sz="2000" u="sng" dirty="0"/>
              <a:t>site visits </a:t>
            </a:r>
            <a:r>
              <a:rPr lang="en-US" sz="2000" dirty="0"/>
              <a:t>every 2 years, </a:t>
            </a:r>
            <a:r>
              <a:rPr lang="en-US" sz="2000" u="sng" dirty="0" smtClean="0"/>
              <a:t>blind proficiency </a:t>
            </a:r>
            <a:r>
              <a:rPr lang="en-US" sz="2000" u="sng" dirty="0"/>
              <a:t>testing</a:t>
            </a:r>
            <a:r>
              <a:rPr lang="en-US" sz="2000" dirty="0"/>
              <a:t> every 2 years, and </a:t>
            </a:r>
            <a:r>
              <a:rPr lang="en-US" sz="2000" u="sng" dirty="0"/>
              <a:t>detailed technical and quality reviews</a:t>
            </a:r>
            <a:r>
              <a:rPr lang="en-US" sz="2000" dirty="0"/>
              <a:t> IAW NIST HB-150 (ISO 17025) and NIST HB-150-4.</a:t>
            </a:r>
          </a:p>
          <a:p>
            <a:pPr marL="228600" indent="-228600"/>
            <a:r>
              <a:rPr lang="en-US" sz="2000" b="1" dirty="0" smtClean="0">
                <a:solidFill>
                  <a:srgbClr val="FF0000"/>
                </a:solidFill>
              </a:rPr>
              <a:t>NVLAP </a:t>
            </a:r>
            <a:r>
              <a:rPr lang="en-US" sz="2000" b="1" dirty="0">
                <a:solidFill>
                  <a:srgbClr val="FF0000"/>
                </a:solidFill>
              </a:rPr>
              <a:t>DOES NOT </a:t>
            </a:r>
            <a:r>
              <a:rPr lang="en-US" sz="2000" u="sng" dirty="0"/>
              <a:t>accredit a dosimetry </a:t>
            </a:r>
            <a:r>
              <a:rPr lang="en-US" sz="2000" u="sng" dirty="0" smtClean="0"/>
              <a:t>system</a:t>
            </a:r>
            <a:endParaRPr lang="en-US" sz="2000" u="sng" dirty="0"/>
          </a:p>
          <a:p>
            <a:pPr marL="228600" indent="-228600"/>
            <a:r>
              <a:rPr lang="en-US" sz="2000" b="1" dirty="0" smtClean="0">
                <a:solidFill>
                  <a:srgbClr val="FF0000"/>
                </a:solidFill>
              </a:rPr>
              <a:t>NVLAP </a:t>
            </a:r>
            <a:r>
              <a:rPr lang="en-US" sz="2000" b="1" dirty="0">
                <a:solidFill>
                  <a:srgbClr val="FF0000"/>
                </a:solidFill>
              </a:rPr>
              <a:t>DOES NOT </a:t>
            </a:r>
            <a:r>
              <a:rPr lang="en-US" sz="2000" u="sng" dirty="0"/>
              <a:t>provide for an equipment </a:t>
            </a:r>
            <a:r>
              <a:rPr lang="en-US" sz="2000" u="sng" dirty="0" smtClean="0"/>
              <a:t>accreditation</a:t>
            </a:r>
          </a:p>
          <a:p>
            <a:pPr marL="228600" indent="-228600"/>
            <a:r>
              <a:rPr lang="en-US" sz="2000" dirty="0" smtClean="0"/>
              <a:t>NVLAP </a:t>
            </a:r>
            <a:r>
              <a:rPr lang="en-US" sz="2000" u="sng" dirty="0"/>
              <a:t>Proficiency Testing </a:t>
            </a:r>
            <a:r>
              <a:rPr lang="en-US" sz="2000" b="1" dirty="0">
                <a:solidFill>
                  <a:srgbClr val="FF0000"/>
                </a:solidFill>
              </a:rPr>
              <a:t>is </a:t>
            </a:r>
            <a:r>
              <a:rPr lang="en-US" sz="2000" b="1" dirty="0" smtClean="0">
                <a:solidFill>
                  <a:srgbClr val="FF0000"/>
                </a:solidFill>
              </a:rPr>
              <a:t>NOT </a:t>
            </a:r>
            <a:r>
              <a:rPr lang="en-US" sz="2000" u="sng" dirty="0"/>
              <a:t>Type </a:t>
            </a:r>
            <a:r>
              <a:rPr lang="en-US" sz="2000" u="sng" dirty="0" smtClean="0"/>
              <a:t>Testing</a:t>
            </a:r>
            <a:endParaRPr lang="en-US" sz="2000" u="sng" dirty="0"/>
          </a:p>
        </p:txBody>
      </p:sp>
      <p:sp>
        <p:nvSpPr>
          <p:cNvPr id="4" name="Slide Number Placeholder 3"/>
          <p:cNvSpPr>
            <a:spLocks noGrp="1"/>
          </p:cNvSpPr>
          <p:nvPr>
            <p:ph type="sldNum" sz="quarter" idx="12"/>
          </p:nvPr>
        </p:nvSpPr>
        <p:spPr/>
        <p:txBody>
          <a:bodyPr/>
          <a:lstStyle/>
          <a:p>
            <a:fld id="{2FD4EB35-56C6-4293-A570-B22A001769C6}" type="slidenum">
              <a:rPr lang="en-US" smtClean="0"/>
              <a:pPr/>
              <a:t>15</a:t>
            </a:fld>
            <a:endParaRPr lang="en-US" dirty="0"/>
          </a:p>
        </p:txBody>
      </p:sp>
      <p:sp>
        <p:nvSpPr>
          <p:cNvPr id="2" name="Rectangle 1"/>
          <p:cNvSpPr/>
          <p:nvPr/>
        </p:nvSpPr>
        <p:spPr>
          <a:xfrm>
            <a:off x="353568" y="327943"/>
            <a:ext cx="8790432" cy="584775"/>
          </a:xfrm>
          <a:prstGeom prst="rect">
            <a:avLst/>
          </a:prstGeom>
        </p:spPr>
        <p:txBody>
          <a:bodyPr wrap="square">
            <a:spAutoFit/>
          </a:bodyPr>
          <a:lstStyle/>
          <a:p>
            <a:r>
              <a:rPr lang="en-US" sz="3200" dirty="0"/>
              <a:t>NVLAP </a:t>
            </a:r>
            <a:r>
              <a:rPr lang="en-US" sz="3200" dirty="0" smtClean="0"/>
              <a:t>Accreditation – What it </a:t>
            </a:r>
            <a:r>
              <a:rPr lang="en-US" sz="3200" u="sng" dirty="0" smtClean="0"/>
              <a:t>Is</a:t>
            </a:r>
            <a:r>
              <a:rPr lang="en-US" sz="3200" dirty="0" smtClean="0"/>
              <a:t> and What it is </a:t>
            </a:r>
            <a:r>
              <a:rPr lang="en-US" sz="3200" u="sng" dirty="0" smtClean="0"/>
              <a:t>Not</a:t>
            </a:r>
            <a:endParaRPr lang="en-US" sz="3200" u="sng" dirty="0"/>
          </a:p>
        </p:txBody>
      </p:sp>
      <p:pic>
        <p:nvPicPr>
          <p:cNvPr id="8" name="Picture 7"/>
          <p:cNvPicPr>
            <a:picLocks noChangeAspect="1"/>
          </p:cNvPicPr>
          <p:nvPr/>
        </p:nvPicPr>
        <p:blipFill rotWithShape="1">
          <a:blip r:embed="rId2"/>
          <a:srcRect t="39792" b="43043"/>
          <a:stretch/>
        </p:blipFill>
        <p:spPr>
          <a:xfrm>
            <a:off x="696572" y="4463045"/>
            <a:ext cx="2811539" cy="347431"/>
          </a:xfrm>
          <a:prstGeom prst="rect">
            <a:avLst/>
          </a:prstGeom>
          <a:ln w="22225">
            <a:noFill/>
          </a:ln>
        </p:spPr>
      </p:pic>
      <p:pic>
        <p:nvPicPr>
          <p:cNvPr id="9" name="Picture 8"/>
          <p:cNvPicPr>
            <a:picLocks noChangeAspect="1"/>
          </p:cNvPicPr>
          <p:nvPr/>
        </p:nvPicPr>
        <p:blipFill rotWithShape="1">
          <a:blip r:embed="rId3"/>
          <a:srcRect b="87718"/>
          <a:stretch/>
        </p:blipFill>
        <p:spPr>
          <a:xfrm>
            <a:off x="5525767" y="4015949"/>
            <a:ext cx="2476500" cy="471488"/>
          </a:xfrm>
          <a:prstGeom prst="rect">
            <a:avLst/>
          </a:prstGeom>
          <a:ln w="25400">
            <a:noFill/>
          </a:ln>
        </p:spPr>
      </p:pic>
      <p:pic>
        <p:nvPicPr>
          <p:cNvPr id="10" name="Picture 9"/>
          <p:cNvPicPr>
            <a:picLocks noChangeAspect="1"/>
          </p:cNvPicPr>
          <p:nvPr/>
        </p:nvPicPr>
        <p:blipFill rotWithShape="1">
          <a:blip r:embed="rId3"/>
          <a:srcRect t="69851" r="30495"/>
          <a:stretch/>
        </p:blipFill>
        <p:spPr>
          <a:xfrm>
            <a:off x="6776209" y="4531008"/>
            <a:ext cx="1721293" cy="1157287"/>
          </a:xfrm>
          <a:prstGeom prst="rect">
            <a:avLst/>
          </a:prstGeom>
        </p:spPr>
      </p:pic>
      <p:pic>
        <p:nvPicPr>
          <p:cNvPr id="11" name="Picture 10"/>
          <p:cNvPicPr>
            <a:picLocks noChangeAspect="1"/>
          </p:cNvPicPr>
          <p:nvPr/>
        </p:nvPicPr>
        <p:blipFill rotWithShape="1">
          <a:blip r:embed="rId3"/>
          <a:srcRect t="21650" r="32308" b="40075"/>
          <a:stretch/>
        </p:blipFill>
        <p:spPr>
          <a:xfrm>
            <a:off x="5147911" y="4491021"/>
            <a:ext cx="1676400" cy="1469232"/>
          </a:xfrm>
          <a:prstGeom prst="rect">
            <a:avLst/>
          </a:prstGeom>
        </p:spPr>
      </p:pic>
      <p:sp>
        <p:nvSpPr>
          <p:cNvPr id="12" name="Rectangle 11"/>
          <p:cNvSpPr/>
          <p:nvPr/>
        </p:nvSpPr>
        <p:spPr bwMode="auto">
          <a:xfrm>
            <a:off x="4816917" y="3932391"/>
            <a:ext cx="3810000" cy="2024062"/>
          </a:xfrm>
          <a:prstGeom prst="rect">
            <a:avLst/>
          </a:prstGeom>
          <a:noFill/>
          <a:ln w="25400" cap="flat" cmpd="sng" algn="ctr">
            <a:solidFill>
              <a:srgbClr val="0033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Rectangle 12"/>
          <p:cNvSpPr/>
          <p:nvPr/>
        </p:nvSpPr>
        <p:spPr bwMode="auto">
          <a:xfrm>
            <a:off x="1201406" y="5504753"/>
            <a:ext cx="2448624" cy="43064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(Identical</a:t>
            </a:r>
            <a:r>
              <a:rPr kumimoji="0" lang="en-US" sz="1400" b="0" i="0" u="none" strike="noStrike" cap="none" normalizeH="0" dirty="0" smtClean="0">
                <a:ln>
                  <a:noFill/>
                </a:ln>
                <a:solidFill>
                  <a:schemeClr val="tx1"/>
                </a:solidFill>
                <a:effectLst/>
                <a:latin typeface="Arial" charset="0"/>
              </a:rPr>
              <a:t> to </a:t>
            </a:r>
            <a:r>
              <a:rPr kumimoji="0" lang="en-US" sz="1400" b="0" i="0" u="none" strike="noStrike" cap="none" normalizeH="0" baseline="0" dirty="0" smtClean="0">
                <a:ln>
                  <a:noFill/>
                </a:ln>
                <a:solidFill>
                  <a:schemeClr val="tx1"/>
                </a:solidFill>
                <a:effectLst/>
                <a:latin typeface="Arial" charset="0"/>
              </a:rPr>
              <a:t>ISO 17025)</a:t>
            </a:r>
          </a:p>
        </p:txBody>
      </p:sp>
      <p:pic>
        <p:nvPicPr>
          <p:cNvPr id="14" name="Picture 13"/>
          <p:cNvPicPr>
            <a:picLocks noChangeAspect="1"/>
          </p:cNvPicPr>
          <p:nvPr/>
        </p:nvPicPr>
        <p:blipFill rotWithShape="1">
          <a:blip r:embed="rId2"/>
          <a:srcRect l="38604" b="79032"/>
          <a:stretch/>
        </p:blipFill>
        <p:spPr>
          <a:xfrm>
            <a:off x="1452231" y="4031615"/>
            <a:ext cx="1726155" cy="424410"/>
          </a:xfrm>
          <a:prstGeom prst="rect">
            <a:avLst/>
          </a:prstGeom>
          <a:ln w="22225">
            <a:noFill/>
          </a:ln>
        </p:spPr>
      </p:pic>
      <p:pic>
        <p:nvPicPr>
          <p:cNvPr id="15" name="Picture 14"/>
          <p:cNvPicPr>
            <a:picLocks noChangeAspect="1"/>
          </p:cNvPicPr>
          <p:nvPr/>
        </p:nvPicPr>
        <p:blipFill rotWithShape="1">
          <a:blip r:embed="rId2"/>
          <a:srcRect t="68941"/>
          <a:stretch/>
        </p:blipFill>
        <p:spPr>
          <a:xfrm>
            <a:off x="779877" y="4796152"/>
            <a:ext cx="2811539" cy="628651"/>
          </a:xfrm>
          <a:prstGeom prst="rect">
            <a:avLst/>
          </a:prstGeom>
          <a:ln w="22225">
            <a:noFill/>
          </a:ln>
        </p:spPr>
      </p:pic>
      <p:sp>
        <p:nvSpPr>
          <p:cNvPr id="16" name="Rectangle 15"/>
          <p:cNvSpPr/>
          <p:nvPr/>
        </p:nvSpPr>
        <p:spPr bwMode="auto">
          <a:xfrm>
            <a:off x="489835" y="3964141"/>
            <a:ext cx="3810000" cy="2024062"/>
          </a:xfrm>
          <a:prstGeom prst="rect">
            <a:avLst/>
          </a:prstGeom>
          <a:noFill/>
          <a:ln w="25400" cap="flat" cmpd="sng" algn="ctr">
            <a:solidFill>
              <a:srgbClr val="0033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xmlns="" val="3721194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sz="5400" dirty="0" smtClean="0">
                <a:cs typeface="MV Boli" panose="02000500030200090000" pitchFamily="2" charset="0"/>
              </a:rPr>
              <a:t>Enforcement Guidance Memorandum </a:t>
            </a:r>
          </a:p>
          <a:p>
            <a:pPr marL="0" indent="0" algn="ctr">
              <a:buNone/>
            </a:pPr>
            <a:r>
              <a:rPr lang="en-US" sz="5400" dirty="0" smtClean="0">
                <a:cs typeface="MV Boli" panose="02000500030200090000" pitchFamily="2" charset="0"/>
              </a:rPr>
              <a:t>18-001</a:t>
            </a:r>
            <a:endParaRPr lang="en-US" sz="5400" dirty="0">
              <a:cs typeface="MV Boli" panose="02000500030200090000" pitchFamily="2" charset="0"/>
            </a:endParaRPr>
          </a:p>
        </p:txBody>
      </p:sp>
      <p:sp>
        <p:nvSpPr>
          <p:cNvPr id="4" name="Slide Number Placeholder 3"/>
          <p:cNvSpPr>
            <a:spLocks noGrp="1"/>
          </p:cNvSpPr>
          <p:nvPr>
            <p:ph type="sldNum" sz="quarter" idx="12"/>
          </p:nvPr>
        </p:nvSpPr>
        <p:spPr/>
        <p:txBody>
          <a:bodyPr/>
          <a:lstStyle/>
          <a:p>
            <a:fld id="{6307C49B-6361-429E-95C0-8ACFC6C4674B}"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xmlns="" val="1256867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7680"/>
            <a:ext cx="8229600" cy="5479987"/>
          </a:xfrm>
        </p:spPr>
        <p:txBody>
          <a:bodyPr>
            <a:noAutofit/>
          </a:bodyPr>
          <a:lstStyle/>
          <a:p>
            <a:pPr marL="0" indent="0" algn="ctr">
              <a:spcBef>
                <a:spcPts val="0"/>
              </a:spcBef>
              <a:buNone/>
            </a:pPr>
            <a:r>
              <a:rPr lang="en-US" sz="4800" dirty="0" smtClean="0">
                <a:latin typeface="+mj-lt"/>
                <a:cs typeface="MV Boli" panose="02000500030200090000" pitchFamily="2" charset="0"/>
              </a:rPr>
              <a:t>10 CFR 34.47(a)</a:t>
            </a:r>
          </a:p>
          <a:p>
            <a:pPr marL="0" indent="0">
              <a:buNone/>
            </a:pPr>
            <a:r>
              <a:rPr lang="en-US" sz="1800" dirty="0" smtClean="0"/>
              <a:t>(</a:t>
            </a:r>
            <a:r>
              <a:rPr lang="en-US" sz="1800" dirty="0"/>
              <a:t>a) The licensee may not permit any individual to act as a radiographer or a radiographer's assistant unless, at all times during radiographic operations, each individual wears, on the trunk of the body, a direct reading dosimeter, an operating alarm ratemeter, and a personnel dosimeter that is processed and evaluated by an accredited National Voluntary Laboratory Accreditation Program (NVLAP) processor. At permanent radiography installations where other appropriate alarming or warning devices are in routine use, the wearing of an alarming ratemeter is not required.</a:t>
            </a:r>
          </a:p>
          <a:p>
            <a:pPr marL="0" indent="0">
              <a:buNone/>
            </a:pPr>
            <a:r>
              <a:rPr lang="en-US" sz="1800" dirty="0" smtClean="0"/>
              <a:t>(</a:t>
            </a:r>
            <a:r>
              <a:rPr lang="en-US" sz="1800" dirty="0"/>
              <a:t>1) Pocket dosimeters must have a range from zero to 2 millisieverts (200 millirems) and must be recharged at the start of each shift. Electronic personal dosimeters may only be used in place of ion-chamber pocket dosimeters.</a:t>
            </a:r>
          </a:p>
          <a:p>
            <a:pPr marL="0" indent="0">
              <a:buNone/>
            </a:pPr>
            <a:r>
              <a:rPr lang="en-US" sz="1800" dirty="0" smtClean="0"/>
              <a:t>(</a:t>
            </a:r>
            <a:r>
              <a:rPr lang="en-US" sz="1800" dirty="0"/>
              <a:t>2) Each personnel dosimeter must be assigned to and worn only by one individual.</a:t>
            </a:r>
          </a:p>
          <a:p>
            <a:pPr marL="0" indent="0">
              <a:buNone/>
            </a:pPr>
            <a:r>
              <a:rPr lang="en-US" sz="1800" dirty="0" smtClean="0"/>
              <a:t>(</a:t>
            </a:r>
            <a:r>
              <a:rPr lang="en-US" sz="1800" dirty="0"/>
              <a:t>3) Film badges must be replaced at periods not to exceed one month and other personnel dosimeters processed and evaluated by an accredited NVLAP processor must be replaced at periods not to exceed three months.</a:t>
            </a:r>
          </a:p>
          <a:p>
            <a:pPr marL="0" indent="0">
              <a:buNone/>
            </a:pPr>
            <a:r>
              <a:rPr lang="en-US" sz="1800" dirty="0" smtClean="0"/>
              <a:t>(</a:t>
            </a:r>
            <a:r>
              <a:rPr lang="en-US" sz="1800" dirty="0"/>
              <a:t>4) After replacement, each personnel dosimeter must be processed as soon as possible.</a:t>
            </a:r>
          </a:p>
          <a:p>
            <a:pPr>
              <a:spcBef>
                <a:spcPts val="0"/>
              </a:spcBef>
            </a:pPr>
            <a:endParaRPr lang="en-US" sz="2400" dirty="0">
              <a:latin typeface="MV Boli" panose="02000500030200090000" pitchFamily="2" charset="0"/>
              <a:cs typeface="MV Boli" panose="02000500030200090000" pitchFamily="2" charset="0"/>
            </a:endParaRPr>
          </a:p>
        </p:txBody>
      </p:sp>
      <p:sp>
        <p:nvSpPr>
          <p:cNvPr id="4" name="Slide Number Placeholder 3"/>
          <p:cNvSpPr>
            <a:spLocks noGrp="1"/>
          </p:cNvSpPr>
          <p:nvPr>
            <p:ph type="sldNum" sz="quarter" idx="12"/>
          </p:nvPr>
        </p:nvSpPr>
        <p:spPr/>
        <p:txBody>
          <a:bodyPr/>
          <a:lstStyle/>
          <a:p>
            <a:fld id="{6307C49B-6361-429E-95C0-8ACFC6C4674B}"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xmlns="" val="3958829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MV Boli" panose="02000500030200090000" pitchFamily="2" charset="0"/>
              </a:rPr>
              <a:t>What should inspectors do?</a:t>
            </a:r>
            <a:endParaRPr lang="en-US" dirty="0">
              <a:cs typeface="MV Boli" panose="02000500030200090000" pitchFamily="2" charset="0"/>
            </a:endParaRPr>
          </a:p>
        </p:txBody>
      </p:sp>
      <p:sp>
        <p:nvSpPr>
          <p:cNvPr id="4" name="Slide Number Placeholder 3"/>
          <p:cNvSpPr>
            <a:spLocks noGrp="1"/>
          </p:cNvSpPr>
          <p:nvPr>
            <p:ph type="sldNum" sz="quarter" idx="12"/>
          </p:nvPr>
        </p:nvSpPr>
        <p:spPr/>
        <p:txBody>
          <a:bodyPr/>
          <a:lstStyle/>
          <a:p>
            <a:fld id="{6307C49B-6361-429E-95C0-8ACFC6C4674B}" type="slidenum">
              <a:rPr lang="en-US" smtClean="0">
                <a:solidFill>
                  <a:prstClr val="black">
                    <a:tint val="75000"/>
                  </a:prstClr>
                </a:solidFill>
              </a:rPr>
              <a:pPr/>
              <a:t>18</a:t>
            </a:fld>
            <a:endParaRPr lang="en-US" dirty="0">
              <a:solidFill>
                <a:prstClr val="black">
                  <a:tint val="75000"/>
                </a:prstClr>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233067" y="1828800"/>
            <a:ext cx="4899253" cy="3250798"/>
          </a:xfrm>
        </p:spPr>
      </p:pic>
    </p:spTree>
    <p:extLst>
      <p:ext uri="{BB962C8B-B14F-4D97-AF65-F5344CB8AC3E}">
        <p14:creationId xmlns:p14="http://schemas.microsoft.com/office/powerpoint/2010/main" xmlns="" val="829031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082" y="2134269"/>
            <a:ext cx="4920343" cy="1623997"/>
          </a:xfrm>
        </p:spPr>
        <p:txBody>
          <a:bodyPr>
            <a:noAutofit/>
          </a:bodyPr>
          <a:lstStyle/>
          <a:p>
            <a:pPr algn="l"/>
            <a:r>
              <a:rPr lang="en-US" sz="6600" b="1" dirty="0" smtClean="0">
                <a:solidFill>
                  <a:srgbClr val="0070C0"/>
                </a:solidFill>
                <a:latin typeface="MV Boli" panose="02000500030200090000" pitchFamily="2" charset="0"/>
                <a:cs typeface="MV Boli" panose="02000500030200090000" pitchFamily="2" charset="0"/>
              </a:rPr>
              <a:t>Questions? </a:t>
            </a:r>
            <a:endParaRPr lang="en-US" sz="6600" b="1" dirty="0">
              <a:solidFill>
                <a:srgbClr val="0070C0"/>
              </a:solidFill>
              <a:latin typeface="MV Boli" panose="02000500030200090000" pitchFamily="2" charset="0"/>
              <a:cs typeface="MV Boli" panose="02000500030200090000" pitchFamily="2" charset="0"/>
            </a:endParaRPr>
          </a:p>
        </p:txBody>
      </p:sp>
      <p:sp>
        <p:nvSpPr>
          <p:cNvPr id="3" name="Rectangle 2"/>
          <p:cNvSpPr/>
          <p:nvPr/>
        </p:nvSpPr>
        <p:spPr>
          <a:xfrm>
            <a:off x="1143000" y="3283933"/>
            <a:ext cx="7021286" cy="2258027"/>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633131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377643"/>
            <a:ext cx="8229600" cy="1143000"/>
          </a:xfrm>
        </p:spPr>
        <p:txBody>
          <a:bodyPr>
            <a:normAutofit/>
          </a:bodyPr>
          <a:lstStyle/>
          <a:p>
            <a:r>
              <a:rPr lang="en-US" sz="4800" dirty="0" smtClean="0"/>
              <a:t>Topics</a:t>
            </a:r>
            <a:endParaRPr lang="en-US" sz="4800" dirty="0"/>
          </a:p>
        </p:txBody>
      </p:sp>
      <p:sp>
        <p:nvSpPr>
          <p:cNvPr id="2" name="Content Placeholder 1"/>
          <p:cNvSpPr>
            <a:spLocks noGrp="1"/>
          </p:cNvSpPr>
          <p:nvPr>
            <p:ph idx="1"/>
          </p:nvPr>
        </p:nvSpPr>
        <p:spPr>
          <a:xfrm>
            <a:off x="457200" y="1681843"/>
            <a:ext cx="8229600" cy="3900249"/>
          </a:xfrm>
        </p:spPr>
        <p:txBody>
          <a:bodyPr>
            <a:normAutofit/>
          </a:bodyPr>
          <a:lstStyle/>
          <a:p>
            <a:pPr marL="0" indent="0">
              <a:buNone/>
            </a:pPr>
            <a:endParaRPr lang="en-US" sz="2400" dirty="0" smtClean="0"/>
          </a:p>
          <a:p>
            <a:r>
              <a:rPr lang="en-US" dirty="0" smtClean="0"/>
              <a:t>PRM-34-6: Two Man Rule</a:t>
            </a:r>
          </a:p>
          <a:p>
            <a:endParaRPr lang="en-US" dirty="0" smtClean="0"/>
          </a:p>
          <a:p>
            <a:r>
              <a:rPr lang="en-US" dirty="0" smtClean="0"/>
              <a:t>PRM-34-7: Electronic Dosimetry</a:t>
            </a:r>
          </a:p>
          <a:p>
            <a:pPr marL="0" indent="0">
              <a:buNone/>
            </a:pPr>
            <a:endParaRPr lang="en-US" dirty="0" smtClean="0"/>
          </a:p>
          <a:p>
            <a:r>
              <a:rPr lang="en-US" dirty="0" smtClean="0"/>
              <a:t>EGM 18-001: Dispositioning violations involving direct ion storage dosimetry</a:t>
            </a:r>
            <a:endParaRPr lang="en-US" dirty="0"/>
          </a:p>
        </p:txBody>
      </p:sp>
    </p:spTree>
    <p:extLst>
      <p:ext uri="{BB962C8B-B14F-4D97-AF65-F5344CB8AC3E}">
        <p14:creationId xmlns:p14="http://schemas.microsoft.com/office/powerpoint/2010/main" xmlns="" val="2306268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81843"/>
            <a:ext cx="8229600" cy="3900249"/>
          </a:xfrm>
        </p:spPr>
        <p:txBody>
          <a:bodyPr>
            <a:normAutofit/>
          </a:bodyPr>
          <a:lstStyle/>
          <a:p>
            <a:pPr marL="0" indent="0" algn="ctr">
              <a:buNone/>
            </a:pPr>
            <a:r>
              <a:rPr lang="en-US" sz="4000" b="1" dirty="0">
                <a:cs typeface="MV Boli" panose="02000500030200090000" pitchFamily="2" charset="0"/>
              </a:rPr>
              <a:t>Petition to Clarify Training, Surveillance and Two-Man Rule Requirements</a:t>
            </a:r>
            <a:br>
              <a:rPr lang="en-US" sz="4000" b="1" dirty="0">
                <a:cs typeface="MV Boli" panose="02000500030200090000" pitchFamily="2" charset="0"/>
              </a:rPr>
            </a:br>
            <a:r>
              <a:rPr lang="en-US" sz="4000" b="1" dirty="0">
                <a:cs typeface="MV Boli" panose="02000500030200090000" pitchFamily="2" charset="0"/>
              </a:rPr>
              <a:t>PRM-34-6</a:t>
            </a:r>
            <a:endParaRPr lang="en-US" sz="4000" dirty="0">
              <a:cs typeface="MV Boli" panose="02000500030200090000" pitchFamily="2" charset="0"/>
            </a:endParaRP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xmlns="" val="2526044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PRM-34-6 Request</a:t>
            </a:r>
            <a:endParaRPr lang="en-US" dirty="0"/>
          </a:p>
        </p:txBody>
      </p:sp>
      <p:sp>
        <p:nvSpPr>
          <p:cNvPr id="3" name="Content Placeholder 2"/>
          <p:cNvSpPr>
            <a:spLocks noGrp="1"/>
          </p:cNvSpPr>
          <p:nvPr>
            <p:ph idx="1"/>
          </p:nvPr>
        </p:nvSpPr>
        <p:spPr>
          <a:xfrm>
            <a:off x="457200" y="1600201"/>
            <a:ext cx="8229600" cy="4114800"/>
          </a:xfrm>
        </p:spPr>
        <p:txBody>
          <a:bodyPr>
            <a:normAutofit fontScale="85000" lnSpcReduction="20000"/>
          </a:bodyPr>
          <a:lstStyle/>
          <a:p>
            <a:r>
              <a:rPr lang="en-US" dirty="0" smtClean="0"/>
              <a:t>Requested based on difference between NRC and State of Texas on implementation of two-man rule </a:t>
            </a:r>
          </a:p>
          <a:p>
            <a:r>
              <a:rPr lang="en-US" dirty="0" smtClean="0"/>
              <a:t>Submitted by Organization of Agreement States in November 2005</a:t>
            </a:r>
          </a:p>
          <a:p>
            <a:r>
              <a:rPr lang="en-US" dirty="0" smtClean="0"/>
              <a:t>Proposed Amendments to Part 34</a:t>
            </a:r>
          </a:p>
          <a:p>
            <a:pPr lvl="1"/>
            <a:r>
              <a:rPr lang="en-US" dirty="0" smtClean="0"/>
              <a:t>34.41(a): two qualified individuals present, but second person no longer required to observe the operations</a:t>
            </a:r>
          </a:p>
          <a:p>
            <a:pPr lvl="1"/>
            <a:r>
              <a:rPr lang="en-US" dirty="0" smtClean="0"/>
              <a:t>34.43(c): additional requirement for radiographer assistant complete 40 hours training course</a:t>
            </a:r>
          </a:p>
          <a:p>
            <a:pPr lvl="1"/>
            <a:r>
              <a:rPr lang="en-US" dirty="0" smtClean="0"/>
              <a:t>34.51: change to require radiographer provide direct visual surveillance of high radiation area</a:t>
            </a:r>
            <a:endParaRPr lang="en-US" dirty="0"/>
          </a:p>
        </p:txBody>
      </p:sp>
      <p:sp>
        <p:nvSpPr>
          <p:cNvPr id="4" name="Slide Number Placeholder 3"/>
          <p:cNvSpPr>
            <a:spLocks noGrp="1"/>
          </p:cNvSpPr>
          <p:nvPr>
            <p:ph type="sldNum" sz="quarter" idx="12"/>
          </p:nvPr>
        </p:nvSpPr>
        <p:spPr/>
        <p:txBody>
          <a:bodyPr/>
          <a:lstStyle/>
          <a:p>
            <a:fld id="{6307C49B-6361-429E-95C0-8ACFC6C4674B}"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xmlns="" val="4115189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PRM-34-6 Chronology</a:t>
            </a:r>
            <a:endParaRPr lang="en-US" dirty="0"/>
          </a:p>
        </p:txBody>
      </p:sp>
      <p:sp>
        <p:nvSpPr>
          <p:cNvPr id="3" name="Content Placeholder 2"/>
          <p:cNvSpPr>
            <a:spLocks noGrp="1"/>
          </p:cNvSpPr>
          <p:nvPr>
            <p:ph idx="1"/>
          </p:nvPr>
        </p:nvSpPr>
        <p:spPr>
          <a:xfrm>
            <a:off x="457200" y="1600201"/>
            <a:ext cx="8229600" cy="4114800"/>
          </a:xfrm>
        </p:spPr>
        <p:txBody>
          <a:bodyPr>
            <a:normAutofit/>
          </a:bodyPr>
          <a:lstStyle/>
          <a:p>
            <a:r>
              <a:rPr lang="en-US" dirty="0" smtClean="0"/>
              <a:t>OAS Letter dated November 3, 2005</a:t>
            </a:r>
          </a:p>
          <a:p>
            <a:r>
              <a:rPr lang="en-US" dirty="0" smtClean="0"/>
              <a:t> Federal Register Notice published </a:t>
            </a:r>
          </a:p>
          <a:p>
            <a:pPr lvl="1"/>
            <a:r>
              <a:rPr lang="en-US" dirty="0" smtClean="0"/>
              <a:t>December 28, 2005</a:t>
            </a:r>
          </a:p>
          <a:p>
            <a:pPr lvl="1"/>
            <a:r>
              <a:rPr lang="en-US" dirty="0" smtClean="0"/>
              <a:t>Two comments received</a:t>
            </a:r>
          </a:p>
          <a:p>
            <a:r>
              <a:rPr lang="en-US" dirty="0" smtClean="0"/>
              <a:t>PRB held public </a:t>
            </a:r>
            <a:r>
              <a:rPr lang="en-US" dirty="0"/>
              <a:t>m</a:t>
            </a:r>
            <a:r>
              <a:rPr lang="en-US" dirty="0" smtClean="0"/>
              <a:t>eeting held to discuss issues raised in petition</a:t>
            </a:r>
          </a:p>
          <a:p>
            <a:pPr lvl="1"/>
            <a:r>
              <a:rPr lang="en-US" dirty="0" smtClean="0"/>
              <a:t>August 15, 2007</a:t>
            </a:r>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6307C49B-6361-429E-95C0-8ACFC6C4674B}"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xmlns="" val="742579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PRM-34-6 Current Status</a:t>
            </a:r>
            <a:endParaRPr lang="en-US" dirty="0"/>
          </a:p>
        </p:txBody>
      </p:sp>
      <p:sp>
        <p:nvSpPr>
          <p:cNvPr id="3" name="Content Placeholder 2"/>
          <p:cNvSpPr>
            <a:spLocks noGrp="1"/>
          </p:cNvSpPr>
          <p:nvPr>
            <p:ph idx="1"/>
          </p:nvPr>
        </p:nvSpPr>
        <p:spPr>
          <a:xfrm>
            <a:off x="457200" y="1600201"/>
            <a:ext cx="8229600" cy="4114800"/>
          </a:xfrm>
        </p:spPr>
        <p:txBody>
          <a:bodyPr>
            <a:normAutofit/>
          </a:bodyPr>
          <a:lstStyle/>
          <a:p>
            <a:pPr marL="514350" indent="-457200"/>
            <a:r>
              <a:rPr lang="en-US" dirty="0" smtClean="0"/>
              <a:t>PRB Decision </a:t>
            </a:r>
          </a:p>
          <a:p>
            <a:pPr marL="914400" lvl="1" indent="-457200"/>
            <a:r>
              <a:rPr lang="en-US" dirty="0" smtClean="0"/>
              <a:t>Issues and concerns raised in petition merit further consideration and inclusion in rulemaking </a:t>
            </a:r>
          </a:p>
          <a:p>
            <a:pPr marL="914400" lvl="1" indent="-457200"/>
            <a:r>
              <a:rPr lang="en-US" dirty="0" smtClean="0"/>
              <a:t>Published in Federal Register on May 14, 2008 (73 FR 27771)</a:t>
            </a:r>
          </a:p>
          <a:p>
            <a:pPr marL="514350" indent="-457200"/>
            <a:r>
              <a:rPr lang="en-US" dirty="0" smtClean="0"/>
              <a:t>Working Group formed in 2018</a:t>
            </a:r>
          </a:p>
          <a:p>
            <a:pPr marL="914400" lvl="1" indent="-457200"/>
            <a:r>
              <a:rPr lang="en-US" dirty="0" smtClean="0"/>
              <a:t>Review 2005 – 2007 information </a:t>
            </a:r>
          </a:p>
          <a:p>
            <a:pPr marL="914400" lvl="1" indent="-457200"/>
            <a:r>
              <a:rPr lang="en-US" dirty="0" smtClean="0"/>
              <a:t>Prepare rulemaking plan</a:t>
            </a:r>
          </a:p>
          <a:p>
            <a:pPr lvl="1"/>
            <a:endParaRPr lang="en-US" dirty="0" smtClean="0"/>
          </a:p>
        </p:txBody>
      </p:sp>
      <p:sp>
        <p:nvSpPr>
          <p:cNvPr id="4" name="Slide Number Placeholder 3"/>
          <p:cNvSpPr>
            <a:spLocks noGrp="1"/>
          </p:cNvSpPr>
          <p:nvPr>
            <p:ph type="sldNum" sz="quarter" idx="12"/>
          </p:nvPr>
        </p:nvSpPr>
        <p:spPr/>
        <p:txBody>
          <a:bodyPr/>
          <a:lstStyle/>
          <a:p>
            <a:fld id="{6307C49B-6361-429E-95C0-8ACFC6C4674B}"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xmlns="" val="2873484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ctrTitle"/>
          </p:nvPr>
        </p:nvSpPr>
        <p:spPr>
          <a:xfrm>
            <a:off x="685800" y="2130425"/>
            <a:ext cx="7772400" cy="1470025"/>
          </a:xfrm>
        </p:spPr>
        <p:txBody>
          <a:bodyPr/>
          <a:lstStyle/>
          <a:p>
            <a:r>
              <a:rPr lang="en-US" b="1" dirty="0" smtClean="0"/>
              <a:t>Electronic Dosimeters</a:t>
            </a:r>
            <a:br>
              <a:rPr lang="en-US" b="1" dirty="0" smtClean="0"/>
            </a:br>
            <a:r>
              <a:rPr lang="en-US" b="1" dirty="0" smtClean="0"/>
              <a:t>PRM-34-7</a:t>
            </a:r>
            <a:endParaRPr lang="en-US" b="1" dirty="0"/>
          </a:p>
        </p:txBody>
      </p:sp>
    </p:spTree>
    <p:extLst>
      <p:ext uri="{BB962C8B-B14F-4D97-AF65-F5344CB8AC3E}">
        <p14:creationId xmlns:p14="http://schemas.microsoft.com/office/powerpoint/2010/main" xmlns="" val="4104115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91839"/>
            <a:ext cx="7772400" cy="914400"/>
          </a:xfrm>
        </p:spPr>
        <p:txBody>
          <a:bodyPr>
            <a:normAutofit/>
          </a:bodyPr>
          <a:lstStyle/>
          <a:p>
            <a:r>
              <a:rPr lang="en-US" sz="4000" dirty="0" smtClean="0"/>
              <a:t>PRM-34-7 Chronology </a:t>
            </a:r>
            <a:endParaRPr lang="en-US" sz="4000" dirty="0"/>
          </a:p>
        </p:txBody>
      </p:sp>
      <p:sp>
        <p:nvSpPr>
          <p:cNvPr id="5" name="TextBox 4"/>
          <p:cNvSpPr txBox="1"/>
          <p:nvPr/>
        </p:nvSpPr>
        <p:spPr>
          <a:xfrm>
            <a:off x="762000" y="1306239"/>
            <a:ext cx="7772400" cy="4401205"/>
          </a:xfrm>
          <a:prstGeom prst="rect">
            <a:avLst/>
          </a:prstGeom>
          <a:noFill/>
        </p:spPr>
        <p:txBody>
          <a:bodyPr wrap="square" rtlCol="0">
            <a:spAutoFit/>
          </a:bodyPr>
          <a:lstStyle/>
          <a:p>
            <a:pPr marL="342900" indent="-342900" defTabSz="914400">
              <a:buFont typeface="Arial" panose="020B0604020202020204" pitchFamily="34" charset="0"/>
              <a:buChar char="•"/>
            </a:pPr>
            <a:r>
              <a:rPr lang="en-US" sz="2800" dirty="0" smtClean="0">
                <a:solidFill>
                  <a:prstClr val="black"/>
                </a:solidFill>
              </a:rPr>
              <a:t>NDTMA/ASNT Letter dated July 14, 2016</a:t>
            </a:r>
          </a:p>
          <a:p>
            <a:pPr marL="800100" lvl="1" indent="-342900" defTabSz="914400">
              <a:buFont typeface="Arial" panose="020B0604020202020204" pitchFamily="34" charset="0"/>
              <a:buChar char="•"/>
            </a:pPr>
            <a:r>
              <a:rPr lang="en-US" sz="2800" dirty="0" smtClean="0">
                <a:solidFill>
                  <a:prstClr val="black"/>
                </a:solidFill>
              </a:rPr>
              <a:t>Docketed as PRM-34-7</a:t>
            </a:r>
          </a:p>
          <a:p>
            <a:pPr marL="342900" indent="-342900" defTabSz="914400">
              <a:buFont typeface="Arial" panose="020B0604020202020204" pitchFamily="34" charset="0"/>
              <a:buChar char="•"/>
            </a:pPr>
            <a:r>
              <a:rPr lang="en-US" sz="2800" i="1" dirty="0" smtClean="0">
                <a:solidFill>
                  <a:prstClr val="black"/>
                </a:solidFill>
              </a:rPr>
              <a:t>Federal Register</a:t>
            </a:r>
            <a:r>
              <a:rPr lang="en-US" sz="2800" dirty="0" smtClean="0">
                <a:solidFill>
                  <a:prstClr val="black"/>
                </a:solidFill>
              </a:rPr>
              <a:t> Notice</a:t>
            </a:r>
          </a:p>
          <a:p>
            <a:pPr marL="800100" lvl="1" indent="-342900" defTabSz="914400">
              <a:buFont typeface="Arial" panose="020B0604020202020204" pitchFamily="34" charset="0"/>
              <a:buChar char="•"/>
            </a:pPr>
            <a:r>
              <a:rPr lang="en-US" sz="2800" dirty="0" smtClean="0">
                <a:solidFill>
                  <a:prstClr val="black"/>
                </a:solidFill>
              </a:rPr>
              <a:t>Published November 9, 2016</a:t>
            </a:r>
          </a:p>
          <a:p>
            <a:pPr marL="800100" lvl="1" indent="-342900" defTabSz="914400">
              <a:buFont typeface="Arial" panose="020B0604020202020204" pitchFamily="34" charset="0"/>
              <a:buChar char="•"/>
            </a:pPr>
            <a:r>
              <a:rPr lang="en-US" sz="2800" dirty="0" smtClean="0">
                <a:solidFill>
                  <a:prstClr val="black"/>
                </a:solidFill>
              </a:rPr>
              <a:t>13 comments received</a:t>
            </a:r>
          </a:p>
          <a:p>
            <a:pPr marL="342900" indent="-342900" defTabSz="914400">
              <a:buFont typeface="Arial" panose="020B0604020202020204" pitchFamily="34" charset="0"/>
              <a:buChar char="•"/>
            </a:pPr>
            <a:r>
              <a:rPr lang="en-US" sz="2800" dirty="0" smtClean="0">
                <a:solidFill>
                  <a:prstClr val="black"/>
                </a:solidFill>
              </a:rPr>
              <a:t>Working Group formed</a:t>
            </a:r>
          </a:p>
          <a:p>
            <a:pPr marL="800100" lvl="1" indent="-342900" defTabSz="914400">
              <a:buFont typeface="Arial" panose="020B0604020202020204" pitchFamily="34" charset="0"/>
              <a:buChar char="•"/>
            </a:pPr>
            <a:r>
              <a:rPr lang="en-US" sz="2800" dirty="0" smtClean="0">
                <a:solidFill>
                  <a:prstClr val="black"/>
                </a:solidFill>
              </a:rPr>
              <a:t>Prepared cost-benefit analysis</a:t>
            </a:r>
            <a:endParaRPr lang="en-US" sz="2800" dirty="0">
              <a:solidFill>
                <a:prstClr val="black"/>
              </a:solidFill>
            </a:endParaRPr>
          </a:p>
          <a:p>
            <a:pPr marL="342900" indent="-342900" defTabSz="914400">
              <a:buFont typeface="Arial" panose="020B0604020202020204" pitchFamily="34" charset="0"/>
              <a:buChar char="•"/>
            </a:pPr>
            <a:r>
              <a:rPr lang="en-US" sz="2800" dirty="0" smtClean="0">
                <a:solidFill>
                  <a:prstClr val="black"/>
                </a:solidFill>
              </a:rPr>
              <a:t>Petition Review Board (PRB) meetings</a:t>
            </a:r>
          </a:p>
          <a:p>
            <a:pPr marL="800100" lvl="1" indent="-342900" defTabSz="914400">
              <a:buFont typeface="Arial" panose="020B0604020202020204" pitchFamily="34" charset="0"/>
              <a:buChar char="•"/>
            </a:pPr>
            <a:r>
              <a:rPr lang="en-US" sz="2800" dirty="0" smtClean="0">
                <a:solidFill>
                  <a:prstClr val="black"/>
                </a:solidFill>
              </a:rPr>
              <a:t>May 2017</a:t>
            </a:r>
          </a:p>
          <a:p>
            <a:pPr marL="800100" lvl="1" indent="-342900" defTabSz="914400">
              <a:buFont typeface="Arial" panose="020B0604020202020204" pitchFamily="34" charset="0"/>
              <a:buChar char="•"/>
            </a:pPr>
            <a:r>
              <a:rPr lang="en-US" sz="2800" dirty="0" smtClean="0">
                <a:solidFill>
                  <a:prstClr val="black"/>
                </a:solidFill>
              </a:rPr>
              <a:t>October 2017</a:t>
            </a:r>
          </a:p>
        </p:txBody>
      </p:sp>
    </p:spTree>
    <p:extLst>
      <p:ext uri="{BB962C8B-B14F-4D97-AF65-F5344CB8AC3E}">
        <p14:creationId xmlns:p14="http://schemas.microsoft.com/office/powerpoint/2010/main" xmlns="" val="3406817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PRM-34-7 Current Status</a:t>
            </a:r>
            <a:endParaRPr lang="en-US" dirty="0"/>
          </a:p>
        </p:txBody>
      </p:sp>
      <p:sp>
        <p:nvSpPr>
          <p:cNvPr id="3" name="Content Placeholder 2"/>
          <p:cNvSpPr>
            <a:spLocks noGrp="1"/>
          </p:cNvSpPr>
          <p:nvPr>
            <p:ph idx="1"/>
          </p:nvPr>
        </p:nvSpPr>
        <p:spPr>
          <a:xfrm>
            <a:off x="457200" y="1600201"/>
            <a:ext cx="8229600" cy="4114800"/>
          </a:xfrm>
        </p:spPr>
        <p:txBody>
          <a:bodyPr>
            <a:normAutofit lnSpcReduction="10000"/>
          </a:bodyPr>
          <a:lstStyle/>
          <a:p>
            <a:r>
              <a:rPr lang="en-US" dirty="0" smtClean="0"/>
              <a:t>Petition Review Board Decision</a:t>
            </a:r>
          </a:p>
          <a:p>
            <a:pPr lvl="1"/>
            <a:r>
              <a:rPr lang="en-US" dirty="0" smtClean="0"/>
              <a:t>Amend Parts 20, 34, 36 and 39 to allow use of digitally read personnel dosimeters</a:t>
            </a:r>
          </a:p>
          <a:p>
            <a:pPr lvl="1"/>
            <a:r>
              <a:rPr lang="en-US" dirty="0" smtClean="0"/>
              <a:t>Amend Part 34 to allow dual-function devices </a:t>
            </a:r>
          </a:p>
          <a:p>
            <a:pPr lvl="1"/>
            <a:r>
              <a:rPr lang="en-US" dirty="0" smtClean="0"/>
              <a:t>Prohibit triple-function devices </a:t>
            </a:r>
          </a:p>
          <a:p>
            <a:pPr lvl="1"/>
            <a:r>
              <a:rPr lang="en-US" dirty="0" smtClean="0"/>
              <a:t>Pursue as direct final rule</a:t>
            </a:r>
          </a:p>
          <a:p>
            <a:r>
              <a:rPr lang="en-US" dirty="0" smtClean="0"/>
              <a:t>Commission Paper in concurrence to approve rulemaking plan</a:t>
            </a:r>
          </a:p>
        </p:txBody>
      </p:sp>
      <p:sp>
        <p:nvSpPr>
          <p:cNvPr id="4" name="Slide Number Placeholder 3"/>
          <p:cNvSpPr>
            <a:spLocks noGrp="1"/>
          </p:cNvSpPr>
          <p:nvPr>
            <p:ph type="sldNum" sz="quarter" idx="12"/>
          </p:nvPr>
        </p:nvSpPr>
        <p:spPr/>
        <p:txBody>
          <a:bodyPr/>
          <a:lstStyle/>
          <a:p>
            <a:fld id="{6307C49B-6361-429E-95C0-8ACFC6C4674B}" type="slidenum">
              <a:rPr lang="en-US" smtClean="0">
                <a:solidFill>
                  <a:prstClr val="black">
                    <a:tint val="75000"/>
                  </a:prstClr>
                </a:solidFill>
              </a:rPr>
              <a:pPr/>
              <a:t>9</a:t>
            </a:fld>
            <a:endParaRPr lang="en-US" dirty="0">
              <a:solidFill>
                <a:prstClr val="black">
                  <a:tint val="75000"/>
                </a:prstClr>
              </a:solidFill>
            </a:endParaRPr>
          </a:p>
        </p:txBody>
      </p:sp>
      <p:sp>
        <p:nvSpPr>
          <p:cNvPr id="5" name="TextBox 4"/>
          <p:cNvSpPr txBox="1"/>
          <p:nvPr/>
        </p:nvSpPr>
        <p:spPr>
          <a:xfrm>
            <a:off x="457200" y="6217850"/>
            <a:ext cx="424543" cy="276999"/>
          </a:xfrm>
          <a:prstGeom prst="rect">
            <a:avLst/>
          </a:prstGeom>
          <a:noFill/>
        </p:spPr>
        <p:txBody>
          <a:bodyPr wrap="square" rtlCol="0">
            <a:spAutoFit/>
          </a:bodyPr>
          <a:lstStyle/>
          <a:p>
            <a:r>
              <a:rPr lang="en-US" sz="1200" dirty="0" smtClean="0"/>
              <a:t>17</a:t>
            </a:r>
            <a:endParaRPr lang="en-US" sz="1200" dirty="0"/>
          </a:p>
        </p:txBody>
      </p:sp>
    </p:spTree>
    <p:extLst>
      <p:ext uri="{BB962C8B-B14F-4D97-AF65-F5344CB8AC3E}">
        <p14:creationId xmlns:p14="http://schemas.microsoft.com/office/powerpoint/2010/main" xmlns="" val="1710860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B70DF77E1C3A478C519CFE1D8AC84A" ma:contentTypeVersion="23" ma:contentTypeDescription="Create a new document." ma:contentTypeScope="" ma:versionID="6ff24a0432e8b6668fbaa12dd1eaf8a9">
  <xsd:schema xmlns:xsd="http://www.w3.org/2001/XMLSchema" xmlns:xs="http://www.w3.org/2001/XMLSchema" xmlns:p="http://schemas.microsoft.com/office/2006/metadata/properties" xmlns:ns1="http://schemas.microsoft.com/sharepoint/v3" targetNamespace="http://schemas.microsoft.com/office/2006/metadata/properties" ma:root="true" ma:fieldsID="0f1c3a5fe40b69cf375f6490498fc6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711EFE-41A4-418C-B610-EA572F3A8D61}"/>
</file>

<file path=customXml/itemProps2.xml><?xml version="1.0" encoding="utf-8"?>
<ds:datastoreItem xmlns:ds="http://schemas.openxmlformats.org/officeDocument/2006/customXml" ds:itemID="{9FE7BBA2-C3E2-491E-9D59-2B04E0CEDDA5}"/>
</file>

<file path=customXml/itemProps3.xml><?xml version="1.0" encoding="utf-8"?>
<ds:datastoreItem xmlns:ds="http://schemas.openxmlformats.org/officeDocument/2006/customXml" ds:itemID="{1D0C3CA1-C4CC-49A6-878F-6A8E560A6290}"/>
</file>

<file path=docProps/app.xml><?xml version="1.0" encoding="utf-8"?>
<Properties xmlns="http://schemas.openxmlformats.org/officeDocument/2006/extended-properties" xmlns:vt="http://schemas.openxmlformats.org/officeDocument/2006/docPropsVTypes">
  <TotalTime>5692</TotalTime>
  <Words>902</Words>
  <Application>Microsoft Office PowerPoint</Application>
  <PresentationFormat>On-screen Show (4:3)</PresentationFormat>
  <Paragraphs>112</Paragraphs>
  <Slides>19</Slides>
  <Notes>14</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Office Theme</vt:lpstr>
      <vt:lpstr>4_Office Theme</vt:lpstr>
      <vt:lpstr>7_Office Theme</vt:lpstr>
      <vt:lpstr>NRC Update on Regulatory Activities Affecting  Industrial Radiography</vt:lpstr>
      <vt:lpstr>Topics</vt:lpstr>
      <vt:lpstr>Slide 3</vt:lpstr>
      <vt:lpstr>PRM-34-6 Request</vt:lpstr>
      <vt:lpstr>PRM-34-6 Chronology</vt:lpstr>
      <vt:lpstr>PRM-34-6 Current Status</vt:lpstr>
      <vt:lpstr>Electronic Dosimeters PRM-34-7</vt:lpstr>
      <vt:lpstr>PRM-34-7 Chronology </vt:lpstr>
      <vt:lpstr>PRM-34-7 Current Status</vt:lpstr>
      <vt:lpstr>Revised Policy on Combination Dosimetry Devices</vt:lpstr>
      <vt:lpstr>Slide 11</vt:lpstr>
      <vt:lpstr>  How Direct Ion Storage Device Works in Practice (Only one known commercial version - Instadose)</vt:lpstr>
      <vt:lpstr>Slide 13</vt:lpstr>
      <vt:lpstr>Slide 14</vt:lpstr>
      <vt:lpstr>Slide 15</vt:lpstr>
      <vt:lpstr>Slide 16</vt:lpstr>
      <vt:lpstr>Slide 17</vt:lpstr>
      <vt:lpstr>What should inspectors do?</vt:lpstr>
      <vt:lpstr>Questions? </vt:lpstr>
    </vt:vector>
  </TitlesOfParts>
  <Company>NRC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darrin raaum</dc:creator>
  <cp:lastModifiedBy>esn</cp:lastModifiedBy>
  <cp:revision>332</cp:revision>
  <cp:lastPrinted>2018-02-09T17:19:22Z</cp:lastPrinted>
  <dcterms:created xsi:type="dcterms:W3CDTF">2015-10-07T18:16:20Z</dcterms:created>
  <dcterms:modified xsi:type="dcterms:W3CDTF">2018-11-02T17:15:24Z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0x01010071B70DF77E1C3A478C519CFE1D8AC84A</vt:lpwstr>
  </property>
  <property fmtid="{D5CDD505-2E9C-101B-9397-08002B2CF9AE}" pid="4" name="PublishingRollupImage">
    <vt:lpwstr/>
  </property>
  <property fmtid="{D5CDD505-2E9C-101B-9397-08002B2CF9AE}" pid="5" name="PublishingContactEmail">
    <vt:lpwstr/>
  </property>
  <property fmtid="{D5CDD505-2E9C-101B-9397-08002B2CF9AE}" pid="6" name="PublishingContactPicture">
    <vt:lpwstr/>
  </property>
  <property fmtid="{D5CDD505-2E9C-101B-9397-08002B2CF9AE}" pid="7" name="PublishingContactName">
    <vt:lpwstr/>
  </property>
  <property fmtid="{D5CDD505-2E9C-101B-9397-08002B2CF9AE}" pid="8" name="PublishingPageLayout">
    <vt:lpwstr/>
  </property>
  <property fmtid="{D5CDD505-2E9C-101B-9397-08002B2CF9AE}" pid="9" name="Comments">
    <vt:lpwstr/>
  </property>
  <property fmtid="{D5CDD505-2E9C-101B-9397-08002B2CF9AE}" pid="10" name="Audience">
    <vt:lpwstr/>
  </property>
</Properties>
</file>