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Lato" panose="020F0502020204030203" pitchFamily="34" charset="0"/>
      <p:regular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Medium" panose="00000600000000000000" pitchFamily="2" charset="0"/>
      <p:regular r:id="rId42"/>
      <p:bold r:id="rId43"/>
      <p:italic r:id="rId44"/>
      <p:boldItalic r:id="rId45"/>
    </p:embeddedFont>
    <p:embeddedFont>
      <p:font typeface="Raleway" pitchFamily="2" charset="0"/>
      <p:regular r:id="rId46"/>
      <p:bold r:id="rId47"/>
      <p:italic r:id="rId48"/>
      <p:boldItalic r:id="rId49"/>
    </p:embeddedFont>
    <p:embeddedFont>
      <p:font typeface="Raleway SemiBold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915" y="8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c0499d5f8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c0499d5f8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c0499d5f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c0499d5f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c0499d5f8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ac0499d5f8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c0499d5f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c0499d5f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0499d5f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ac0499d5f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c0499d5f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ac0499d5f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c0499d5f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c0499d5f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c0499d5f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ac0499d5f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0c2cc822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0c2cc822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f1cbd3cae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f1cbd3cae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10b20c4a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10b20c4a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1cbd3cae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1cbd3cae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ac0499d5f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ac0499d5f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c0499d5f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c0499d5f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ac0499d5f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ac0499d5f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10b20c4a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10b20c4a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c0499d5f8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ac0499d5f8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b10b20c4a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b10b20c4a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10b20c4a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b10b20c4a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b10b20c4a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b10b20c4a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b10b20c4a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b10b20c4a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10b20c4a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b10b20c4a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10b20c4a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b10b20c4a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10b20c4a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10b20c4a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b10b20c4a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b10b20c4a6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10b20c4a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b10b20c4a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ac0499d5f8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ac0499d5f8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c0499d5f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c0499d5f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1cbd3ca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1cbd3ca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c0499d5f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c0499d5f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c0499d5f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ac0499d5f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c0499d5f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c0499d5f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c0499d5f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c0499d5f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524000" y="205978"/>
            <a:ext cx="716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 sz="3600" b="0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450" y="0"/>
            <a:ext cx="77205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0" y="0"/>
            <a:ext cx="4630800" cy="51513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264175" y="3343050"/>
            <a:ext cx="6658500" cy="1328700"/>
          </a:xfrm>
          <a:prstGeom prst="rect">
            <a:avLst/>
          </a:prstGeom>
          <a:noFill/>
          <a:ln>
            <a:noFill/>
          </a:ln>
          <a:effectLst>
            <a:outerShdw blurRad="71438" dist="19050" dir="912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Maryland’s Climate </a:t>
            </a:r>
            <a:endParaRPr sz="4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Pollution Reduction Plan</a:t>
            </a:r>
            <a:endParaRPr sz="4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950" y="308850"/>
            <a:ext cx="2525124" cy="9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02275" y="1796175"/>
            <a:ext cx="3675300" cy="132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51D"/>
                </a:solidFill>
                <a:latin typeface="Raleway"/>
                <a:ea typeface="Raleway"/>
                <a:cs typeface="Raleway"/>
                <a:sym typeface="Raleway"/>
              </a:rPr>
              <a:t>Presented by:</a:t>
            </a:r>
            <a:endParaRPr>
              <a:solidFill>
                <a:srgbClr val="FFD51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51D"/>
                </a:solidFill>
                <a:latin typeface="Raleway"/>
                <a:ea typeface="Raleway"/>
                <a:cs typeface="Raleway"/>
                <a:sym typeface="Raleway"/>
              </a:rPr>
              <a:t>Mark Stewart</a:t>
            </a:r>
            <a:endParaRPr sz="1800">
              <a:solidFill>
                <a:srgbClr val="FFD51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51D"/>
                </a:solidFill>
                <a:latin typeface="Raleway"/>
                <a:ea typeface="Raleway"/>
                <a:cs typeface="Raleway"/>
                <a:sym typeface="Raleway"/>
              </a:rPr>
              <a:t>Climate Change Program Manager</a:t>
            </a:r>
            <a:endParaRPr>
              <a:solidFill>
                <a:srgbClr val="FFD51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FFD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500" y="984425"/>
            <a:ext cx="2431350" cy="15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 rot="10800000">
            <a:off x="4467600" y="645000"/>
            <a:ext cx="4676400" cy="45024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5406600" y="1650747"/>
            <a:ext cx="3737400" cy="2522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Heat pumps started outselling gas furnaces in the U.S. in 2022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best-selling car in the U.S.     in 2023 was an EV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Electric devices are increasingly powered by clean electricity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10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l="15011" r="14211" b="9502"/>
          <a:stretch/>
        </p:blipFill>
        <p:spPr>
          <a:xfrm>
            <a:off x="71700" y="514350"/>
            <a:ext cx="2138074" cy="41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3788" y="2767175"/>
            <a:ext cx="3361776" cy="18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689900" y="48250"/>
            <a:ext cx="82188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Electrification is Underway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170" name="Google Shape;170;p23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 r="3353"/>
          <a:stretch/>
        </p:blipFill>
        <p:spPr>
          <a:xfrm>
            <a:off x="1405352" y="635500"/>
            <a:ext cx="7738648" cy="4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>
            <a:spLocks noGrp="1"/>
          </p:cNvSpPr>
          <p:nvPr>
            <p:ph type="sldNum" idx="12"/>
          </p:nvPr>
        </p:nvSpPr>
        <p:spPr>
          <a:xfrm>
            <a:off x="8643375" y="4702050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0" y="635500"/>
            <a:ext cx="6464400" cy="45117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688375" y="59050"/>
            <a:ext cx="875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Can the Grid Handle It?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198900" y="1150550"/>
            <a:ext cx="4124400" cy="309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Yes.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Climate Solutions Now Act required the Maryland Public Service Commission (PSC) to study this issue.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PSC study found that efficient electrification of buildings and vehicles will require modest electric grid investments below historic levels.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l="3679" t="18519" b="6953"/>
          <a:stretch/>
        </p:blipFill>
        <p:spPr>
          <a:xfrm>
            <a:off x="0" y="877050"/>
            <a:ext cx="6269001" cy="3792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5"/>
          <p:cNvCxnSpPr>
            <a:endCxn id="187" idx="2"/>
          </p:cNvCxnSpPr>
          <p:nvPr/>
        </p:nvCxnSpPr>
        <p:spPr>
          <a:xfrm rot="10800000">
            <a:off x="2626175" y="1412175"/>
            <a:ext cx="2700" cy="280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5"/>
          <p:cNvSpPr txBox="1"/>
          <p:nvPr/>
        </p:nvSpPr>
        <p:spPr>
          <a:xfrm>
            <a:off x="2213975" y="1107375"/>
            <a:ext cx="824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683725" y="59050"/>
            <a:ext cx="84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Transportation Decarbonization is Driven by Electrification</a:t>
            </a:r>
            <a:endParaRPr sz="23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6223500" y="1096575"/>
            <a:ext cx="2920500" cy="3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Advanced Clean Cars II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</a:t>
            </a: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Advanced Clean Trucks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guide the transition to zero-emission electric cars and trucks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MDOT’s efforts to develop </a:t>
            </a: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transit projects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</a:t>
            </a: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 vehicle miles traveled (VMT)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will further reduce emissions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4649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5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 l="45714" t="22705" b="31845"/>
          <a:stretch/>
        </p:blipFill>
        <p:spPr>
          <a:xfrm>
            <a:off x="122600" y="801242"/>
            <a:ext cx="8898802" cy="4190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685975" y="59050"/>
            <a:ext cx="896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16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Maryland’s EV Charging Network is Poised for Additional Growth</a:t>
            </a:r>
            <a:endParaRPr sz="216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6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l="3799" t="13565" b="4319"/>
          <a:stretch/>
        </p:blipFill>
        <p:spPr>
          <a:xfrm>
            <a:off x="0" y="984175"/>
            <a:ext cx="6265151" cy="4159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7"/>
          <p:cNvCxnSpPr/>
          <p:nvPr/>
        </p:nvCxnSpPr>
        <p:spPr>
          <a:xfrm rot="10800000">
            <a:off x="2886050" y="1285725"/>
            <a:ext cx="0" cy="32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7"/>
          <p:cNvSpPr txBox="1"/>
          <p:nvPr/>
        </p:nvSpPr>
        <p:spPr>
          <a:xfrm>
            <a:off x="2473850" y="984175"/>
            <a:ext cx="824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691625" y="59050"/>
            <a:ext cx="832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Building Decarbonization is Driven by Electrification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6153000" y="1162875"/>
            <a:ext cx="2923500" cy="3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Building Energy Performance Standards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federal incentives for heat pumps reduce emissions, but not enough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 policies such as </a:t>
            </a: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Zero-Emission Heating Equipment Standards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</a:t>
            </a: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Clean Heat Standards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will reduce emissions fast enough to achieve the state’s goals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84649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7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965" y="631750"/>
            <a:ext cx="6776036" cy="451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8472450" y="4694300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0" y="627850"/>
            <a:ext cx="6573000" cy="45195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688525" y="59050"/>
            <a:ext cx="875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Electrification Creates Local Jobs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175700" y="1390750"/>
            <a:ext cx="3933900" cy="2993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Upgrading a boiler to a heat pump is work that can’t be outsourced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Implementing this Plan will create an additional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27,000 jobs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Maryland between now and 2031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Electricians and heat pump installers are among the job sectors that will see strong demand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1575"/>
            <a:ext cx="6059850" cy="45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/>
          <p:nvPr/>
        </p:nvSpPr>
        <p:spPr>
          <a:xfrm rot="10800000">
            <a:off x="4308600" y="621600"/>
            <a:ext cx="4835400" cy="4525800"/>
          </a:xfrm>
          <a:prstGeom prst="rect">
            <a:avLst/>
          </a:prstGeom>
          <a:gradFill>
            <a:gsLst>
              <a:gs pos="0">
                <a:srgbClr val="0E0E0D"/>
              </a:gs>
              <a:gs pos="64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8218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Lower Energy Costs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1"/>
          </p:nvPr>
        </p:nvSpPr>
        <p:spPr>
          <a:xfrm>
            <a:off x="6059850" y="1178238"/>
            <a:ext cx="27840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average Maryland household saves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$2,600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annually by using heat pumps and EVs instead of gas appliances and  gas cars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Savings increase to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$4,000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annually for households that switch from oil or propane to heat pumps and EVs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16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8218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Take Advantage of Existing Federal Tax Credits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 rotWithShape="1">
          <a:blip r:embed="rId4">
            <a:alphaModFix/>
          </a:blip>
          <a:srcRect l="16451" t="25125" r="18651" b="35547"/>
          <a:stretch/>
        </p:blipFill>
        <p:spPr>
          <a:xfrm>
            <a:off x="178825" y="1039600"/>
            <a:ext cx="8786352" cy="2995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/>
          <p:nvPr/>
        </p:nvSpPr>
        <p:spPr>
          <a:xfrm>
            <a:off x="256400" y="3131175"/>
            <a:ext cx="1041000" cy="50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1375225" y="2929150"/>
            <a:ext cx="684000" cy="8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4" name="Google Shape;244;p30"/>
          <p:cNvCxnSpPr/>
          <p:nvPr/>
        </p:nvCxnSpPr>
        <p:spPr>
          <a:xfrm>
            <a:off x="1499550" y="2890300"/>
            <a:ext cx="644700" cy="458400"/>
          </a:xfrm>
          <a:prstGeom prst="straightConnector1">
            <a:avLst/>
          </a:prstGeom>
          <a:noFill/>
          <a:ln w="28575" cap="flat" cmpd="sng">
            <a:solidFill>
              <a:srgbClr val="572F8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5" name="Google Shape;245;p30"/>
          <p:cNvSpPr/>
          <p:nvPr/>
        </p:nvSpPr>
        <p:spPr>
          <a:xfrm>
            <a:off x="376250" y="3788350"/>
            <a:ext cx="2457600" cy="246300"/>
          </a:xfrm>
          <a:prstGeom prst="rect">
            <a:avLst/>
          </a:prstGeom>
          <a:solidFill>
            <a:srgbClr val="7877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/>
          <p:nvPr/>
        </p:nvSpPr>
        <p:spPr>
          <a:xfrm rot="-141889" flipH="1">
            <a:off x="326335" y="1592735"/>
            <a:ext cx="971059" cy="31074"/>
          </a:xfrm>
          <a:custGeom>
            <a:avLst/>
            <a:gdLst/>
            <a:ahLst/>
            <a:cxnLst/>
            <a:rect l="l" t="t" r="r" b="b"/>
            <a:pathLst>
              <a:path w="41956" h="932" extrusionOk="0">
                <a:moveTo>
                  <a:pt x="0" y="932"/>
                </a:moveTo>
                <a:cubicBezTo>
                  <a:pt x="13989" y="932"/>
                  <a:pt x="27967" y="0"/>
                  <a:pt x="41956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7" name="Google Shape;247;p30"/>
          <p:cNvSpPr/>
          <p:nvPr/>
        </p:nvSpPr>
        <p:spPr>
          <a:xfrm rot="-141889" flipH="1">
            <a:off x="291372" y="3151185"/>
            <a:ext cx="971059" cy="31074"/>
          </a:xfrm>
          <a:custGeom>
            <a:avLst/>
            <a:gdLst/>
            <a:ahLst/>
            <a:cxnLst/>
            <a:rect l="l" t="t" r="r" b="b"/>
            <a:pathLst>
              <a:path w="41956" h="932" extrusionOk="0">
                <a:moveTo>
                  <a:pt x="0" y="932"/>
                </a:moveTo>
                <a:cubicBezTo>
                  <a:pt x="13989" y="932"/>
                  <a:pt x="27967" y="0"/>
                  <a:pt x="41956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" name="Google Shape;248;p30"/>
          <p:cNvSpPr/>
          <p:nvPr/>
        </p:nvSpPr>
        <p:spPr>
          <a:xfrm rot="-141889" flipH="1">
            <a:off x="5533785" y="1592735"/>
            <a:ext cx="971059" cy="31074"/>
          </a:xfrm>
          <a:custGeom>
            <a:avLst/>
            <a:gdLst/>
            <a:ahLst/>
            <a:cxnLst/>
            <a:rect l="l" t="t" r="r" b="b"/>
            <a:pathLst>
              <a:path w="41956" h="932" extrusionOk="0">
                <a:moveTo>
                  <a:pt x="0" y="932"/>
                </a:moveTo>
                <a:cubicBezTo>
                  <a:pt x="13989" y="932"/>
                  <a:pt x="27967" y="0"/>
                  <a:pt x="41956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9" name="Google Shape;249;p30"/>
          <p:cNvSpPr/>
          <p:nvPr/>
        </p:nvSpPr>
        <p:spPr>
          <a:xfrm rot="-141889" flipH="1">
            <a:off x="6066885" y="2360710"/>
            <a:ext cx="971059" cy="31074"/>
          </a:xfrm>
          <a:custGeom>
            <a:avLst/>
            <a:gdLst/>
            <a:ahLst/>
            <a:cxnLst/>
            <a:rect l="l" t="t" r="r" b="b"/>
            <a:pathLst>
              <a:path w="41956" h="932" extrusionOk="0">
                <a:moveTo>
                  <a:pt x="0" y="932"/>
                </a:moveTo>
                <a:cubicBezTo>
                  <a:pt x="13989" y="932"/>
                  <a:pt x="27967" y="0"/>
                  <a:pt x="41956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0" name="Google Shape;250;p30"/>
          <p:cNvSpPr/>
          <p:nvPr/>
        </p:nvSpPr>
        <p:spPr>
          <a:xfrm>
            <a:off x="7038175" y="2453925"/>
            <a:ext cx="1970700" cy="1096827"/>
          </a:xfrm>
          <a:custGeom>
            <a:avLst/>
            <a:gdLst/>
            <a:ahLst/>
            <a:cxnLst/>
            <a:rect l="l" t="t" r="r" b="b"/>
            <a:pathLst>
              <a:path w="78828" h="55110" extrusionOk="0">
                <a:moveTo>
                  <a:pt x="63099" y="1025"/>
                </a:moveTo>
                <a:cubicBezTo>
                  <a:pt x="45444" y="1025"/>
                  <a:pt x="23984" y="-3624"/>
                  <a:pt x="10576" y="7862"/>
                </a:cubicBezTo>
                <a:cubicBezTo>
                  <a:pt x="1811" y="15370"/>
                  <a:pt x="-3961" y="32873"/>
                  <a:pt x="3428" y="41738"/>
                </a:cubicBezTo>
                <a:cubicBezTo>
                  <a:pt x="15018" y="55644"/>
                  <a:pt x="39009" y="57316"/>
                  <a:pt x="56572" y="52926"/>
                </a:cubicBezTo>
                <a:cubicBezTo>
                  <a:pt x="62040" y="51559"/>
                  <a:pt x="68146" y="51229"/>
                  <a:pt x="72733" y="47953"/>
                </a:cubicBezTo>
                <a:cubicBezTo>
                  <a:pt x="85267" y="39002"/>
                  <a:pt x="76636" y="3200"/>
                  <a:pt x="61234" y="320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251" name="Google Shape;251;p30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8218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Amping Up Electrification with Rebates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/>
          <p:nvPr/>
        </p:nvSpPr>
        <p:spPr>
          <a:xfrm>
            <a:off x="256400" y="3131175"/>
            <a:ext cx="1041000" cy="50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1"/>
          <p:cNvSpPr/>
          <p:nvPr/>
        </p:nvSpPr>
        <p:spPr>
          <a:xfrm>
            <a:off x="1375225" y="2929150"/>
            <a:ext cx="684000" cy="8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4">
            <a:alphaModFix/>
          </a:blip>
          <a:srcRect l="17769" t="70454" r="18722" b="6466"/>
          <a:stretch/>
        </p:blipFill>
        <p:spPr>
          <a:xfrm>
            <a:off x="256400" y="1859225"/>
            <a:ext cx="8652302" cy="176858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>
            <a:spLocks noGrp="1"/>
          </p:cNvSpPr>
          <p:nvPr>
            <p:ph type="body" idx="1"/>
          </p:nvPr>
        </p:nvSpPr>
        <p:spPr>
          <a:xfrm>
            <a:off x="680700" y="930100"/>
            <a:ext cx="778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Rebates will be available starting in 2024 for low, moderate, and middle-income households.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3" name="Google Shape;263;p31"/>
          <p:cNvSpPr txBox="1">
            <a:spLocks noGrp="1"/>
          </p:cNvSpPr>
          <p:nvPr>
            <p:ph type="body" idx="1"/>
          </p:nvPr>
        </p:nvSpPr>
        <p:spPr>
          <a:xfrm>
            <a:off x="680700" y="3788338"/>
            <a:ext cx="778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Plan proposes to keep electrification rebates flowing when federal funding runs out.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64" name="Google Shape;264;p31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sldNum" idx="12"/>
          </p:nvPr>
        </p:nvSpPr>
        <p:spPr>
          <a:xfrm>
            <a:off x="8472450" y="4663225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0" y="635500"/>
            <a:ext cx="3449400" cy="45120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 txBox="1">
            <a:spLocks noGrp="1"/>
          </p:cNvSpPr>
          <p:nvPr>
            <p:ph type="body" idx="1"/>
          </p:nvPr>
        </p:nvSpPr>
        <p:spPr>
          <a:xfrm>
            <a:off x="103000" y="1183300"/>
            <a:ext cx="36588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Federal grants and loans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Green revenue bonds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 and invest program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Carbon fee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Hazardous substance fee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Fees on fuel-burning vehicles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075" y="3259250"/>
            <a:ext cx="1538150" cy="15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350" y="809525"/>
            <a:ext cx="1403276" cy="1403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8218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Potential Funding Sources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32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7" name="Google Shape;277;p32"/>
          <p:cNvPicPr preferRelativeResize="0"/>
          <p:nvPr/>
        </p:nvPicPr>
        <p:blipFill rotWithShape="1">
          <a:blip r:embed="rId6">
            <a:alphaModFix/>
          </a:blip>
          <a:srcRect l="11864" t="11716" r="9245" b="18499"/>
          <a:stretch/>
        </p:blipFill>
        <p:spPr>
          <a:xfrm>
            <a:off x="3795463" y="3204925"/>
            <a:ext cx="1614666" cy="15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7">
            <a:alphaModFix/>
          </a:blip>
          <a:srcRect l="12362" t="15360" r="7258" b="9270"/>
          <a:stretch/>
        </p:blipFill>
        <p:spPr>
          <a:xfrm>
            <a:off x="5601350" y="3439400"/>
            <a:ext cx="1496500" cy="14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/>
          <p:nvPr/>
        </p:nvSpPr>
        <p:spPr>
          <a:xfrm rot="-2697742">
            <a:off x="4543976" y="2525629"/>
            <a:ext cx="1614537" cy="4013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1C9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2"/>
          <p:cNvSpPr/>
          <p:nvPr/>
        </p:nvSpPr>
        <p:spPr>
          <a:xfrm rot="-8097742">
            <a:off x="6439651" y="2525629"/>
            <a:ext cx="1614537" cy="4013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1C9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2"/>
          <p:cNvSpPr/>
          <p:nvPr/>
        </p:nvSpPr>
        <p:spPr>
          <a:xfrm rot="-5397369">
            <a:off x="5515425" y="2754325"/>
            <a:ext cx="1568100" cy="40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1C9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28426">
            <a:off x="4895088" y="2416335"/>
            <a:ext cx="912324" cy="69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33467">
            <a:off x="5846825" y="2743258"/>
            <a:ext cx="912325" cy="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326966">
            <a:off x="6855723" y="2443863"/>
            <a:ext cx="888501" cy="677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621792" y="1342500"/>
            <a:ext cx="5997300" cy="23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Char char="●"/>
            </a:pPr>
            <a:r>
              <a:rPr lang="en" sz="2000">
                <a:solidFill>
                  <a:srgbClr val="4447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Overview of the Plan</a:t>
            </a:r>
            <a:endParaRPr sz="2000">
              <a:solidFill>
                <a:srgbClr val="4447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Montserrat Medium"/>
              <a:buChar char="●"/>
            </a:pPr>
            <a:r>
              <a:rPr lang="en" sz="2000">
                <a:solidFill>
                  <a:srgbClr val="4447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Policies and Next Steps</a:t>
            </a:r>
            <a:endParaRPr sz="2000">
              <a:solidFill>
                <a:srgbClr val="4447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rgbClr val="444746"/>
              </a:buClr>
              <a:buSzPts val="2000"/>
              <a:buFont typeface="Montserrat Medium"/>
              <a:buChar char="●"/>
            </a:pPr>
            <a:r>
              <a:rPr lang="en" sz="2000">
                <a:solidFill>
                  <a:srgbClr val="4447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Discussion</a:t>
            </a:r>
            <a:endParaRPr sz="2000">
              <a:solidFill>
                <a:srgbClr val="4447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76275" y="59050"/>
            <a:ext cx="82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Presentation Agenda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450" y="633950"/>
            <a:ext cx="4205890" cy="232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6630" y="633950"/>
            <a:ext cx="2697370" cy="232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3858" y="2926984"/>
            <a:ext cx="4008211" cy="221896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3"/>
          <p:cNvSpPr txBox="1">
            <a:spLocks noGrp="1"/>
          </p:cNvSpPr>
          <p:nvPr>
            <p:ph type="sldNum" idx="12"/>
          </p:nvPr>
        </p:nvSpPr>
        <p:spPr>
          <a:xfrm>
            <a:off x="8472450" y="4663225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93" name="Google Shape;293;p33"/>
          <p:cNvSpPr/>
          <p:nvPr/>
        </p:nvSpPr>
        <p:spPr>
          <a:xfrm>
            <a:off x="0" y="635500"/>
            <a:ext cx="6120300" cy="45120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8218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New Investments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95" name="Google Shape;29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 rotWithShape="1">
          <a:blip r:embed="rId7">
            <a:alphaModFix/>
          </a:blip>
          <a:srcRect l="40698"/>
          <a:stretch/>
        </p:blipFill>
        <p:spPr>
          <a:xfrm>
            <a:off x="6767040" y="2927129"/>
            <a:ext cx="2376960" cy="2218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3"/>
          <p:cNvSpPr txBox="1">
            <a:spLocks noGrp="1"/>
          </p:cNvSpPr>
          <p:nvPr>
            <p:ph type="body" idx="1"/>
          </p:nvPr>
        </p:nvSpPr>
        <p:spPr>
          <a:xfrm>
            <a:off x="122350" y="1108675"/>
            <a:ext cx="40728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With new funding sources established, the state will provide at least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 billion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annually to incentivize: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020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-"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Building electrification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-"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Transitioning to EVs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-"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Industrial decarbonization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-"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Workforce development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Montserrat Medium"/>
              <a:buChar char="-"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more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5500"/>
            <a:ext cx="6504434" cy="45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/>
          <p:nvPr/>
        </p:nvSpPr>
        <p:spPr>
          <a:xfrm rot="10800000">
            <a:off x="3954900" y="637200"/>
            <a:ext cx="5189100" cy="45102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body" idx="1"/>
          </p:nvPr>
        </p:nvSpPr>
        <p:spPr>
          <a:xfrm>
            <a:off x="6237150" y="1194525"/>
            <a:ext cx="27840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addition to lowering household energy costs and creating 27,000 jobs, this Plan will also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increase total personal income by $2.5 billion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grow Maryland’s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gross domestic product by $5.3 billion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between now and 2031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5" name="Google Shape;30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21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06" name="Google Shape;306;p34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Economic Benefits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07" name="Google Shape;3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5"/>
          <p:cNvPicPr preferRelativeResize="0"/>
          <p:nvPr/>
        </p:nvPicPr>
        <p:blipFill rotWithShape="1">
          <a:blip r:embed="rId3">
            <a:alphaModFix/>
          </a:blip>
          <a:srcRect t="12026" r="19980"/>
          <a:stretch/>
        </p:blipFill>
        <p:spPr>
          <a:xfrm>
            <a:off x="3575150" y="1232050"/>
            <a:ext cx="5568850" cy="316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>
            <a:spLocks noGrp="1"/>
          </p:cNvSpPr>
          <p:nvPr>
            <p:ph type="sldNum" idx="12"/>
          </p:nvPr>
        </p:nvSpPr>
        <p:spPr>
          <a:xfrm>
            <a:off x="8472450" y="4663225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14" name="Google Shape;314;p35"/>
          <p:cNvSpPr/>
          <p:nvPr/>
        </p:nvSpPr>
        <p:spPr>
          <a:xfrm>
            <a:off x="0" y="635500"/>
            <a:ext cx="3612900" cy="45120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 txBox="1">
            <a:spLocks noGrp="1"/>
          </p:cNvSpPr>
          <p:nvPr>
            <p:ph type="body" idx="1"/>
          </p:nvPr>
        </p:nvSpPr>
        <p:spPr>
          <a:xfrm>
            <a:off x="152450" y="1183300"/>
            <a:ext cx="34227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Plan delivers between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$142 million and $321 million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additional health benefits in 2031 compared to current policies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Most of the health benefits occur in historically disadvantaged communities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6" name="Google Shape;316;p35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Health Benefits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35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r="3512"/>
          <a:stretch/>
        </p:blipFill>
        <p:spPr>
          <a:xfrm>
            <a:off x="1411199" y="635499"/>
            <a:ext cx="7732800" cy="45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 txBox="1">
            <a:spLocks noGrp="1"/>
          </p:cNvSpPr>
          <p:nvPr>
            <p:ph type="sldNum" idx="12"/>
          </p:nvPr>
        </p:nvSpPr>
        <p:spPr>
          <a:xfrm>
            <a:off x="8472450" y="4663225"/>
            <a:ext cx="4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0" y="635500"/>
            <a:ext cx="3694800" cy="45120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body" idx="1"/>
          </p:nvPr>
        </p:nvSpPr>
        <p:spPr>
          <a:xfrm>
            <a:off x="199025" y="1673763"/>
            <a:ext cx="3732300" cy="243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Maryland’s new policies are modeled to reduce emissions by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646 million metric tons of carbon dioxide equivalent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(MMTCO2e) between now and 2050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global benefit is estimated to be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$135 billion!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7" name="Google Shape;327;p36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Global Benefits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34" name="Google Shape;334;p37"/>
          <p:cNvPicPr preferRelativeResize="0"/>
          <p:nvPr/>
        </p:nvPicPr>
        <p:blipFill rotWithShape="1">
          <a:blip r:embed="rId3">
            <a:alphaModFix/>
          </a:blip>
          <a:srcRect l="2066" b="43317"/>
          <a:stretch/>
        </p:blipFill>
        <p:spPr>
          <a:xfrm>
            <a:off x="243550" y="1828400"/>
            <a:ext cx="8656898" cy="12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7"/>
          <p:cNvSpPr txBox="1">
            <a:spLocks noGrp="1"/>
          </p:cNvSpPr>
          <p:nvPr>
            <p:ph type="title"/>
          </p:nvPr>
        </p:nvSpPr>
        <p:spPr>
          <a:xfrm>
            <a:off x="2061750" y="2135200"/>
            <a:ext cx="66423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Part 2: Policies and Next Steps</a:t>
            </a:r>
            <a:endParaRPr sz="30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071200" cy="3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POWER Act</a:t>
            </a: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(current)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Energy Storage Act</a:t>
            </a: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(current)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Incentives for Renewable Energy</a:t>
            </a: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(current)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Renewable Portfolio Standard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(current, modified) </a:t>
            </a:r>
            <a:endParaRPr>
              <a:solidFill>
                <a:srgbClr val="000000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Regional Greenhouse Gas Initiative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(current, modified)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Clean Power Standard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>
                <a:solidFill>
                  <a:srgbClr val="000000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(new)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1" name="Google Shape;34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42" name="Google Shape;342;p38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Electricity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43" name="Google Shape;3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38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5" name="Google Shape;3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2900" y="85350"/>
            <a:ext cx="1086849" cy="10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071200" cy="3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Zero-Emission Vehicle Infrastructure Plan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Advanced Clean Cars II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Advanced Clean Trucks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ZEV Transit Buses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ZEV School Buses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Purchasing EVs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 </a:t>
            </a:r>
            <a:endParaRPr b="1"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Advanced Clean Fleets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(potential) 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Maryland Transportation Plan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(new) </a:t>
            </a:r>
            <a:endParaRPr sz="2500" b="1">
              <a:solidFill>
                <a:srgbClr val="000000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52" name="Google Shape;352;p39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Transportation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53" name="Google Shape;3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39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5" name="Google Shape;3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0575" y="55300"/>
            <a:ext cx="1133525" cy="11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3205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Energy Codes and Standards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Building Energy Performance Standards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State Government Lead by Example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EV-Ready Standards for New Buildings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 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EmPOWER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Building Decarbonization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Zero-Emission Heating Equipment Standard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(new) 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Clean Heat Standard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(new) 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Gas System Planning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(new) </a:t>
            </a:r>
            <a:endParaRPr sz="2500" b="1"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1" name="Google Shape;36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Buildings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63" name="Google Shape;3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40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5" name="Google Shape;365;p40"/>
          <p:cNvPicPr preferRelativeResize="0"/>
          <p:nvPr/>
        </p:nvPicPr>
        <p:blipFill rotWithShape="1">
          <a:blip r:embed="rId4">
            <a:alphaModFix/>
          </a:blip>
          <a:srcRect l="20402" t="13894" r="19237" b="31725"/>
          <a:stretch/>
        </p:blipFill>
        <p:spPr>
          <a:xfrm>
            <a:off x="7984600" y="107625"/>
            <a:ext cx="1036550" cy="100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5149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Hydrofluorocarbon Regulations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Control of Methane Emissions from the Natural Gas Industry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Buy Clean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Industrial Decarbonization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Agricultural Decarbonization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1" name="Google Shape;37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Industrial and Agricultural Sectors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73" name="Google Shape;3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1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Google Shape;375;p41"/>
          <p:cNvPicPr preferRelativeResize="0"/>
          <p:nvPr/>
        </p:nvPicPr>
        <p:blipFill rotWithShape="1">
          <a:blip r:embed="rId4">
            <a:alphaModFix/>
          </a:blip>
          <a:srcRect l="10158" t="12890" r="9280" b="15772"/>
          <a:stretch/>
        </p:blipFill>
        <p:spPr>
          <a:xfrm>
            <a:off x="7923200" y="0"/>
            <a:ext cx="1180525" cy="111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5149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Landfill Methane Regulations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 Residuals Diversion Law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Sustainable Materials Management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Waste Sector Decarbonization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endParaRPr b="1"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1" name="Google Shape;38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Waste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83" name="Google Shape;3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42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5" name="Google Shape;385;p42"/>
          <p:cNvPicPr preferRelativeResize="0"/>
          <p:nvPr/>
        </p:nvPicPr>
        <p:blipFill rotWithShape="1">
          <a:blip r:embed="rId4">
            <a:alphaModFix/>
          </a:blip>
          <a:srcRect l="3110" t="13290" b="16499"/>
          <a:stretch/>
        </p:blipFill>
        <p:spPr>
          <a:xfrm flipH="1">
            <a:off x="7578575" y="55300"/>
            <a:ext cx="1532015" cy="11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2066" b="43317"/>
          <a:stretch/>
        </p:blipFill>
        <p:spPr>
          <a:xfrm>
            <a:off x="243550" y="1828400"/>
            <a:ext cx="8656898" cy="12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2061750" y="2135200"/>
            <a:ext cx="66423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Part 1: Overview of the Plan</a:t>
            </a:r>
            <a:endParaRPr sz="30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5149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Maryland 5 Million Trees Initiative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(current)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Sustainable Growth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Forest Management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Coastal Wetland Management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Agricultural Resource Conservation Programs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Forest Preservation and Retention Act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(current)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Incentives for Forestry and Land Use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(current, modified)</a:t>
            </a:r>
            <a:endParaRPr b="1"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1" name="Google Shape;39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Forestry and Land Use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43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5" name="Google Shape;39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4025" y="112600"/>
            <a:ext cx="987125" cy="9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 txBox="1">
            <a:spLocks noGrp="1"/>
          </p:cNvSpPr>
          <p:nvPr>
            <p:ph type="body" idx="1"/>
          </p:nvPr>
        </p:nvSpPr>
        <p:spPr>
          <a:xfrm>
            <a:off x="629225" y="839125"/>
            <a:ext cx="85149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Clean Economy Standard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(new) 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Expanded Strategic Energy Investment Fund 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(current, modified)</a:t>
            </a:r>
            <a:endParaRPr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New Funding Sources</a:t>
            </a:r>
            <a:r>
              <a:rPr lang="en">
                <a:solidFill>
                  <a:schemeClr val="dk1"/>
                </a:solidFill>
                <a:highlight>
                  <a:srgbClr val="FFD51D"/>
                </a:highlight>
                <a:latin typeface="Montserrat"/>
                <a:ea typeface="Montserrat"/>
                <a:cs typeface="Montserrat"/>
                <a:sym typeface="Montserrat"/>
              </a:rPr>
              <a:t> (potential) </a:t>
            </a:r>
            <a:endParaRPr b="1">
              <a:solidFill>
                <a:schemeClr val="dk1"/>
              </a:solidFill>
              <a:highlight>
                <a:srgbClr val="FFD51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200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1" name="Google Shape;40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Policies: Economywide 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03" name="Google Shape;4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44"/>
          <p:cNvCxnSpPr/>
          <p:nvPr/>
        </p:nvCxnSpPr>
        <p:spPr>
          <a:xfrm>
            <a:off x="194250" y="631757"/>
            <a:ext cx="7451100" cy="1320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5" name="Google Shape;40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7850" y="125100"/>
            <a:ext cx="1149125" cy="114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>
            <a:spLocks noGrp="1"/>
          </p:cNvSpPr>
          <p:nvPr>
            <p:ph type="body" idx="1"/>
          </p:nvPr>
        </p:nvSpPr>
        <p:spPr>
          <a:xfrm>
            <a:off x="689900" y="955575"/>
            <a:ext cx="8010300" cy="25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Maximize federal funding opportunities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Launch &amp; implement regulatory processes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Coordinate with the Maryland Commission on Climate Change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Medium"/>
              <a:buChar char="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Evaluate funding mechanisms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1" name="Google Shape;411;p45"/>
          <p:cNvSpPr txBox="1">
            <a:spLocks noGrp="1"/>
          </p:cNvSpPr>
          <p:nvPr>
            <p:ph type="body" idx="1"/>
          </p:nvPr>
        </p:nvSpPr>
        <p:spPr>
          <a:xfrm>
            <a:off x="689900" y="4101050"/>
            <a:ext cx="7351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0"/>
              </a:spcAft>
              <a:buNone/>
            </a:pPr>
            <a:r>
              <a:rPr lang="en" sz="2000">
                <a:solidFill>
                  <a:srgbClr val="187E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read the full plan at </a:t>
            </a:r>
            <a:r>
              <a:rPr lang="en" sz="2000" b="1">
                <a:solidFill>
                  <a:srgbClr val="187E55"/>
                </a:solidFill>
                <a:latin typeface="Montserrat"/>
                <a:ea typeface="Montserrat"/>
                <a:cs typeface="Montserrat"/>
                <a:sym typeface="Montserrat"/>
              </a:rPr>
              <a:t>mde.maryland.gov</a:t>
            </a:r>
            <a:endParaRPr sz="2000" b="1">
              <a:solidFill>
                <a:srgbClr val="187E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Next Steps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14" name="Google Shape;4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45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21" name="Google Shape;421;p46"/>
          <p:cNvPicPr preferRelativeResize="0"/>
          <p:nvPr/>
        </p:nvPicPr>
        <p:blipFill rotWithShape="1">
          <a:blip r:embed="rId3">
            <a:alphaModFix/>
          </a:blip>
          <a:srcRect l="2066" b="43317"/>
          <a:stretch/>
        </p:blipFill>
        <p:spPr>
          <a:xfrm>
            <a:off x="243550" y="1828400"/>
            <a:ext cx="8656898" cy="12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6"/>
          <p:cNvSpPr txBox="1">
            <a:spLocks noGrp="1"/>
          </p:cNvSpPr>
          <p:nvPr>
            <p:ph type="title"/>
          </p:nvPr>
        </p:nvSpPr>
        <p:spPr>
          <a:xfrm>
            <a:off x="2061750" y="2135200"/>
            <a:ext cx="66423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Part 3: Discussion</a:t>
            </a:r>
            <a:endParaRPr sz="30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75" y="169950"/>
            <a:ext cx="8611877" cy="48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429" name="Google Shape;429;p47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Questions? Contact Us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30" name="Google Shape;43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47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233075" y="1142125"/>
            <a:ext cx="5889300" cy="3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MDE’s final plan to: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Reduce statewide greenhouse gas emissions </a:t>
            </a: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60% by 2031</a:t>
            </a: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(from 2006 levels)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Set the state on a path to achieve       </a:t>
            </a: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net-zero emissions by 2045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net economic benefits</a:t>
            </a: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for Maryland</a:t>
            </a:r>
            <a:endParaRPr>
              <a:solidFill>
                <a:srgbClr val="4447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6183">
            <a:off x="6207828" y="1036003"/>
            <a:ext cx="2726770" cy="3449195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75000"/>
              </a:srgbClr>
            </a:outerShdw>
          </a:effectLst>
        </p:spPr>
      </p:pic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272875" y="4031125"/>
            <a:ext cx="6188100" cy="10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0"/>
              </a:spcAft>
              <a:buNone/>
            </a:pPr>
            <a:r>
              <a:rPr lang="en">
                <a:solidFill>
                  <a:srgbClr val="187E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full plan is available at </a:t>
            </a:r>
            <a:r>
              <a:rPr lang="en" b="1">
                <a:solidFill>
                  <a:srgbClr val="187E55"/>
                </a:solidFill>
                <a:latin typeface="Montserrat"/>
                <a:ea typeface="Montserrat"/>
                <a:cs typeface="Montserrat"/>
                <a:sym typeface="Montserrat"/>
              </a:rPr>
              <a:t>mde.maryland.gov</a:t>
            </a:r>
            <a:endParaRPr b="1">
              <a:solidFill>
                <a:srgbClr val="187E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676275" y="59050"/>
            <a:ext cx="82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What is the Climate Pollution Reduction Plan?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t="10338"/>
          <a:stretch/>
        </p:blipFill>
        <p:spPr>
          <a:xfrm>
            <a:off x="610200" y="1163675"/>
            <a:ext cx="7411901" cy="38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t="11000"/>
          <a:stretch/>
        </p:blipFill>
        <p:spPr>
          <a:xfrm>
            <a:off x="490663" y="1136475"/>
            <a:ext cx="7571476" cy="39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689900" y="635500"/>
            <a:ext cx="7992600" cy="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42 policies that, if fully implemented, will achieve Maryland’s goals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649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98" name="Google Shape;98;p18"/>
          <p:cNvCxnSpPr/>
          <p:nvPr/>
        </p:nvCxnSpPr>
        <p:spPr>
          <a:xfrm>
            <a:off x="6439625" y="3184475"/>
            <a:ext cx="16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8"/>
          <p:cNvSpPr txBox="1"/>
          <p:nvPr/>
        </p:nvSpPr>
        <p:spPr>
          <a:xfrm>
            <a:off x="6527900" y="2969525"/>
            <a:ext cx="13992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87E55"/>
                </a:solidFill>
                <a:latin typeface="Montserrat"/>
                <a:ea typeface="Montserrat"/>
                <a:cs typeface="Montserrat"/>
                <a:sym typeface="Montserrat"/>
              </a:rPr>
              <a:t>60% by 2031</a:t>
            </a:r>
            <a:endParaRPr b="1">
              <a:solidFill>
                <a:srgbClr val="187E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0" name="Google Shape;100;p18"/>
          <p:cNvCxnSpPr/>
          <p:nvPr/>
        </p:nvCxnSpPr>
        <p:spPr>
          <a:xfrm rot="10800000" flipH="1">
            <a:off x="7719100" y="3799750"/>
            <a:ext cx="1032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8"/>
          <p:cNvCxnSpPr/>
          <p:nvPr/>
        </p:nvCxnSpPr>
        <p:spPr>
          <a:xfrm rot="10800000" flipH="1">
            <a:off x="7721350" y="4606100"/>
            <a:ext cx="98700" cy="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8"/>
          <p:cNvCxnSpPr/>
          <p:nvPr/>
        </p:nvCxnSpPr>
        <p:spPr>
          <a:xfrm>
            <a:off x="7822400" y="3799700"/>
            <a:ext cx="1500" cy="80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8"/>
          <p:cNvCxnSpPr/>
          <p:nvPr/>
        </p:nvCxnSpPr>
        <p:spPr>
          <a:xfrm rot="10800000" flipH="1">
            <a:off x="7823900" y="4171225"/>
            <a:ext cx="1032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8"/>
          <p:cNvSpPr txBox="1"/>
          <p:nvPr/>
        </p:nvSpPr>
        <p:spPr>
          <a:xfrm>
            <a:off x="7822300" y="3847725"/>
            <a:ext cx="10773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87E55"/>
                </a:solidFill>
                <a:latin typeface="Montserrat"/>
                <a:ea typeface="Montserrat"/>
                <a:cs typeface="Montserrat"/>
                <a:sym typeface="Montserrat"/>
              </a:rPr>
              <a:t>Net Zero</a:t>
            </a:r>
            <a:endParaRPr b="1">
              <a:solidFill>
                <a:srgbClr val="187E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87E55"/>
                </a:solidFill>
                <a:latin typeface="Montserrat"/>
                <a:ea typeface="Montserrat"/>
                <a:cs typeface="Montserrat"/>
                <a:sym typeface="Montserrat"/>
              </a:rPr>
              <a:t> by 2045</a:t>
            </a:r>
            <a:endParaRPr b="1">
              <a:solidFill>
                <a:srgbClr val="187E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689900" y="55300"/>
            <a:ext cx="7173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Achieving the State’s Goals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8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l="21414"/>
          <a:stretch/>
        </p:blipFill>
        <p:spPr>
          <a:xfrm>
            <a:off x="0" y="631750"/>
            <a:ext cx="7085127" cy="451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/>
          <p:nvPr/>
        </p:nvSpPr>
        <p:spPr>
          <a:xfrm rot="10800000">
            <a:off x="4610100" y="628800"/>
            <a:ext cx="4533900" cy="45186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685800" y="59050"/>
            <a:ext cx="85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0E744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Maryland has Already Come so Far</a:t>
            </a:r>
            <a:endParaRPr sz="2500">
              <a:solidFill>
                <a:srgbClr val="0E744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6106950" y="1057800"/>
            <a:ext cx="28671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Maryland once had the worst air quality in the eastern half of the U.S.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 coal-fired power plants in 2006 (2 left today)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Countless cases of respiratory illness and hospitalizations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6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l="9313" t="8505" b="23453"/>
          <a:stretch/>
        </p:blipFill>
        <p:spPr>
          <a:xfrm>
            <a:off x="0" y="631750"/>
            <a:ext cx="9144000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676275" y="59050"/>
            <a:ext cx="82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From the Dirtiest Air to the Cleanest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7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0" y="631900"/>
            <a:ext cx="4152900" cy="4572000"/>
          </a:xfrm>
          <a:prstGeom prst="rect">
            <a:avLst/>
          </a:prstGeom>
          <a:gradFill>
            <a:gsLst>
              <a:gs pos="0">
                <a:srgbClr val="0E0E0D"/>
              </a:gs>
              <a:gs pos="50000">
                <a:srgbClr val="0E0E0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179500" y="1449900"/>
            <a:ext cx="3048000" cy="2243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2022, Maryland met all national air quality standards for the first time since the Clean Air Act was established over 50 years ago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l="6985" t="14646" r="1347" b="6439"/>
          <a:stretch/>
        </p:blipFill>
        <p:spPr>
          <a:xfrm>
            <a:off x="0" y="708975"/>
            <a:ext cx="6431249" cy="4329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1"/>
          <p:cNvCxnSpPr/>
          <p:nvPr/>
        </p:nvCxnSpPr>
        <p:spPr>
          <a:xfrm rot="10800000">
            <a:off x="2400047" y="1007684"/>
            <a:ext cx="7200" cy="354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1"/>
          <p:cNvSpPr txBox="1"/>
          <p:nvPr/>
        </p:nvSpPr>
        <p:spPr>
          <a:xfrm>
            <a:off x="1991405" y="708975"/>
            <a:ext cx="8244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685800" y="59050"/>
            <a:ext cx="83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Greatest Improvements from the Electricity Sector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6355925" y="829950"/>
            <a:ext cx="2720400" cy="4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Emissions from electricity generation plummeted since 2006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Two-thirds of statewide emissions reductions were from this sector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Current policies will further reduce emissions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policies will provide 100% clean electricity to all Marylanders by 2035</a:t>
            </a:r>
            <a:endParaRPr sz="15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4649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1"/>
          <p:cNvCxnSpPr/>
          <p:nvPr/>
        </p:nvCxnSpPr>
        <p:spPr>
          <a:xfrm>
            <a:off x="194250" y="631757"/>
            <a:ext cx="8755500" cy="0"/>
          </a:xfrm>
          <a:prstGeom prst="straightConnector1">
            <a:avLst/>
          </a:prstGeom>
          <a:noFill/>
          <a:ln w="19050" cap="flat" cmpd="sng">
            <a:solidFill>
              <a:srgbClr val="0E74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 amt="75000"/>
          </a:blip>
          <a:srcRect l="43832" r="10565"/>
          <a:stretch/>
        </p:blipFill>
        <p:spPr>
          <a:xfrm>
            <a:off x="0" y="631750"/>
            <a:ext cx="4572000" cy="4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 amt="40000"/>
          </a:blip>
          <a:srcRect l="12896" t="17075" r="36049" b="6693"/>
          <a:stretch/>
        </p:blipFill>
        <p:spPr>
          <a:xfrm>
            <a:off x="4572000" y="631750"/>
            <a:ext cx="4572000" cy="45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/>
          <p:nvPr/>
        </p:nvSpPr>
        <p:spPr>
          <a:xfrm>
            <a:off x="149475" y="3956325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1359500" y="4302725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2090200" y="3880125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3285850" y="4159850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5677800" y="2968900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8360500" y="3727725"/>
            <a:ext cx="391608" cy="346410"/>
          </a:xfrm>
          <a:prstGeom prst="lightningBolt">
            <a:avLst/>
          </a:prstGeom>
          <a:solidFill>
            <a:srgbClr val="FFD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689325" y="59050"/>
            <a:ext cx="88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87E55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Shifting Focus from Large to Small Sources</a:t>
            </a:r>
            <a:endParaRPr sz="2500">
              <a:solidFill>
                <a:srgbClr val="187E55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9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0" y="125100"/>
            <a:ext cx="445850" cy="4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/>
          <p:nvPr/>
        </p:nvSpPr>
        <p:spPr>
          <a:xfrm>
            <a:off x="0" y="631750"/>
            <a:ext cx="9144000" cy="2883000"/>
          </a:xfrm>
          <a:prstGeom prst="rect">
            <a:avLst/>
          </a:prstGeom>
          <a:gradFill>
            <a:gsLst>
              <a:gs pos="0">
                <a:srgbClr val="0E0E0D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323850" y="1007500"/>
            <a:ext cx="8496300" cy="1795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further improve air quality and reduce greenhouse gas emissions, we must </a:t>
            </a:r>
            <a:r>
              <a:rPr lang="en" b="1">
                <a:solidFill>
                  <a:srgbClr val="FFD61D"/>
                </a:solidFill>
                <a:latin typeface="Montserrat"/>
                <a:ea typeface="Montserrat"/>
                <a:cs typeface="Montserrat"/>
                <a:sym typeface="Montserrat"/>
              </a:rPr>
              <a:t>electrify millions of small sources</a:t>
            </a: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 emissions including cars, trucks, furnaces, boilers, and water heaters.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E66074DBD73469231AE8F8D67FB40" ma:contentTypeVersion="0" ma:contentTypeDescription="Create a new document." ma:contentTypeScope="" ma:versionID="080d24831229ee7b8612fa639d81ffc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5E8A23-8D21-41B8-A082-367BBCB1AEB9}"/>
</file>

<file path=customXml/itemProps2.xml><?xml version="1.0" encoding="utf-8"?>
<ds:datastoreItem xmlns:ds="http://schemas.openxmlformats.org/officeDocument/2006/customXml" ds:itemID="{A18F76C5-32B6-4DAF-8C7A-B3B3FF8560F8}"/>
</file>

<file path=customXml/itemProps3.xml><?xml version="1.0" encoding="utf-8"?>
<ds:datastoreItem xmlns:ds="http://schemas.openxmlformats.org/officeDocument/2006/customXml" ds:itemID="{9883B58B-93EC-437E-83F7-4619FCAABF4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Microsoft Office PowerPoint</Application>
  <PresentationFormat>On-screen Show (16:9)</PresentationFormat>
  <Paragraphs>178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Raleway SemiBold</vt:lpstr>
      <vt:lpstr>Montserrat</vt:lpstr>
      <vt:lpstr>Lato</vt:lpstr>
      <vt:lpstr>Arial</vt:lpstr>
      <vt:lpstr>Raleway</vt:lpstr>
      <vt:lpstr>Montserrat Medium</vt:lpstr>
      <vt:lpstr>Simple Light</vt:lpstr>
      <vt:lpstr>PowerPoint Presentation</vt:lpstr>
      <vt:lpstr>Presentation Agenda</vt:lpstr>
      <vt:lpstr>Part 1: Overview of the Plan</vt:lpstr>
      <vt:lpstr>What is the Climate Pollution Reduction Plan?</vt:lpstr>
      <vt:lpstr>Achieving the State’s Goals</vt:lpstr>
      <vt:lpstr>Maryland has Already Come so Far</vt:lpstr>
      <vt:lpstr>From the Dirtiest Air to the Cleanest</vt:lpstr>
      <vt:lpstr>Greatest Improvements from the Electricity Sector</vt:lpstr>
      <vt:lpstr>Shifting Focus from Large to Small Sources</vt:lpstr>
      <vt:lpstr>Electrification is Underway</vt:lpstr>
      <vt:lpstr>Can the Grid Handle It?</vt:lpstr>
      <vt:lpstr>Transportation Decarbonization is Driven by Electrification</vt:lpstr>
      <vt:lpstr>Maryland’s EV Charging Network is Poised for Additional Growth</vt:lpstr>
      <vt:lpstr>Building Decarbonization is Driven by Electrification</vt:lpstr>
      <vt:lpstr>Electrification Creates Local Jobs</vt:lpstr>
      <vt:lpstr>Lower Energy Costs</vt:lpstr>
      <vt:lpstr>Take Advantage of Existing Federal Tax Credits</vt:lpstr>
      <vt:lpstr>Amping Up Electrification with Rebates</vt:lpstr>
      <vt:lpstr>Potential Funding Sources</vt:lpstr>
      <vt:lpstr>New Investments</vt:lpstr>
      <vt:lpstr>Economic Benefits</vt:lpstr>
      <vt:lpstr>Health Benefits</vt:lpstr>
      <vt:lpstr>Global Benefits</vt:lpstr>
      <vt:lpstr>Part 2: Policies and Next Steps</vt:lpstr>
      <vt:lpstr>Policies: Electricity Sector</vt:lpstr>
      <vt:lpstr>Policies: Transportation Sector</vt:lpstr>
      <vt:lpstr>Policies: Buildings Sector</vt:lpstr>
      <vt:lpstr>Policies: Industrial and Agricultural Sectors</vt:lpstr>
      <vt:lpstr>Policies: Waste Sector</vt:lpstr>
      <vt:lpstr>Policies: Forestry and Land Use Sector</vt:lpstr>
      <vt:lpstr>Policies: Economywide </vt:lpstr>
      <vt:lpstr>Next Steps</vt:lpstr>
      <vt:lpstr>Part 3: Discussion</vt:lpstr>
      <vt:lpstr>Questions? 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Casey</dc:creator>
  <cp:lastModifiedBy>Susan Casey</cp:lastModifiedBy>
  <cp:revision>1</cp:revision>
  <dcterms:modified xsi:type="dcterms:W3CDTF">2024-02-16T15:10:28Z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0x0101002A5E66074DBD73469231AE8F8D67FB40</vt:lpwstr>
  </property>
</Properties>
</file>