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0" r:id="rId3"/>
    <p:sldId id="262" r:id="rId4"/>
    <p:sldId id="337" r:id="rId5"/>
    <p:sldId id="292" r:id="rId6"/>
    <p:sldId id="374" r:id="rId7"/>
    <p:sldId id="367" r:id="rId8"/>
    <p:sldId id="369" r:id="rId9"/>
    <p:sldId id="371" r:id="rId10"/>
    <p:sldId id="376" r:id="rId11"/>
    <p:sldId id="284" r:id="rId12"/>
    <p:sldId id="288" r:id="rId13"/>
    <p:sldId id="294" r:id="rId14"/>
    <p:sldId id="296" r:id="rId15"/>
    <p:sldId id="298" r:id="rId16"/>
    <p:sldId id="300" r:id="rId17"/>
    <p:sldId id="302" r:id="rId18"/>
    <p:sldId id="304" r:id="rId19"/>
    <p:sldId id="306" r:id="rId20"/>
    <p:sldId id="330" r:id="rId21"/>
    <p:sldId id="332" r:id="rId22"/>
    <p:sldId id="334" r:id="rId23"/>
    <p:sldId id="350" r:id="rId24"/>
    <p:sldId id="352" r:id="rId25"/>
    <p:sldId id="357" r:id="rId26"/>
    <p:sldId id="354" r:id="rId27"/>
    <p:sldId id="347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C3A3"/>
    <a:srgbClr val="49BFD7"/>
    <a:srgbClr val="41BECB"/>
    <a:srgbClr val="1348DF"/>
    <a:srgbClr val="595C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3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18A03-67B2-4421-80E5-539B58D61C6C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E5B85-C9F2-40C6-97AA-7F1AE73D5D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663B5-1004-4226-80E6-42F3258069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C4E4-96C6-4CD0-8EBB-341371029634}" type="datetimeFigureOut">
              <a:rPr lang="en-US" smtClean="0"/>
              <a:pPr/>
              <a:t>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C984D-A254-4030-9EBE-A7F6A29396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95600"/>
            <a:ext cx="9144000" cy="3200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orn.jpg"/>
          <p:cNvPicPr>
            <a:picLocks noChangeAspect="1"/>
          </p:cNvPicPr>
          <p:nvPr/>
        </p:nvPicPr>
        <p:blipFill>
          <a:blip r:embed="rId2" cstate="print"/>
          <a:srcRect l="17949" r="28205"/>
          <a:stretch>
            <a:fillRect/>
          </a:stretch>
        </p:blipFill>
        <p:spPr>
          <a:xfrm>
            <a:off x="0" y="3048000"/>
            <a:ext cx="16002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0" name="Picture 2" descr="https://fbcdn-sphotos-h-a.akamaihd.net/hphotos-ak-xfp1/v/t1.0-9/10606046_10203541157188472_7589944607190363442_n.jpg?oh=751252db4c023cf5d3aa8553ca4978b4&amp;oe=547DB5C3&amp;__gda__=1416031910_cc817c43b6f6af840cf63837c39fdb9a"/>
          <p:cNvPicPr>
            <a:picLocks noChangeAspect="1" noChangeArrowheads="1"/>
          </p:cNvPicPr>
          <p:nvPr/>
        </p:nvPicPr>
        <p:blipFill>
          <a:blip r:embed="rId3" cstate="print"/>
          <a:srcRect l="59965" t="14163"/>
          <a:stretch>
            <a:fillRect/>
          </a:stretch>
        </p:blipFill>
        <p:spPr bwMode="auto">
          <a:xfrm>
            <a:off x="4953000" y="2971800"/>
            <a:ext cx="41910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1676400" y="0"/>
            <a:ext cx="3200400" cy="64008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676400" y="381000"/>
            <a:ext cx="3200400" cy="3352800"/>
          </a:xfrm>
          <a:ln>
            <a:solidFill>
              <a:schemeClr val="accent1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b="1" cap="none" spc="50" dirty="0" smtClean="0">
                <a:ln w="11430"/>
                <a:solidFill>
                  <a:schemeClr val="accent2"/>
                </a:solidFill>
                <a:effectLst/>
              </a:rPr>
              <a:t/>
            </a:r>
            <a:br>
              <a:rPr lang="en-US" b="1" cap="none" spc="50" dirty="0" smtClean="0">
                <a:ln w="11430"/>
                <a:solidFill>
                  <a:schemeClr val="accent2"/>
                </a:solidFill>
                <a:effectLst/>
              </a:rPr>
            </a:br>
            <a:r>
              <a:rPr lang="en-US" b="1" cap="none" spc="50" dirty="0" smtClean="0">
                <a:ln w="11430"/>
                <a:solidFill>
                  <a:schemeClr val="accent2"/>
                </a:solidFill>
                <a:effectLst/>
              </a:rPr>
              <a:t>   </a:t>
            </a:r>
            <a:r>
              <a:rPr lang="en-US" b="1" cap="none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</a:t>
            </a:r>
            <a:br>
              <a:rPr lang="en-US" b="1" cap="none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cap="none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Credit    </a:t>
            </a:r>
            <a:br>
              <a:rPr lang="en-US" b="1" cap="none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cap="none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</a:t>
            </a:r>
            <a:r>
              <a:rPr lang="en-US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 </a:t>
            </a:r>
            <a:br>
              <a:rPr lang="en-US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800" cap="none" spc="50" dirty="0" smtClean="0">
                <a:ln w="11430"/>
                <a:solidFill>
                  <a:schemeClr val="accent3"/>
                </a:solidFill>
                <a:effectLst/>
              </a:rPr>
              <a:t/>
            </a:r>
            <a:br>
              <a:rPr lang="en-US" sz="4800" cap="none" spc="50" dirty="0" smtClean="0">
                <a:ln w="11430"/>
                <a:solidFill>
                  <a:schemeClr val="accent3"/>
                </a:solidFill>
                <a:effectLst/>
              </a:rPr>
            </a:br>
            <a:endParaRPr lang="en-US" cap="none" spc="50" dirty="0">
              <a:ln w="11430"/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676400" y="4191000"/>
            <a:ext cx="3200400" cy="2209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Susan Payne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Maryland Department of Agriculture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January 21, 2016</a:t>
            </a:r>
          </a:p>
          <a:p>
            <a:endParaRPr lang="en-US" sz="2400" dirty="0" smtClean="0"/>
          </a:p>
        </p:txBody>
      </p:sp>
      <p:grpSp>
        <p:nvGrpSpPr>
          <p:cNvPr id="9" name="Group 9"/>
          <p:cNvGrpSpPr/>
          <p:nvPr/>
        </p:nvGrpSpPr>
        <p:grpSpPr>
          <a:xfrm>
            <a:off x="457201" y="1219201"/>
            <a:ext cx="1523999" cy="1371600"/>
            <a:chOff x="7159083" y="312234"/>
            <a:chExt cx="1360449" cy="1360449"/>
          </a:xfrm>
        </p:grpSpPr>
        <p:sp>
          <p:nvSpPr>
            <p:cNvPr id="10" name="Oval 9"/>
            <p:cNvSpPr/>
            <p:nvPr/>
          </p:nvSpPr>
          <p:spPr>
            <a:xfrm>
              <a:off x="7159083" y="312234"/>
              <a:ext cx="1360449" cy="136044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L_MDA_4c1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2851" y="346801"/>
              <a:ext cx="1287780" cy="12801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9216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CALIBRATION</a:t>
            </a:r>
            <a:endParaRPr lang="en-US" sz="4400" b="1" dirty="0"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Edge of field nutrient estimates were cross-walked with Chesapeake Bay Model for validation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calibrate, WRI ran NTT on every soil in Maryland and created average values to compare; performed various scenario runs, composed values, and developed multipliers between NTT and Bay Model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Calibration work was performed in conjunction with Chesapeake Bay Program (CBP) modelers; ongoing calibration workgroups at USDA and CBP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WRI and CBP modelers continue to evaluate the performance of NTT and CBNTT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endParaRPr lang="en-US" sz="4400" b="1" dirty="0"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2600" dirty="0" smtClean="0"/>
              <a:t>	</a:t>
            </a:r>
            <a:r>
              <a:rPr lang="en-US" sz="11200" dirty="0" smtClean="0"/>
              <a:t>	</a:t>
            </a:r>
            <a:r>
              <a:rPr lang="en-US" sz="12000" b="1" u="sng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NTT</a:t>
            </a:r>
            <a:r>
              <a:rPr lang="en-US" sz="120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                      </a:t>
            </a:r>
            <a:r>
              <a:rPr lang="en-US" sz="12000" b="1" u="sng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Model</a:t>
            </a:r>
            <a:endParaRPr lang="en-US" sz="12000" b="1" dirty="0" smtClean="0"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11200" dirty="0" smtClean="0"/>
              <a:t>				</a:t>
            </a:r>
            <a:endParaRPr lang="en-US" sz="11200" b="1" u="sng" dirty="0" smtClean="0"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Field/farm scale loads	         Basin-scale average	   </a:t>
            </a:r>
          </a:p>
          <a:p>
            <a:pPr>
              <a:spcBef>
                <a:spcPts val="0"/>
              </a:spcBef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Actual field nutrient inputs</a:t>
            </a:r>
            <a:r>
              <a:rPr lang="en-US" sz="10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Extension recommendations</a:t>
            </a:r>
          </a:p>
          <a:p>
            <a:pPr marL="0">
              <a:spcBef>
                <a:spcPts val="0"/>
              </a:spcBef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Actual application (time and     Fixed sequence of application placement)                             and timing</a:t>
            </a:r>
          </a:p>
          <a:p>
            <a:pPr marL="0">
              <a:spcBef>
                <a:spcPts val="0"/>
              </a:spcBef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Actual animals (type, number,  2012 Census county data     </a:t>
            </a:r>
          </a:p>
          <a:p>
            <a:pPr marL="0">
              <a:spcBef>
                <a:spcPts val="0"/>
              </a:spcBef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grazing time)</a:t>
            </a:r>
          </a:p>
          <a:p>
            <a:pPr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Actual yields 		         2012 Census regional data</a:t>
            </a:r>
          </a:p>
          <a:p>
            <a:pPr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Actual field soil types/slope</a:t>
            </a:r>
            <a:r>
              <a:rPr lang="en-US" sz="10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No soil types/slope</a:t>
            </a:r>
          </a:p>
          <a:p>
            <a:pPr>
              <a:spcBef>
                <a:spcPts val="0"/>
              </a:spcBef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Actual residual “P”	                  No soil “P” residuals</a:t>
            </a:r>
            <a:endParaRPr lang="en-US" sz="10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Actual size and annual             Average BMPs</a:t>
            </a:r>
          </a:p>
          <a:p>
            <a:pPr>
              <a:spcBef>
                <a:spcPts val="0"/>
              </a:spcBef>
              <a:buNone/>
            </a:pPr>
            <a:r>
              <a:rPr lang="en-US" sz="10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numbers of BMPs</a:t>
            </a:r>
          </a:p>
          <a:p>
            <a:pPr>
              <a:spcBef>
                <a:spcPts val="0"/>
              </a:spcBef>
              <a:buNone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Fifty years of weather data</a:t>
            </a:r>
            <a:r>
              <a:rPr lang="en-US" sz="1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Ten years of weather data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BASELINE AND CREDIT CALCULATION</a:t>
            </a:r>
            <a:r>
              <a:rPr lang="en-US" sz="4000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US" sz="4000" dirty="0"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Content Placeholder 3" descr="Credit Calculation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46" t="4478" b="4478"/>
          <a:stretch>
            <a:fillRect/>
          </a:stretch>
        </p:blipFill>
        <p:spPr>
          <a:xfrm>
            <a:off x="1066800" y="1828800"/>
            <a:ext cx="7620000" cy="4648200"/>
          </a:xfrm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138738" y="6019800"/>
            <a:ext cx="10985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334000" y="2819400"/>
            <a:ext cx="12525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+133lbs N/ac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5062538" y="4681538"/>
            <a:ext cx="13081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   -11.5lbs N/ac</a:t>
            </a: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6781800" y="2819400"/>
            <a:ext cx="104775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138lbs N/ac</a:t>
            </a: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6858000" y="3505200"/>
            <a:ext cx="95567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24lbs N/ac</a:t>
            </a:r>
          </a:p>
        </p:txBody>
      </p: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6858000" y="4114800"/>
            <a:ext cx="103187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20lbs N/ac</a:t>
            </a:r>
          </a:p>
        </p:txBody>
      </p:sp>
      <p:sp>
        <p:nvSpPr>
          <p:cNvPr id="2058" name="TextBox 11"/>
          <p:cNvSpPr txBox="1">
            <a:spLocks noChangeArrowheads="1"/>
          </p:cNvSpPr>
          <p:nvPr/>
        </p:nvSpPr>
        <p:spPr bwMode="auto">
          <a:xfrm>
            <a:off x="6781800" y="4724400"/>
            <a:ext cx="116522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8.5lbs N/ac</a:t>
            </a:r>
          </a:p>
        </p:txBody>
      </p:sp>
      <p:sp>
        <p:nvSpPr>
          <p:cNvPr id="2059" name="TextBox 12"/>
          <p:cNvSpPr txBox="1">
            <a:spLocks noChangeArrowheads="1"/>
          </p:cNvSpPr>
          <p:nvPr/>
        </p:nvSpPr>
        <p:spPr bwMode="auto">
          <a:xfrm>
            <a:off x="6705600" y="5334000"/>
            <a:ext cx="124142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  2.5lbs N/ac</a:t>
            </a:r>
          </a:p>
        </p:txBody>
      </p:sp>
      <p:sp>
        <p:nvSpPr>
          <p:cNvPr id="2060" name="TextBox 13"/>
          <p:cNvSpPr txBox="1">
            <a:spLocks noChangeArrowheads="1"/>
          </p:cNvSpPr>
          <p:nvPr/>
        </p:nvSpPr>
        <p:spPr bwMode="auto">
          <a:xfrm>
            <a:off x="6705600" y="5638800"/>
            <a:ext cx="10810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  0.5lbs N/ac</a:t>
            </a:r>
          </a:p>
        </p:txBody>
      </p:sp>
      <p:sp>
        <p:nvSpPr>
          <p:cNvPr id="2063" name="TextBox 14"/>
          <p:cNvSpPr txBox="1">
            <a:spLocks noChangeArrowheads="1"/>
          </p:cNvSpPr>
          <p:nvPr/>
        </p:nvSpPr>
        <p:spPr bwMode="auto">
          <a:xfrm>
            <a:off x="6858000" y="2362200"/>
            <a:ext cx="102552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 5lbs N/ac</a:t>
            </a:r>
          </a:p>
        </p:txBody>
      </p:sp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6858000" y="1981200"/>
            <a:ext cx="92075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Total N/ac</a:t>
            </a:r>
          </a:p>
        </p:txBody>
      </p:sp>
      <p:sp>
        <p:nvSpPr>
          <p:cNvPr id="2065" name="TextBox 7"/>
          <p:cNvSpPr txBox="1">
            <a:spLocks noChangeArrowheads="1"/>
          </p:cNvSpPr>
          <p:nvPr/>
        </p:nvSpPr>
        <p:spPr bwMode="auto">
          <a:xfrm>
            <a:off x="5257800" y="6096000"/>
            <a:ext cx="11430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   8lbs N/ac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5172075" y="6057900"/>
            <a:ext cx="1133475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l="14423" t="13941" r="153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76400" y="762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B0F0"/>
                </a:solidFill>
              </a:rPr>
              <a:t>WWW.MDNUTRIENTTRADING.COM</a:t>
            </a:r>
            <a:endParaRPr lang="en-US" sz="2400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1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NONPOINT SOURCE TRADING</a:t>
            </a:r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Principles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be eligible to trade, a generator of agricultural nonpoint source credits must meet a numeric baseline level of nutrient and sediment reduction which is the more stringent of either the applicable Chesapeake Bay or local TMDL as calculated on the entire farm in aggregate.</a:t>
            </a:r>
          </a:p>
          <a:p>
            <a:pPr>
              <a:lnSpc>
                <a:spcPct val="80000"/>
              </a:lnSpc>
              <a:buClr>
                <a:srgbClr val="0070C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Credit generators must be in compliance with all applicable local, state, and federal laws, regulations, and programs.</a:t>
            </a:r>
          </a:p>
          <a:p>
            <a:pPr>
              <a:lnSpc>
                <a:spcPct val="80000"/>
              </a:lnSpc>
              <a:buClr>
                <a:srgbClr val="0070C0"/>
              </a:buClr>
              <a:buSzPct val="150000"/>
              <a:defRPr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BMPs funded by federal or state cost share or county mitigation banking programs cannot be used to generate credits during the lifespan specified in the cost-share contract.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1457325"/>
          <a:ext cx="8801102" cy="514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687"/>
                <a:gridCol w="3038476"/>
                <a:gridCol w="4071939"/>
              </a:tblGrid>
              <a:tr h="792012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                  Eastern Shore </a:t>
                      </a:r>
                    </a:p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                 Bay TMDL</a:t>
                      </a:r>
                    </a:p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               Nitrogen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Chester River (Middle)</a:t>
                      </a:r>
                      <a:endParaRPr lang="en-US" b="1" baseline="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Local</a:t>
                      </a: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 TMDL</a:t>
                      </a:r>
                    </a:p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Nitrogen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6834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Raw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29.96 lbs/acre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29.96 lbs/acre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676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TMDL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11.70</a:t>
                      </a:r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 lbs/acre</a:t>
                      </a:r>
                      <a:endParaRPr lang="en-US" b="1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6.91 lbs/acre</a:t>
                      </a:r>
                    </a:p>
                  </a:txBody>
                  <a:tcPr/>
                </a:tc>
              </a:tr>
              <a:tr h="7276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% Reduction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61%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77%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                  Phosphorus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Phosphorus</a:t>
                      </a:r>
                    </a:p>
                    <a:p>
                      <a:pPr algn="ctr"/>
                      <a:endParaRPr lang="en-US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314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Raw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2.01</a:t>
                      </a:r>
                      <a:r>
                        <a:rPr lang="en-US" b="1" baseline="0" dirty="0" smtClean="0">
                          <a:latin typeface="Tahoma" pitchFamily="34" charset="0"/>
                          <a:cs typeface="Tahoma" pitchFamily="34" charset="0"/>
                        </a:rPr>
                        <a:t> lbs/acre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2.01 lbs/acre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5040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TMDL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1.03 lbs/acre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0.49 lbs/acre</a:t>
                      </a:r>
                    </a:p>
                  </a:txBody>
                  <a:tcPr/>
                </a:tc>
              </a:tr>
              <a:tr h="45258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% Reduction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49%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ahoma" pitchFamily="34" charset="0"/>
                          <a:cs typeface="Tahoma" pitchFamily="34" charset="0"/>
                        </a:rPr>
                        <a:t>73%</a:t>
                      </a:r>
                      <a:endParaRPr lang="en-US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39" name="TextBox 4"/>
          <p:cNvSpPr txBox="1">
            <a:spLocks noChangeArrowheads="1"/>
          </p:cNvSpPr>
          <p:nvPr/>
        </p:nvSpPr>
        <p:spPr bwMode="auto">
          <a:xfrm>
            <a:off x="0" y="609600"/>
            <a:ext cx="91757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TMDL vs. LOCAL TMDL</a:t>
            </a:r>
            <a:endParaRPr lang="en-US" sz="4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534400" cy="685800"/>
          </a:xfrm>
        </p:spPr>
        <p:txBody>
          <a:bodyPr anchor="t" anchorCtr="0">
            <a:normAutofit fontScale="90000"/>
          </a:bodyPr>
          <a:lstStyle/>
          <a:p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AGRICULTRAL PROJECT WORKSHEET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343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N LOAD INFORMATION</a:t>
            </a:r>
          </a:p>
          <a:p>
            <a:pPr>
              <a:buNone/>
            </a:pPr>
            <a:r>
              <a:rPr lang="en-US" sz="2100" b="1" dirty="0" smtClean="0"/>
              <a:t>   Baseline N load fields (EOS)    2,310.00 lbs/yr                         Delivery Ratio            1.0</a:t>
            </a:r>
          </a:p>
          <a:p>
            <a:pPr>
              <a:buNone/>
            </a:pPr>
            <a:r>
              <a:rPr lang="en-US" sz="2100" b="1" dirty="0" smtClean="0"/>
              <a:t>   Current N load fields (EOS)     1,210.00 lbs/yr                          Total Reductions      438.00</a:t>
            </a:r>
          </a:p>
          <a:p>
            <a:pPr>
              <a:buNone/>
            </a:pPr>
            <a:r>
              <a:rPr lang="en-US" sz="2100" b="1" dirty="0" smtClean="0"/>
              <a:t>   Future N load fields (EOS)          772.00 lbs/yr                          Credits                        438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P LOAD INFORMATION</a:t>
            </a:r>
          </a:p>
          <a:p>
            <a:pPr>
              <a:buNone/>
            </a:pPr>
            <a:r>
              <a:rPr lang="en-US" sz="1900" b="1" dirty="0" smtClean="0"/>
              <a:t>   </a:t>
            </a:r>
            <a:r>
              <a:rPr lang="en-US" sz="2100" b="1" dirty="0" smtClean="0"/>
              <a:t>Baseline P load fields (EOS)        180.00 lbs/yr                         Delivery Ratio           1.0</a:t>
            </a:r>
          </a:p>
          <a:p>
            <a:pPr>
              <a:buNone/>
            </a:pPr>
            <a:r>
              <a:rPr lang="en-US" sz="2100" b="1" dirty="0" smtClean="0"/>
              <a:t>   Current N load fields (EOS)           75.00 lbs/yr                         Total Reductions       29.50</a:t>
            </a:r>
          </a:p>
          <a:p>
            <a:pPr>
              <a:buNone/>
            </a:pPr>
            <a:r>
              <a:rPr lang="en-US" sz="2100" b="1" dirty="0" smtClean="0"/>
              <a:t>   Future P load fields (EOS               45.50 lbs/yr                          Credits                        30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SEDIMENT LOAD INFORMATION</a:t>
            </a:r>
          </a:p>
          <a:p>
            <a:pPr>
              <a:buNone/>
            </a:pPr>
            <a:r>
              <a:rPr lang="en-US" sz="2200" dirty="0" smtClean="0"/>
              <a:t>   </a:t>
            </a:r>
            <a:r>
              <a:rPr lang="en-US" sz="2200" b="1" dirty="0" smtClean="0"/>
              <a:t>Baseline TSS load fields (EOS) 32,600.00 lbs/yr (16.32 t/yr)  Delivery Ratio            1.0</a:t>
            </a:r>
          </a:p>
          <a:p>
            <a:pPr>
              <a:buNone/>
            </a:pPr>
            <a:r>
              <a:rPr lang="en-US" sz="2200" b="1" dirty="0" smtClean="0"/>
              <a:t>   Current TSS load fields (EOS)     5,430.00 lbs/yr (2.72 t/yr)    Total Reductions        2,830.00 (1.40) </a:t>
            </a:r>
          </a:p>
          <a:p>
            <a:pPr>
              <a:buNone/>
            </a:pPr>
            <a:r>
              <a:rPr lang="en-US" sz="2200" b="1" dirty="0" smtClean="0"/>
              <a:t>   Future TSS load fields (EOS)       2,600.00 lbs/yr (1.31 t/yr)    Credits:                        1</a:t>
            </a:r>
          </a:p>
          <a:p>
            <a:pPr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                                                                                                    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Trading Ratios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sz="2700" dirty="0" smtClean="0">
                <a:solidFill>
                  <a:srgbClr val="00B0F0"/>
                </a:solidFill>
              </a:rPr>
              <a:t>Delivery Ratio Example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Delivery Ratio Example</a:t>
            </a:r>
          </a:p>
          <a:p>
            <a:pPr algn="ctr">
              <a:buNone/>
            </a:pP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676402"/>
          <a:ext cx="7924800" cy="297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2362200"/>
                <a:gridCol w="2438400"/>
              </a:tblGrid>
              <a:tr h="52922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Scenario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Scenario 2</a:t>
                      </a:r>
                      <a:endParaRPr lang="en-US" sz="2000" dirty="0"/>
                    </a:p>
                  </a:txBody>
                  <a:tcPr/>
                </a:tc>
              </a:tr>
              <a:tr h="6106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Eligible Reductions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1,000</a:t>
                      </a:r>
                      <a:endParaRPr lang="en-US" sz="2400" dirty="0"/>
                    </a:p>
                  </a:txBody>
                  <a:tcPr/>
                </a:tc>
              </a:tr>
              <a:tr h="61064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Delivery Ratio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 0.58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 0.80</a:t>
                      </a:r>
                      <a:endParaRPr lang="en-US" sz="2400" dirty="0"/>
                    </a:p>
                  </a:txBody>
                  <a:tcPr/>
                </a:tc>
              </a:tr>
              <a:tr h="61064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Credits Available to Sell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800</a:t>
                      </a:r>
                      <a:endParaRPr lang="en-US" sz="2400" dirty="0"/>
                    </a:p>
                  </a:txBody>
                  <a:tcPr/>
                </a:tc>
              </a:tr>
              <a:tr h="61064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F0"/>
                          </a:solidFill>
                        </a:rPr>
                        <a:t>Retirement</a:t>
                      </a:r>
                      <a:r>
                        <a:rPr lang="en-US" sz="2400" baseline="0" dirty="0" smtClean="0">
                          <a:solidFill>
                            <a:srgbClr val="00B0F0"/>
                          </a:solidFill>
                        </a:rPr>
                        <a:t> Ratio Example</a:t>
                      </a:r>
                      <a:endParaRPr lang="en-US" sz="24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1" y="4495799"/>
          <a:ext cx="792479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646"/>
                <a:gridCol w="2491153"/>
              </a:tblGrid>
              <a:tr h="5842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Credits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Sold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Retirement</a:t>
                      </a:r>
                      <a:r>
                        <a:rPr lang="en-US" sz="2400" b="1" baseline="0" dirty="0" smtClean="0"/>
                        <a:t> Ratio </a:t>
                      </a:r>
                      <a:r>
                        <a:rPr lang="en-US" sz="2400" baseline="0" dirty="0" smtClean="0"/>
                        <a:t>(10%)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Total Credits</a:t>
                      </a:r>
                      <a:r>
                        <a:rPr lang="en-US" sz="2400" b="0" baseline="0" dirty="0" smtClean="0"/>
                        <a:t> Needed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550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534400" cy="422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SzPct val="109000"/>
              <a:defRPr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Submission of Credit Registration and Certification form and accompanying documents to MDA for review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Site visit REQUIRED to verify baseline conditions and appropriateness and effectiveness of credit generation proposal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8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Practices subject to verification three additional times: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1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 For credits certified pending implementation, after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installation to assure standards and specs are met 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and is fully operational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 Annual inspection of baseline and credit generating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practices by independent, third party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	  Random spot checks by MDA on 10% of all traded  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credits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1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Certified verifiers for initial visits and annual inspections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Certified Nutrient Management Planner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Qualified USDA /NRCS Conservation Planner, Level II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Demonstrated competence in use of online  </a:t>
            </a:r>
          </a:p>
          <a:p>
            <a:pPr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en-US" sz="1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assessment tool</a:t>
            </a:r>
          </a:p>
          <a:p>
            <a:endParaRPr lang="en-US" sz="1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Clr>
                <a:srgbClr val="0070C0"/>
              </a:buClr>
              <a:buSzPct val="150000"/>
              <a:defRPr/>
            </a:pPr>
            <a:r>
              <a:rPr lang="en-US" sz="2800" dirty="0" smtClean="0"/>
              <a:t>  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Approved credits are given a unique registration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number and entered in the online Registry available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to public.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Clr>
                <a:srgbClr val="0070C0"/>
              </a:buClr>
              <a:buSzPct val="150000"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Registry lists owner of credits, quantity, type of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pollutant, year, state ,county, and basin location,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and duration.</a:t>
            </a:r>
          </a:p>
          <a:p>
            <a:pPr indent="-274320">
              <a:spcBef>
                <a:spcPts val="0"/>
              </a:spcBef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When credits are posted to the Registry, all   </a:t>
            </a: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supporting documents and worksheets become  </a:t>
            </a: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subject to public inspection.  These items will also be </a:t>
            </a: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part of the documentation for permits as well.</a:t>
            </a: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Owner of credits can post them to the marketplace, where buyers can also post credit needs. </a:t>
            </a:r>
          </a:p>
          <a:p>
            <a:pPr>
              <a:spcBef>
                <a:spcPts val="0"/>
              </a:spcBef>
              <a:buClr>
                <a:srgbClr val="0070C0"/>
              </a:buClr>
              <a:buSzPct val="150000"/>
              <a:buNone/>
              <a:defRPr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4614" t="12797" r="4553" b="101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16000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685800" y="228600"/>
            <a:ext cx="1524000" cy="1447800"/>
            <a:chOff x="7159083" y="312234"/>
            <a:chExt cx="1360449" cy="1360449"/>
          </a:xfrm>
        </p:grpSpPr>
        <p:sp>
          <p:nvSpPr>
            <p:cNvPr id="6" name="Oval 5"/>
            <p:cNvSpPr/>
            <p:nvPr/>
          </p:nvSpPr>
          <p:spPr>
            <a:xfrm>
              <a:off x="7159083" y="312234"/>
              <a:ext cx="1360449" cy="136044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L_MDA_4c1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2851" y="346801"/>
              <a:ext cx="1287780" cy="1280160"/>
            </a:xfrm>
            <a:prstGeom prst="rect">
              <a:avLst/>
            </a:prstGeom>
          </p:spPr>
        </p:pic>
      </p:grp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" y="5536466"/>
            <a:ext cx="8534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Follow MDA on Twitter @MdAgDept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222222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Follow MDA on Facebook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www.facebook.com/MdAgDept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 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5363" name="AutoShape 3" descr="data:image/jpeg;base64,/9j/4AAQSkZJRgABAQAAAQABAAD/2wCEAAkGBxEHBhQIBw8QDxEODRYWDRAQFRsSERcVFBgiFhgRFBQZKCgsGBolGxUcLTEqKC0sLi4uGSEzRDMwNywtLi0BCgoKDg0OGBAQGiwlICQ0NCw0NzQ0LC0sLDcsNCwsLC4sLCwsNCwsNSwsMCwsLDQsLCwsLCwsLCwsLCwsLDYsK//AABEIAOAA4QMBEQACEQEDEQH/xAAcAAEAAgMBAQEAAAAAAAAAAAAAAwQBBgcIBQL/xABAEAABAwEFAwYLBwMFAAAAAAAAAQIDEQQFNXSyBgcxEiFRgZHRExQWQVNUYXGSk8IiMjZCUrHBM3KhJCU0RKL/xAAZAQEAAwEBAAAAAAAAAAAAAAAAAgMEAQX/xAAoEQEAAQMEAgICAgMBAAAAAAAAAQIDEQQxMnESURMhUpEUMyJBsWH/2gAMAwEAAhEDEQA/ANs3hbaPsNpW6bodyHtRPDzJzq2qV5DOhaLzqbtLpoqjzrUXbkx9Q5nPaH2h/hLQ973Lxc5yuXtU9GIiPqGeZR1O4cKjAVGAqMBUYCowFRgKjAVGAqMBUYCowFRgKjAVGAqMBUYCowFRgKjAVGAqMBUYCowMterHcpiqipwVFovaMDdNjNuJrBbG2S9ZHSwPcjeU9avjVeZHI5eLempjv6WmqM07rrd2YnEuveETpTtPL+/TU893/Ist+2h71qq2qSq+56oe7ajFFPTDVvKgTRAAAAAAAAAAAAAAAAAAAAAAAAAAAAAMLwA+55Q2n0ru0p+Kn0t8pUL7xqfNS61J2+EdQrq3lTJuAAAAAAAAAAAAAAAAAAAAAAAAAAAAAACYLE1941PmpdakLfCOoQq3lTJuAAAAAAAAAAAAAAAAAAAAAAGAMgAAAAAAmCxNfeNT5qXWpC3wjqEKt5UybgAAAAAAAAAAAAAAAAAXLrume95/AXbE6V3npzNT2ucvMnWQruU0RmqXYpmdm9XXuuc5Efe1oRvTHClV+N3cYq9d/qmF0WPctjs27u74U+3HJIvS+R37NohROruz/tZFmmFpNiLu9UZ2u7yP8q7+TvxUemHbDXc7/qtT3Ocn8nf5V38j4qPSF+767np/Qcnuken8nY1d33/xz4aPT4m1Gwdju645rdZPDNfFErmor6tqnSioXWdVXVXFMoV2qYiZhy49FnAAACYLE1941PmpdakLfCOoQq3lTJuAAAAAAAAAAAAAAAADaNitkH7RTeHnVY7Mx1HvT7z1T8jP5XzGbUaiLcYjdZbt+XTsd3XfFdtmSzWGNsbG8GtSnWvSvtU8mqqapzLXERH1C0cdAAAAB8Pbf8JWnLuLtP8A20oXOMuDHtMQAAATBYmvvGp81LrUhb4R1CFW8qZNwAAAAAAAAAAAAAAA+js9dLr7veOwQ83LWr3fpYnO53Z/mhXduRbompKmnynDvlgsbLBY2WSyt5LI2I1iexP3U8SqqapmZbYjH0sHHQAAAAAPh7b/AIStOXcXaf8AtpQucZcGPaYgAAAmCxNfeNT5qXWpC3wjqEKt5UybgAAAAAAAAAAAAAAB1HdFdnIsUt6PTnkf4OP+1nO6nvVf/J5uur+4pabFP1l0QwrwAAAAAAHw9t/wlacu4u0/9tKFzjLgx7TEAAAEwWJr7xqfNS61IW+EdQhVvKmTcAAAAAAAAAAAAAAAO8bD2ZLLsnZ40T70KPX3yfb+o8XUTm5U224xTD7pSmAAKV8XpFc93utttdRjE83FVXg1qedVJUUTXV4w5VMRGZcqvXeRbLVIqXfybMz8tER76e1zqpX3IenRo6I5fbNVeqnZ8ldsrxVa+OSdje4t/j2vxQ+Sr2eWV4+uSdje4fx7X4nyVe0Nr2ot1sszrNarVI9kjaPaqNoqL5uZDsWLcTmIJrqneXyC1AAAAJgsTX3jU+al1qQt8I6hCreVMm4AAAAAAAAAAAAAAwvAD0TcjeRcsDE81mjTsYh4NfKW+NoXSLoAA5pvitaolnsSLzLy5HJ7Uo1v7uPQ0NPKpnvztDmp6DOAAAAAAAATBYmvvGp81LrUhb4R1CFW8qZNwAAAAAAAAAAAAABheHUB6LufCYcvHpQ8GvlLfGy2RdAAHKd8OLQZd2o9LQ8au2a/vDQDcoAAAAAAAAJgsTX3jU+al1qQt8I6hCreVMm4AAAAAAAAAAAAAAwvDqA9F3PhMOXj0oeDXylvjZbIugADlG+HFoMu7UeloeM9s1/eGgm5QAAAAAAAATBYmvvGp81LrUhb4R1CFW8qZNwAAAAAAAAAAJIrO+ZKwse9EXnVrVcnu5jkzEbu4fvxGb0MvwO7h5U+zEniM3oZfgd3Dyp9mJFsM1P6MvD9Du4eVPsxL0HdCUuqFF80DNKHhV8pbo2WyLoAA5bvcs75r1gWFj30gdVWtV35vYejopiKZyzX4+4aH4jN6GX4Hdxu8qfanEniM3oZfgd3Dyp9mJPEZvQy/A7uHlT7MS/EtmfC3lTRvalaIrmq1K9FVHlE7SYRnXAAAAmCxNfeNT5qXWpC3wjqEKt5UybgAAAAAAAAAAdW3O4PPmvoQ83Xc46abG0t/MK8AAAAAAAAAAAHPN8U9LBZ7PX70znKn9rafWbtDH+VUqL8/UOWnpMwAAATBYmvvGp81LrUhb4R1CFW8qZNwAAAAAAAAAAOrbncHnzX0IebrucdNNjaW/mFeAAAAAAAAAABQOT74LRyr4hs/wCizq743Kn0HpaGP8Zllvz9w0I3KQAAAmCxNfeNT5qXWpC3wjqEKt5UybgAAAAAAAAAAdW3O4PPmvoQ83Xc46abG0t/MK8AAAAAAAAAAAHFN50/htrnt9HFG3/HK+o9fSRi1DHdn/JqppVgAABMFia+8anzUutSFvhHUIVbypk3AAAAAAAAAAA6tudwefNfQh5mu5x002Npb+Yl4AAAAAAAAAAYA4FtdP4ztRaZU5/9S5E9zPsp+x7diMW6Y/8AGGuc1S+QWogAABMFia+8anzUutSFvhHUIVbypk3AAAAAAAAAAAtWO857CxWWKeaJHLVyRvcxFXhVUReJGqimreIdiqY2WPKC2+u2r5z+8j8Vv8Y/TvnV7PKC2+u2r5z+8fFb/GP0edXthdoLbT/m2r5z+8fDb/GP0edXt3q6nK+64nvVVVYGKqrzqqq1Kqqni18pbY2WiLoAA5nvVvKew3pCyxTzRI6ByuSN7mIq8riqIp6GjopqpnMZZ71UxMYaR5QW3121fOf3mz4rf4x+lPnV7PKC2+u2r5z+8fFb/GP0edXs8obb67avnP7x8Vv8Y/R51e3znvWR6vkVVVyqrlXnVVXnVVUsiMIsAAAACYLE1941PmpdakLfCOoQq3lTJuAAAAAAAAAAAAAAMLw6gPRdz4TDl49KHg18pb42WyLoAA5RvhxaDLu1HpaHjPbNf3hoJuUAAAAAAAAEwWJr7xqfNS61IW+EdQhVvKmTcAAAAAAAAAAAAAAYXh1Aei7nwmHLx6UPBr5S3xstkXQAByjfDi0GXdqPS0PGe2a/vDQTcoAAAAAAAAJgsTX3jU+al1qQt8I6hCreVMm4AAAAAAAAAAAAAAwvDqA9F3PhMOXj0oeDXylvjZbIugADlG+HFoMu7UeloeM9s1/eGgm5QAAAAAAAATBYmvvGp81LrUhb4R1CFW8qZNwAAAAAAAAAAAAABheHUB6LufCYcvHpQ8GvlLfGy2RdAAHKN8OLQZd2o9LQ8Z7Zr+8NBNygAAAAAAAAmCxNfeNT5qXWpC3wjqEKt5UybgAAAAAAAAAAAAADC8OoD0Xc+Ew5ePSh4NfKW+Nlsi6AAOUb4cWgy7tR6Wh4z2zX94aCblAAAAAAAABMFia+8anzUutSFvhHUIVbypk3AAAAAAAAAAAAAAGF4dQHou58Jhy8elDwa+Ut8bLZF0AAco3w4tBl3aj0tDxntmv7w0E3KAAAAAAAACYLE1941PmpdakLfCOoQq3lTJuAAAAAAAAAAAAAAMLw6gPRdz4TDl49KHg18pb42WyLoAA5RvhxaDLu1HpaHjPbNf3hoJuUAAAAAAAAEwWJr7xqfNS61IW+EdQhVvKmTcAAAAAAAAAAAAAAYXh1Aei7nwmHLx6UPBr5S3xstkXQAByjfDi0GXdqPS0PGe2a/vDQTcoAAAAAAAAJgsWb/jWK/bQx6UVLVJXreq/yQtTminpGreVAmiAAAAAAAAAAAAAAwvDqA9F3PhMOXj0oeDXylvjZbIugADlG+HFoMu7UeloeM9s1/eGgm5QAAAAAAAwoH3PJ60+id2FHy0+1vjU3XeFsXJbrSt7XQ3lvcieHiTitEpy2dK0TnQyabUxTHhWsu25n7hzOazvs7/B2hj2OTi1zVavYp6MTE/cM8xhHQ7lwoMhQZCgyFBkKDIUGQoMhQZCgyFBkKDIKnN1CB6KujCYcvHpQ8GvlLfGy2RdAAHKd8Kf7tBl3aj0tDxntmv7w0ChuyoKDIUGQoMhQZCgyMtYr3cliKqrwREqvYMjdNjNh5rfbG2u9Y3RQMcjuS9KPkVOdG8nzN6amPUammmMU7rrduZnMuvchOhOw8v79t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5181600" y="5486400"/>
            <a:ext cx="3276600" cy="838200"/>
            <a:chOff x="4953000" y="4800600"/>
            <a:chExt cx="3277870" cy="914400"/>
          </a:xfrm>
        </p:grpSpPr>
        <p:pic>
          <p:nvPicPr>
            <p:cNvPr id="15365" name="Picture 5" descr="http://www.publicworkspartners.com/wp-content/uploads/2014/05/facebook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2400" y="5257800"/>
              <a:ext cx="458470" cy="457200"/>
            </a:xfrm>
            <a:prstGeom prst="rect">
              <a:avLst/>
            </a:prstGeom>
            <a:noFill/>
          </p:spPr>
        </p:pic>
        <p:pic>
          <p:nvPicPr>
            <p:cNvPr id="15367" name="Picture 7" descr="http://saurabhsays.com/wp-content/gallery/twitter/twitter-logo-icon-by-jon-bennallick-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4800600"/>
              <a:ext cx="533400" cy="533400"/>
            </a:xfrm>
            <a:prstGeom prst="rect">
              <a:avLst/>
            </a:prstGeom>
            <a:noFill/>
          </p:spPr>
        </p:pic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733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en-US" sz="3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		Susan Payne</a:t>
            </a:r>
          </a:p>
          <a:p>
            <a:pPr>
              <a:buNone/>
            </a:pPr>
            <a:r>
              <a:rPr lang="en-US" sz="3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		Coordinator of Ecosystem Markets</a:t>
            </a:r>
          </a:p>
          <a:p>
            <a:pPr>
              <a:buNone/>
            </a:pPr>
            <a:r>
              <a:rPr lang="en-US" sz="3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		410-841-5897</a:t>
            </a:r>
          </a:p>
          <a:p>
            <a:pPr>
              <a:buNone/>
            </a:pPr>
            <a:r>
              <a:rPr lang="en-US" sz="35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		</a:t>
            </a:r>
            <a:r>
              <a:rPr lang="en-US" sz="3600" u="sng" dirty="0" smtClean="0">
                <a:solidFill>
                  <a:srgbClr val="0070C0"/>
                </a:solidFill>
              </a:rPr>
              <a:t>susan.payne@maryland.gov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       		</a:t>
            </a:r>
            <a:r>
              <a:rPr lang="en-US" sz="3600" u="sng" dirty="0" smtClean="0">
                <a:solidFill>
                  <a:srgbClr val="0070C0"/>
                </a:solidFill>
              </a:rPr>
              <a:t>www.mdnutrienttrading.com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endParaRPr lang="en-US" sz="33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3100" dirty="0" smtClean="0">
                <a:solidFill>
                  <a:srgbClr val="1348DF"/>
                </a:solidFill>
              </a:rPr>
              <a:t>MDA is a member of the National Network on Water Quality Trading</a:t>
            </a:r>
          </a:p>
          <a:p>
            <a:pPr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1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AGRICULTURAL NONPOINT SOURCE TRADING</a:t>
            </a:r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Fundamental Principles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91440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  <a:buSzPct val="150000"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Credits cannot be generated by taking whole or substantial portions of farms out of production for the sole purpose of generating credits.</a:t>
            </a:r>
          </a:p>
          <a:p>
            <a:pPr>
              <a:lnSpc>
                <a:spcPct val="80000"/>
              </a:lnSpc>
              <a:buClr>
                <a:srgbClr val="0070C0"/>
              </a:buClr>
              <a:buSzPct val="150000"/>
            </a:pP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ensure that a net decrease in loads is achieved, 10% of the credits sold in a trade will be retired and applied toward TMDL goals.   </a:t>
            </a:r>
          </a:p>
          <a:p>
            <a:pPr>
              <a:lnSpc>
                <a:spcPct val="80000"/>
              </a:lnSpc>
              <a:buClr>
                <a:srgbClr val="0070C0"/>
              </a:buClr>
              <a:buSzPct val="150000"/>
            </a:pPr>
            <a:r>
              <a:rPr lang="en-US" sz="3000" dirty="0" smtClean="0">
                <a:latin typeface="Tahoma" pitchFamily="34" charset="0"/>
                <a:cs typeface="Tahoma" pitchFamily="34" charset="0"/>
              </a:rPr>
              <a:t>An agricultural practice can generate credits only when it is installed and verified or placed in operation.</a:t>
            </a:r>
          </a:p>
          <a:p>
            <a:pPr>
              <a:lnSpc>
                <a:spcPct val="80000"/>
              </a:lnSpc>
              <a:buClr>
                <a:srgbClr val="00B0F0"/>
              </a:buClr>
              <a:buSzPct val="150000"/>
            </a:pPr>
            <a:endParaRPr lang="en-US" dirty="0" smtClean="0">
              <a:latin typeface="+mj-lt"/>
            </a:endParaRPr>
          </a:p>
          <a:p>
            <a:pPr>
              <a:lnSpc>
                <a:spcPct val="80000"/>
              </a:lnSpc>
              <a:buClr>
                <a:srgbClr val="00B0F0"/>
              </a:buClr>
              <a:buSzPct val="150000"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GENERATE CREDITS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4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4000" dirty="0" smtClean="0">
                <a:latin typeface="Tahoma" pitchFamily="34" charset="0"/>
                <a:cs typeface="Tahoma" pitchFamily="34" charset="0"/>
              </a:rPr>
            </a:br>
            <a:endParaRPr lang="en-US" sz="4000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" y="1981200"/>
            <a:ext cx="9144000" cy="4876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70C0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Tradable credits can be generated from any planned agronomic, land conversion, or structural practice.</a:t>
            </a:r>
          </a:p>
          <a:p>
            <a:pPr eaLnBrk="1" hangingPunct="1">
              <a:buClr>
                <a:srgbClr val="0070C0"/>
              </a:buClr>
              <a:buSzPct val="150000"/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Some practices (such as setbacks, fencing, manure incorporation) are excluded because they are required by nutrient management regulations.</a:t>
            </a:r>
          </a:p>
          <a:p>
            <a:pPr eaLnBrk="1" hangingPunct="1">
              <a:buClr>
                <a:srgbClr val="0070C0"/>
              </a:buClr>
              <a:buSzPct val="150000"/>
              <a:buFont typeface="Arial" pitchFamily="34" charset="0"/>
              <a:buChar char="•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SzPct val="100000"/>
              <a:buNone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Clr>
                <a:srgbClr val="0070C0"/>
              </a:buClr>
              <a:buSzPct val="150000"/>
              <a:buFont typeface="Arial" pitchFamily="34" charset="0"/>
              <a:buChar char="•"/>
              <a:defRPr/>
            </a:pPr>
            <a:endParaRPr lang="en-US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sz="39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STRUCTURE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Voluntary</a:t>
            </a:r>
          </a:p>
          <a:p>
            <a:pPr lvl="1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Market-driven </a:t>
            </a:r>
          </a:p>
          <a:p>
            <a:pPr lvl="1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Performance-based</a:t>
            </a:r>
          </a:p>
          <a:p>
            <a:pPr lvl="1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Uses an online suite of tools (based on NutrientNet):</a:t>
            </a:r>
          </a:p>
          <a:p>
            <a:pPr lvl="2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Calculator</a:t>
            </a:r>
          </a:p>
          <a:p>
            <a:pPr lvl="2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Registry</a:t>
            </a:r>
          </a:p>
          <a:p>
            <a:pPr lvl="2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Marketplace</a:t>
            </a:r>
          </a:p>
          <a:p>
            <a:pPr lvl="2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Administrative module</a:t>
            </a:r>
          </a:p>
          <a:p>
            <a:pPr lvl="2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Interactive mapping feature</a:t>
            </a:r>
          </a:p>
          <a:p>
            <a:pPr lvl="1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  <a:buNone/>
            </a:pP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Site-specific, farm-scale calculation tool (Chesapeake</a:t>
            </a:r>
          </a:p>
          <a:p>
            <a:pPr lvl="1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  <a:buNone/>
            </a:pP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Bay Nutrient Trading/Tracking Tool or CBNTT)</a:t>
            </a:r>
          </a:p>
          <a:p>
            <a:pPr lvl="2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State-specific tools for MD (MNTT), VA, and PA</a:t>
            </a:r>
            <a:r>
              <a:rPr lang="en-US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lvl="2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  <a:buNone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80000"/>
              </a:lnSpc>
              <a:spcBef>
                <a:spcPts val="672"/>
              </a:spcBef>
              <a:buClr>
                <a:srgbClr val="0070C0"/>
              </a:buClr>
              <a:buSzPct val="150000"/>
              <a:buFont typeface="Arial" pitchFamily="34" charset="0"/>
              <a:buChar char="•"/>
            </a:pP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ts val="672"/>
              </a:spcBef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342900" lvl="1" indent="-342900">
              <a:lnSpc>
                <a:spcPct val="80000"/>
              </a:lnSpc>
              <a:spcBef>
                <a:spcPts val="672"/>
              </a:spcBef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</a:p>
          <a:p>
            <a:pPr>
              <a:lnSpc>
                <a:spcPct val="80000"/>
              </a:lnSpc>
              <a:spcBef>
                <a:spcPts val="672"/>
              </a:spcBef>
              <a:buNone/>
            </a:pPr>
            <a:endParaRPr lang="en-US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sz="2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endParaRPr lang="en-US" sz="27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 TRADING TOOL</a:t>
            </a:r>
            <a:br>
              <a:rPr lang="en-US" sz="44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sz="4400" b="1" dirty="0"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>
            <a:no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Original tool based on World Resources Institute (WRI) NutrientNet platform as modified to reflect the Chesapeake Bay Watershed Model land use loads, calculations, and BMP efficiencies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Maryland tool revised to incorporate USDA/NRCS Nutrient Tracking Tool (NTT)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WRI used the Maryland version to create a new multi-state platform, the Chesapeake Bay Nutrient Trading/ Tool or CBNTT, that incorporates state-specific tools for MD (MNTT), VA, and PA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AGOX4H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2143125" cy="2143125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362200" y="990600"/>
            <a:ext cx="3581400" cy="5048459"/>
          </a:xfrm>
          <a:custGeom>
            <a:avLst/>
            <a:gdLst>
              <a:gd name="connsiteX0" fmla="*/ 705059 w 3508549"/>
              <a:gd name="connsiteY0" fmla="*/ 666540 h 5029199"/>
              <a:gd name="connsiteX1" fmla="*/ 1729991 w 3508549"/>
              <a:gd name="connsiteY1" fmla="*/ 3349 h 5029199"/>
              <a:gd name="connsiteX2" fmla="*/ 2986035 w 3508549"/>
              <a:gd name="connsiteY2" fmla="*/ 686637 h 5029199"/>
              <a:gd name="connsiteX3" fmla="*/ 2935793 w 3508549"/>
              <a:gd name="connsiteY3" fmla="*/ 1530699 h 5029199"/>
              <a:gd name="connsiteX4" fmla="*/ 3498501 w 3508549"/>
              <a:gd name="connsiteY4" fmla="*/ 2364712 h 5029199"/>
              <a:gd name="connsiteX5" fmla="*/ 2875503 w 3508549"/>
              <a:gd name="connsiteY5" fmla="*/ 3429837 h 5029199"/>
              <a:gd name="connsiteX6" fmla="*/ 3106615 w 3508549"/>
              <a:gd name="connsiteY6" fmla="*/ 4957186 h 5029199"/>
              <a:gd name="connsiteX7" fmla="*/ 1117042 w 3508549"/>
              <a:gd name="connsiteY7" fmla="*/ 3861916 h 5029199"/>
              <a:gd name="connsiteX8" fmla="*/ 41868 w 3508549"/>
              <a:gd name="connsiteY8" fmla="*/ 2615921 h 5029199"/>
              <a:gd name="connsiteX9" fmla="*/ 865833 w 3508549"/>
              <a:gd name="connsiteY9" fmla="*/ 1490505 h 5029199"/>
              <a:gd name="connsiteX10" fmla="*/ 705059 w 3508549"/>
              <a:gd name="connsiteY10" fmla="*/ 666540 h 502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8549" h="5029199">
                <a:moveTo>
                  <a:pt x="705059" y="666540"/>
                </a:moveTo>
                <a:cubicBezTo>
                  <a:pt x="849085" y="418681"/>
                  <a:pt x="1349828" y="0"/>
                  <a:pt x="1729991" y="3349"/>
                </a:cubicBezTo>
                <a:cubicBezTo>
                  <a:pt x="2110154" y="6699"/>
                  <a:pt x="2785068" y="432079"/>
                  <a:pt x="2986035" y="686637"/>
                </a:cubicBezTo>
                <a:cubicBezTo>
                  <a:pt x="3187002" y="941195"/>
                  <a:pt x="2850382" y="1251020"/>
                  <a:pt x="2935793" y="1530699"/>
                </a:cubicBezTo>
                <a:cubicBezTo>
                  <a:pt x="3021204" y="1810378"/>
                  <a:pt x="3508549" y="2048189"/>
                  <a:pt x="3498501" y="2364712"/>
                </a:cubicBezTo>
                <a:cubicBezTo>
                  <a:pt x="3488453" y="2681235"/>
                  <a:pt x="2940817" y="2997758"/>
                  <a:pt x="2875503" y="3429837"/>
                </a:cubicBezTo>
                <a:cubicBezTo>
                  <a:pt x="2810189" y="3861916"/>
                  <a:pt x="3399692" y="4885173"/>
                  <a:pt x="3106615" y="4957186"/>
                </a:cubicBezTo>
                <a:cubicBezTo>
                  <a:pt x="2813538" y="5029199"/>
                  <a:pt x="1627833" y="4252127"/>
                  <a:pt x="1117042" y="3861916"/>
                </a:cubicBezTo>
                <a:cubicBezTo>
                  <a:pt x="606251" y="3471705"/>
                  <a:pt x="83736" y="3011156"/>
                  <a:pt x="41868" y="2615921"/>
                </a:cubicBezTo>
                <a:cubicBezTo>
                  <a:pt x="0" y="2220686"/>
                  <a:pt x="758651" y="1813727"/>
                  <a:pt x="865833" y="1490505"/>
                </a:cubicBezTo>
                <a:cubicBezTo>
                  <a:pt x="973015" y="1167283"/>
                  <a:pt x="561033" y="914399"/>
                  <a:pt x="705059" y="66654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209800" y="2057400"/>
            <a:ext cx="1828800" cy="2286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343400" y="25146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828800"/>
            <a:ext cx="685800" cy="68580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NTT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43400" y="350520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962400" y="3962400"/>
            <a:ext cx="9906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Adj. Factor</a:t>
            </a:r>
            <a:endParaRPr lang="en-US" sz="1400" dirty="0"/>
          </a:p>
        </p:txBody>
      </p:sp>
      <p:sp>
        <p:nvSpPr>
          <p:cNvPr id="16" name="Down Arrow 15"/>
          <p:cNvSpPr/>
          <p:nvPr/>
        </p:nvSpPr>
        <p:spPr>
          <a:xfrm>
            <a:off x="4648200" y="4419600"/>
            <a:ext cx="152400" cy="4572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381500" y="4876800"/>
            <a:ext cx="952500" cy="457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Structural BMPs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0" y="1752600"/>
            <a:ext cx="164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Management</a:t>
            </a:r>
            <a:r>
              <a:rPr lang="en-US" sz="1400" dirty="0" smtClean="0"/>
              <a:t> In</a:t>
            </a:r>
            <a:r>
              <a:rPr lang="en-US" sz="1600" dirty="0" smtClean="0"/>
              <a:t>fo</a:t>
            </a: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810000" y="2895600"/>
            <a:ext cx="1143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NTT Output (Edge of Farm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3" name="Curved Up Arrow 22"/>
          <p:cNvSpPr/>
          <p:nvPr/>
        </p:nvSpPr>
        <p:spPr>
          <a:xfrm>
            <a:off x="4953000" y="5334000"/>
            <a:ext cx="1371600" cy="533400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6934200" y="4953000"/>
            <a:ext cx="457200" cy="2286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867400" y="4648200"/>
            <a:ext cx="1066800" cy="685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Current Load (EOS)</a:t>
            </a:r>
            <a:endParaRPr lang="en-US" sz="1400" dirty="0"/>
          </a:p>
        </p:txBody>
      </p:sp>
      <p:sp>
        <p:nvSpPr>
          <p:cNvPr id="29" name="Oval 28"/>
          <p:cNvSpPr/>
          <p:nvPr/>
        </p:nvSpPr>
        <p:spPr>
          <a:xfrm>
            <a:off x="7391400" y="4648200"/>
            <a:ext cx="1143000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TMDL Baseline (EOS)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5791200" y="4419600"/>
            <a:ext cx="2667000" cy="1447800"/>
          </a:xfrm>
          <a:prstGeom prst="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43600" y="3810000"/>
            <a:ext cx="176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Trading Eligibility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705600" y="762000"/>
            <a:ext cx="2133600" cy="182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Chesapeake Bay Watershed Model</a:t>
            </a:r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7772400" y="2590800"/>
            <a:ext cx="228600" cy="20574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2170444" y="685800"/>
            <a:ext cx="6591719" cy="5684854"/>
          </a:xfrm>
          <a:custGeom>
            <a:avLst/>
            <a:gdLst>
              <a:gd name="connsiteX0" fmla="*/ 0 w 6591719"/>
              <a:gd name="connsiteY0" fmla="*/ 0 h 6069204"/>
              <a:gd name="connsiteX1" fmla="*/ 0 w 6591719"/>
              <a:gd name="connsiteY1" fmla="*/ 6069204 h 6069204"/>
              <a:gd name="connsiteX2" fmla="*/ 6561574 w 6591719"/>
              <a:gd name="connsiteY2" fmla="*/ 6069204 h 6069204"/>
              <a:gd name="connsiteX3" fmla="*/ 6591719 w 6591719"/>
              <a:gd name="connsiteY3" fmla="*/ 3104940 h 6069204"/>
              <a:gd name="connsiteX4" fmla="*/ 4340888 w 6591719"/>
              <a:gd name="connsiteY4" fmla="*/ 3104940 h 6069204"/>
              <a:gd name="connsiteX5" fmla="*/ 4310743 w 6591719"/>
              <a:gd name="connsiteY5" fmla="*/ 10048 h 6069204"/>
              <a:gd name="connsiteX6" fmla="*/ 0 w 6591719"/>
              <a:gd name="connsiteY6" fmla="*/ 0 h 606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1719" h="6069204">
                <a:moveTo>
                  <a:pt x="0" y="0"/>
                </a:moveTo>
                <a:lnTo>
                  <a:pt x="0" y="6069204"/>
                </a:lnTo>
                <a:lnTo>
                  <a:pt x="6561574" y="6069204"/>
                </a:lnTo>
                <a:lnTo>
                  <a:pt x="6591719" y="3104940"/>
                </a:lnTo>
                <a:lnTo>
                  <a:pt x="4340888" y="3104940"/>
                </a:lnTo>
                <a:lnTo>
                  <a:pt x="4310743" y="10048"/>
                </a:lnTo>
                <a:lnTo>
                  <a:pt x="0" y="0"/>
                </a:lnTo>
                <a:close/>
              </a:path>
            </a:pathLst>
          </a:cu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228600"/>
            <a:ext cx="8534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Chesapeake Bay Nutrient Trading Tool Load Calculations</a:t>
            </a:r>
            <a:endParaRPr lang="en-US" sz="2800" b="1" dirty="0"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04800" y="3657600"/>
            <a:ext cx="457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04800" y="4611469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4800" y="5638800"/>
            <a:ext cx="4572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85800" y="3429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11125">
              <a:tabLst>
                <a:tab pos="111125" algn="l"/>
              </a:tabLst>
            </a:pPr>
            <a:r>
              <a:rPr lang="en-US" dirty="0" smtClean="0"/>
              <a:t>Nutrient   	Tracking    	Tool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800" y="4535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CBNTT </a:t>
            </a:r>
          </a:p>
          <a:p>
            <a:r>
              <a:rPr lang="en-US" dirty="0" smtClean="0"/>
              <a:t>  Operations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5334000"/>
            <a:ext cx="1411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Chesapeake</a:t>
            </a:r>
          </a:p>
          <a:p>
            <a:pPr marL="176213" indent="-176213"/>
            <a:r>
              <a:rPr lang="en-US" dirty="0"/>
              <a:t> </a:t>
            </a:r>
            <a:r>
              <a:rPr lang="en-US" dirty="0" smtClean="0"/>
              <a:t> Bay</a:t>
            </a:r>
          </a:p>
          <a:p>
            <a:pPr marL="176213" indent="-176213"/>
            <a:r>
              <a:rPr lang="en-US" dirty="0"/>
              <a:t> </a:t>
            </a:r>
            <a:r>
              <a:rPr lang="en-US" dirty="0" smtClean="0"/>
              <a:t> Watershed</a:t>
            </a:r>
          </a:p>
          <a:p>
            <a:pPr marL="176213" indent="-176213"/>
            <a:r>
              <a:rPr lang="en-US" dirty="0"/>
              <a:t> 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09800" y="2209800"/>
            <a:ext cx="1121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Spatial </a:t>
            </a:r>
            <a:r>
              <a:rPr lang="en-US" sz="1600" dirty="0" smtClean="0"/>
              <a:t>Info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 TRACKING TOOL(NTT)</a:t>
            </a:r>
            <a:endParaRPr lang="en-US" b="1" dirty="0">
              <a:solidFill>
                <a:srgbClr val="49BFD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NTT was created by USDA from APEX to provide user- friendly access to environmental outcomes, such as changes in nutrients, sediment, and yields at the field scale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NTT calculates the change in N, P, sediment, and yield based upon an initial condition and the adoption of agronomic conservation practices</a:t>
            </a:r>
          </a:p>
          <a:p>
            <a:pPr>
              <a:buSzPct val="150000"/>
              <a:buFont typeface="Arial" pitchFamily="34" charset="0"/>
              <a:buChar char="•"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Agronomic options include application methods and type of fertilizer, planting method, harvesting method, cover crops, tillage, irrigation, drainage, etc.</a:t>
            </a:r>
          </a:p>
          <a:p>
            <a:pPr>
              <a:buSzPct val="140000"/>
              <a:buFont typeface="Arial" pitchFamily="34" charset="0"/>
              <a:buChar char="•"/>
            </a:pPr>
            <a:r>
              <a:rPr lang="en-US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NTT applies parameters (weather, evapotranspiration, crop growth models, temperature, slope, soils) to inputs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49BF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CBNTT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/>
          </a:bodyPr>
          <a:lstStyle/>
          <a:p>
            <a:pPr>
              <a:buSzPct val="150000"/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CBNTT is an interface that links NTT to the Bay Model</a:t>
            </a:r>
          </a:p>
          <a:p>
            <a:pP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CBNTT applies BMPs to the NTT model utilizing discounted Bay Model efficiencies</a:t>
            </a:r>
          </a:p>
          <a:p>
            <a:pP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Determines eligibility and credit generation capacity</a:t>
            </a:r>
          </a:p>
          <a:p>
            <a:pPr>
              <a:buSzPct val="150000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Can process alternative credit generating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activiities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7F8AF9CC5AA9478F1F957F30FA7004" ma:contentTypeVersion="12" ma:contentTypeDescription="Create a new document." ma:contentTypeScope="" ma:versionID="16f124e63c99975d05468cb4cc5762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1c3a5fe40b69cf375f6490498fc6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A2D5BB-2537-4B90-9D5C-A719EC8DC245}"/>
</file>

<file path=customXml/itemProps2.xml><?xml version="1.0" encoding="utf-8"?>
<ds:datastoreItem xmlns:ds="http://schemas.openxmlformats.org/officeDocument/2006/customXml" ds:itemID="{AFF4B1FF-26E3-4292-AFAE-2476891BB372}"/>
</file>

<file path=customXml/itemProps3.xml><?xml version="1.0" encoding="utf-8"?>
<ds:datastoreItem xmlns:ds="http://schemas.openxmlformats.org/officeDocument/2006/customXml" ds:itemID="{572905EA-D728-4CE5-A736-4CD810D19C64}"/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1114</Words>
  <Application>Microsoft Office PowerPoint</Application>
  <PresentationFormat>On-screen Show (4:3)</PresentationFormat>
  <Paragraphs>211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  Agricultural    Credit        Generation       </vt:lpstr>
      <vt:lpstr>AGRICULTURAL NONPOINT SOURCE TRADING  Fundamental Principles</vt:lpstr>
      <vt:lpstr>AGRICULTURAL NONPOINT SOURCE TRADING  Fundamental Principles Continued</vt:lpstr>
      <vt:lpstr> HOW TO GENERATE CREDITS  </vt:lpstr>
      <vt:lpstr>PROGRAM STRUCTURE</vt:lpstr>
      <vt:lpstr>NUTRIENT TRADING TOOL DEVELOPMENT</vt:lpstr>
      <vt:lpstr>Slide 7</vt:lpstr>
      <vt:lpstr>NUTRIENT TRACKING TOOL(NTT)</vt:lpstr>
      <vt:lpstr>CBNTT OPERATIONS</vt:lpstr>
      <vt:lpstr>CALIBRATION</vt:lpstr>
      <vt:lpstr>DIFFERENCES</vt:lpstr>
      <vt:lpstr>BASELINE AND CREDIT CALCULATION EXAMPLE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AGRICULTRAL PROJECT WORKSHEET</vt:lpstr>
      <vt:lpstr>  Application of Trading Ratios  Delivery Ratio Example </vt:lpstr>
      <vt:lpstr>CERTIFICATION</vt:lpstr>
      <vt:lpstr>VERIFICATION</vt:lpstr>
      <vt:lpstr>REGISTRATION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 Trading in Maryland</dc:title>
  <dc:creator>Susan Payne</dc:creator>
  <cp:lastModifiedBy>ML</cp:lastModifiedBy>
  <cp:revision>75</cp:revision>
  <dcterms:created xsi:type="dcterms:W3CDTF">2016-01-04T20:25:05Z</dcterms:created>
  <dcterms:modified xsi:type="dcterms:W3CDTF">2016-01-21T19:21:01Z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0x010100807F8AF9CC5AA9478F1F957F30FA7004</vt:lpwstr>
  </property>
</Properties>
</file>