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494" r:id="rId1"/>
  </p:sldMasterIdLst>
  <p:notesMasterIdLst>
    <p:notesMasterId r:id="rId23"/>
  </p:notesMasterIdLst>
  <p:handoutMasterIdLst>
    <p:handoutMasterId r:id="rId24"/>
  </p:handoutMasterIdLst>
  <p:sldIdLst>
    <p:sldId id="567" r:id="rId2"/>
    <p:sldId id="580" r:id="rId3"/>
    <p:sldId id="581" r:id="rId4"/>
    <p:sldId id="582" r:id="rId5"/>
    <p:sldId id="583" r:id="rId6"/>
    <p:sldId id="585" r:id="rId7"/>
    <p:sldId id="586" r:id="rId8"/>
    <p:sldId id="587" r:id="rId9"/>
    <p:sldId id="588" r:id="rId10"/>
    <p:sldId id="596" r:id="rId11"/>
    <p:sldId id="597" r:id="rId12"/>
    <p:sldId id="589" r:id="rId13"/>
    <p:sldId id="590" r:id="rId14"/>
    <p:sldId id="598" r:id="rId15"/>
    <p:sldId id="599" r:id="rId16"/>
    <p:sldId id="591" r:id="rId17"/>
    <p:sldId id="592" r:id="rId18"/>
    <p:sldId id="593" r:id="rId19"/>
    <p:sldId id="594" r:id="rId20"/>
    <p:sldId id="595" r:id="rId21"/>
    <p:sldId id="579" r:id="rId2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rgbClr val="36497A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rgbClr val="36497A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rgbClr val="36497A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rgbClr val="36497A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rgbClr val="36497A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36497A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36497A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36497A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36497A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y Rynd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2DDFA"/>
    <a:srgbClr val="C6DFFA"/>
    <a:srgbClr val="D5E7FB"/>
    <a:srgbClr val="FFE69F"/>
    <a:srgbClr val="FFCCCC"/>
    <a:srgbClr val="FFC625"/>
    <a:srgbClr val="4EA465"/>
    <a:srgbClr val="DE0000"/>
    <a:srgbClr val="5BA046"/>
    <a:srgbClr val="2384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7" autoAdjust="0"/>
    <p:restoredTop sz="95970" autoAdjust="0"/>
  </p:normalViewPr>
  <p:slideViewPr>
    <p:cSldViewPr>
      <p:cViewPr varScale="1">
        <p:scale>
          <a:sx n="81" d="100"/>
          <a:sy n="81" d="100"/>
        </p:scale>
        <p:origin x="-159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736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3038475" cy="463550"/>
          </a:xfrm>
          <a:prstGeom prst="rect">
            <a:avLst/>
          </a:prstGeom>
        </p:spPr>
        <p:txBody>
          <a:bodyPr vert="horz" lIns="88009" tIns="44006" rIns="88009" bIns="4400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8" y="0"/>
            <a:ext cx="3038475" cy="463550"/>
          </a:xfrm>
          <a:prstGeom prst="rect">
            <a:avLst/>
          </a:prstGeom>
        </p:spPr>
        <p:txBody>
          <a:bodyPr vert="horz" lIns="88009" tIns="44006" rIns="88009" bIns="44006" rtlCol="0"/>
          <a:lstStyle>
            <a:lvl1pPr algn="r">
              <a:defRPr sz="1200"/>
            </a:lvl1pPr>
          </a:lstStyle>
          <a:p>
            <a:pPr>
              <a:defRPr/>
            </a:pPr>
            <a:fld id="{4B32DD15-40FE-46E7-B636-B56B29B8A2E1}" type="datetimeFigureOut">
              <a:rPr lang="en-US"/>
              <a:pPr>
                <a:defRPr/>
              </a:pPr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31263"/>
            <a:ext cx="3038475" cy="463550"/>
          </a:xfrm>
          <a:prstGeom prst="rect">
            <a:avLst/>
          </a:prstGeom>
        </p:spPr>
        <p:txBody>
          <a:bodyPr vert="horz" lIns="88009" tIns="44006" rIns="88009" bIns="440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8" y="8831263"/>
            <a:ext cx="3038475" cy="463550"/>
          </a:xfrm>
          <a:prstGeom prst="rect">
            <a:avLst/>
          </a:prstGeom>
        </p:spPr>
        <p:txBody>
          <a:bodyPr vert="horz" lIns="88009" tIns="44006" rIns="88009" bIns="44006" rtlCol="0" anchor="b"/>
          <a:lstStyle>
            <a:lvl1pPr algn="r">
              <a:defRPr sz="1200"/>
            </a:lvl1pPr>
          </a:lstStyle>
          <a:p>
            <a:pPr>
              <a:defRPr/>
            </a:pPr>
            <a:fld id="{BEE0F9EB-DD79-45DD-8F61-0D1419961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9797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4" tIns="46512" rIns="93024" bIns="46512" numCol="1" anchor="t" anchorCtr="0" compatLnSpc="1">
            <a:prstTxWarp prst="textNoShape">
              <a:avLst/>
            </a:prstTxWarp>
          </a:bodyPr>
          <a:lstStyle>
            <a:lvl1pPr algn="l" defTabSz="929930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8" y="0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4" tIns="46512" rIns="93024" bIns="46512" numCol="1" anchor="t" anchorCtr="0" compatLnSpc="1">
            <a:prstTxWarp prst="textNoShape">
              <a:avLst/>
            </a:prstTxWarp>
          </a:bodyPr>
          <a:lstStyle>
            <a:lvl1pPr algn="r" defTabSz="929930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73" y="441643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4" tIns="46512" rIns="93024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4" tIns="46512" rIns="93024" bIns="46512" numCol="1" anchor="b" anchorCtr="0" compatLnSpc="1">
            <a:prstTxWarp prst="textNoShape">
              <a:avLst/>
            </a:prstTxWarp>
          </a:bodyPr>
          <a:lstStyle>
            <a:lvl1pPr algn="l" defTabSz="929930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8" y="8831263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4" tIns="46512" rIns="93024" bIns="46512" numCol="1" anchor="b" anchorCtr="0" compatLnSpc="1">
            <a:prstTxWarp prst="textNoShape">
              <a:avLst/>
            </a:prstTxWarp>
          </a:bodyPr>
          <a:lstStyle>
            <a:lvl1pPr algn="r" defTabSz="929930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2D87E03-8CA0-48A7-9801-686DC2017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3374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914"/>
            <a:fld id="{0787CC6B-EF21-4980-8F84-FB6D42FE795E}" type="slidenum">
              <a:rPr lang="en-US" smtClean="0">
                <a:latin typeface="Arial" charset="0"/>
              </a:rPr>
              <a:pPr defTabSz="928914"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29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3025" y="5211763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4267200"/>
            <a:ext cx="7772400" cy="715963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op Tw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28675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828675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41148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829175" y="41148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1000" y="3733800"/>
            <a:ext cx="3863531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834480" y="3733800"/>
            <a:ext cx="386353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304800" y="3657600"/>
            <a:ext cx="46482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 flipH="1">
            <a:off x="4752975" y="3657600"/>
            <a:ext cx="39624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 userDrawn="1"/>
        </p:nvCxnSpPr>
        <p:spPr bwMode="auto">
          <a:xfrm>
            <a:off x="4572000" y="3810000"/>
            <a:ext cx="0" cy="220980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xmlns="" val="292753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op On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28675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828675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80999" y="4114800"/>
            <a:ext cx="8277225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1000" y="3733800"/>
            <a:ext cx="828675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304800" y="3657600"/>
            <a:ext cx="46482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 flipH="1">
            <a:off x="4752975" y="3657600"/>
            <a:ext cx="39624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xmlns="" val="336354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1910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52438" y="876239"/>
            <a:ext cx="8234362" cy="419161"/>
            <a:chOff x="681038" y="760413"/>
            <a:chExt cx="7707312" cy="273050"/>
          </a:xfrm>
        </p:grpSpPr>
        <p:cxnSp>
          <p:nvCxnSpPr>
            <p:cNvPr id="6" name="Straight Connector 24"/>
            <p:cNvCxnSpPr>
              <a:cxnSpLocks noChangeShapeType="1"/>
            </p:cNvCxnSpPr>
            <p:nvPr/>
          </p:nvCxnSpPr>
          <p:spPr bwMode="auto">
            <a:xfrm>
              <a:off x="681038" y="1032324"/>
              <a:ext cx="7707312" cy="1139"/>
            </a:xfrm>
            <a:prstGeom prst="line">
              <a:avLst/>
            </a:prstGeom>
            <a:noFill/>
            <a:ln w="19050" algn="ctr">
              <a:solidFill>
                <a:srgbClr val="5BA046"/>
              </a:solidFill>
              <a:round/>
              <a:headEnd/>
              <a:tailEnd/>
            </a:ln>
          </p:spPr>
        </p:cxnSp>
        <p:cxnSp>
          <p:nvCxnSpPr>
            <p:cNvPr id="8" name="Straight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545299" y="896152"/>
              <a:ext cx="273050" cy="1572"/>
            </a:xfrm>
            <a:prstGeom prst="line">
              <a:avLst/>
            </a:prstGeom>
            <a:noFill/>
            <a:ln w="19050" algn="ctr">
              <a:solidFill>
                <a:srgbClr val="5BA046"/>
              </a:solidFill>
              <a:round/>
              <a:headEnd/>
              <a:tailEnd/>
            </a:ln>
          </p:spPr>
        </p:cxnSp>
      </p:grp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876239"/>
            <a:ext cx="8229600" cy="418287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21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1910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895600"/>
            <a:ext cx="9144000" cy="838200"/>
          </a:xfrm>
          <a:prstGeom prst="rect">
            <a:avLst/>
          </a:prstGeom>
          <a:solidFill>
            <a:srgbClr val="2384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3745705"/>
            <a:ext cx="9144000" cy="45719"/>
          </a:xfrm>
          <a:prstGeom prst="rect">
            <a:avLst/>
          </a:prstGeom>
          <a:solidFill>
            <a:srgbClr val="5BA0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2838450"/>
            <a:ext cx="9144000" cy="45719"/>
          </a:xfrm>
          <a:prstGeom prst="rect">
            <a:avLst/>
          </a:prstGeom>
          <a:solidFill>
            <a:srgbClr val="5BA0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2121" y="2924072"/>
            <a:ext cx="7772400" cy="793820"/>
          </a:xfrm>
        </p:spPr>
        <p:txBody>
          <a:bodyPr anchor="ctr"/>
          <a:lstStyle>
            <a:lvl1pPr algn="ctr">
              <a:defRPr sz="2800" b="0" cap="none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 descr="RES leaf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18223" y="6370129"/>
            <a:ext cx="867777" cy="487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886200" cy="4191000"/>
          </a:xfrm>
        </p:spPr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  <a:lvl2pPr>
              <a:defRPr sz="1000">
                <a:latin typeface="Trebuchet MS" panose="020B0603020202020204" pitchFamily="34" charset="0"/>
              </a:defRPr>
            </a:lvl2pPr>
            <a:lvl3pPr>
              <a:defRPr sz="1000">
                <a:latin typeface="Trebuchet MS" panose="020B0603020202020204" pitchFamily="34" charset="0"/>
              </a:defRPr>
            </a:lvl3pPr>
            <a:lvl4pPr>
              <a:defRPr sz="1000">
                <a:latin typeface="Trebuchet MS" panose="020B0603020202020204" pitchFamily="34" charset="0"/>
              </a:defRPr>
            </a:lvl4pPr>
            <a:lvl5pPr>
              <a:defRPr sz="10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676400"/>
            <a:ext cx="3886200" cy="4191000"/>
          </a:xfrm>
        </p:spPr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  <a:lvl2pPr>
              <a:defRPr sz="1000">
                <a:latin typeface="Trebuchet MS" panose="020B0603020202020204" pitchFamily="34" charset="0"/>
              </a:defRPr>
            </a:lvl2pPr>
            <a:lvl3pPr>
              <a:defRPr sz="1000">
                <a:latin typeface="Trebuchet MS" panose="020B0603020202020204" pitchFamily="34" charset="0"/>
              </a:defRPr>
            </a:lvl3pPr>
            <a:lvl4pPr>
              <a:defRPr sz="1000">
                <a:latin typeface="Trebuchet MS" panose="020B0603020202020204" pitchFamily="34" charset="0"/>
              </a:defRPr>
            </a:lvl4pPr>
            <a:lvl5pPr>
              <a:defRPr sz="10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3863531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34091" y="1143000"/>
            <a:ext cx="3863531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4572000" y="1295400"/>
            <a:ext cx="0" cy="487680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5240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3863531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34480" y="1143000"/>
            <a:ext cx="386353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41148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829175" y="41148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1000" y="3733800"/>
            <a:ext cx="3863531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834480" y="3733800"/>
            <a:ext cx="386353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304800" y="3657600"/>
            <a:ext cx="39624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 flipH="1">
            <a:off x="4752975" y="3657600"/>
            <a:ext cx="39624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4572000" y="1295400"/>
            <a:ext cx="0" cy="487680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Sect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5240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3863531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34480" y="1143000"/>
            <a:ext cx="386353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41148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829175" y="41148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1000" y="3733800"/>
            <a:ext cx="3863531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834480" y="3733800"/>
            <a:ext cx="386353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304800" y="3657600"/>
            <a:ext cx="39624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 flipH="1">
            <a:off x="4752975" y="3657600"/>
            <a:ext cx="39624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538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886200" cy="46482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5240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3863531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34480" y="1143000"/>
            <a:ext cx="386353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829175" y="41148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834480" y="3733800"/>
            <a:ext cx="386353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 flipH="1">
            <a:off x="4752975" y="3657600"/>
            <a:ext cx="39624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4572000" y="1295400"/>
            <a:ext cx="0" cy="487680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30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524000"/>
            <a:ext cx="3886200" cy="46482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3863531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34480" y="1143000"/>
            <a:ext cx="386353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41148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1000" y="3733800"/>
            <a:ext cx="3863531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304800" y="3657600"/>
            <a:ext cx="39624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4572000" y="1295400"/>
            <a:ext cx="0" cy="487680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30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 On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524000"/>
            <a:ext cx="3886200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3863531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34480" y="1143000"/>
            <a:ext cx="3863530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380999" y="4114800"/>
            <a:ext cx="8334375" cy="1905000"/>
          </a:xfrm>
        </p:spPr>
        <p:txBody>
          <a:bodyPr/>
          <a:lstStyle>
            <a:lvl1pPr>
              <a:defRPr sz="800">
                <a:latin typeface="Trebuchet MS" panose="020B0603020202020204" pitchFamily="34" charset="0"/>
              </a:defRPr>
            </a:lvl1pPr>
            <a:lvl2pPr>
              <a:defRPr sz="800">
                <a:latin typeface="Trebuchet MS" panose="020B0603020202020204" pitchFamily="34" charset="0"/>
              </a:defRPr>
            </a:lvl2pPr>
            <a:lvl3pPr>
              <a:defRPr sz="800">
                <a:latin typeface="Trebuchet MS" panose="020B0603020202020204" pitchFamily="34" charset="0"/>
              </a:defRPr>
            </a:lvl3pPr>
            <a:lvl4pPr>
              <a:defRPr sz="800">
                <a:latin typeface="Trebuchet MS" panose="020B0603020202020204" pitchFamily="34" charset="0"/>
              </a:defRPr>
            </a:lvl4pPr>
            <a:lvl5pPr>
              <a:defRPr sz="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1000" y="3733800"/>
            <a:ext cx="8334375" cy="304800"/>
          </a:xfrm>
          <a:solidFill>
            <a:srgbClr val="5BA046"/>
          </a:solidFill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304800" y="3657600"/>
            <a:ext cx="55626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 flipH="1">
            <a:off x="4752975" y="3657600"/>
            <a:ext cx="3962400" cy="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 userDrawn="1"/>
        </p:nvCxnSpPr>
        <p:spPr bwMode="auto">
          <a:xfrm>
            <a:off x="4572000" y="1295400"/>
            <a:ext cx="0" cy="2209800"/>
          </a:xfrm>
          <a:prstGeom prst="line">
            <a:avLst/>
          </a:prstGeom>
          <a:noFill/>
          <a:ln w="9525" algn="ctr">
            <a:solidFill>
              <a:srgbClr val="36497A"/>
            </a:solidFill>
            <a:round/>
            <a:headEnd/>
            <a:tailEnd/>
          </a:ln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915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384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05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4611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850105"/>
            <a:ext cx="9144000" cy="45719"/>
          </a:xfrm>
          <a:prstGeom prst="rect">
            <a:avLst/>
          </a:prstGeom>
          <a:solidFill>
            <a:srgbClr val="5BA0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0" name="Picture 9" descr="RES leaf logo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18223" y="6370129"/>
            <a:ext cx="867777" cy="487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30" r:id="rId1"/>
    <p:sldLayoutId id="2147486625" r:id="rId2"/>
    <p:sldLayoutId id="2147486631" r:id="rId3"/>
    <p:sldLayoutId id="2147486626" r:id="rId4"/>
    <p:sldLayoutId id="2147486627" r:id="rId5"/>
    <p:sldLayoutId id="2147486641" r:id="rId6"/>
    <p:sldLayoutId id="2147486635" r:id="rId7"/>
    <p:sldLayoutId id="2147486636" r:id="rId8"/>
    <p:sldLayoutId id="2147486637" r:id="rId9"/>
    <p:sldLayoutId id="2147486638" r:id="rId10"/>
    <p:sldLayoutId id="2147486639" r:id="rId11"/>
    <p:sldLayoutId id="2147486633" r:id="rId12"/>
    <p:sldLayoutId id="2147486628" r:id="rId13"/>
    <p:sldLayoutId id="214748662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anose="020B0603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A5B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A5B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A5B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A5B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A5B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A5B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A5B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A5B"/>
          </a:solidFill>
          <a:latin typeface="Trebuchet MS" pitchFamily="34" charset="0"/>
        </a:defRPr>
      </a:lvl9pPr>
    </p:titleStyle>
    <p:bodyStyle>
      <a:lvl1pPr marL="231775" indent="-231775" algn="l" rtl="0" eaLnBrk="1" fontAlgn="base" hangingPunct="1">
        <a:lnSpc>
          <a:spcPct val="105000"/>
        </a:lnSpc>
        <a:spcBef>
          <a:spcPct val="60000"/>
        </a:spcBef>
        <a:spcAft>
          <a:spcPct val="0"/>
        </a:spcAft>
        <a:buClr>
          <a:srgbClr val="2384EB"/>
        </a:buClr>
        <a:buFont typeface="Arial" panose="020B0604020202020204" pitchFamily="34" charset="0"/>
        <a:buChar char="•"/>
        <a:defRPr sz="1100">
          <a:solidFill>
            <a:schemeClr val="tx1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1pPr>
      <a:lvl2pPr marL="490538" indent="-257175" algn="l" rtl="0" eaLnBrk="1" fontAlgn="base" hangingPunct="1">
        <a:spcBef>
          <a:spcPct val="40000"/>
        </a:spcBef>
        <a:spcAft>
          <a:spcPct val="0"/>
        </a:spcAft>
        <a:buClr>
          <a:srgbClr val="2384EB"/>
        </a:buClr>
        <a:buFont typeface="Times New Roman" pitchFamily="18" charset="0"/>
        <a:buChar char="□"/>
        <a:defRPr sz="1100">
          <a:solidFill>
            <a:schemeClr val="tx1"/>
          </a:solidFill>
          <a:latin typeface="Trebuchet MS" panose="020B0603020202020204" pitchFamily="34" charset="0"/>
          <a:cs typeface="Arial" panose="020B0604020202020204" pitchFamily="34" charset="0"/>
        </a:defRPr>
      </a:lvl2pPr>
      <a:lvl3pPr marL="720725" indent="-228600" algn="l" rtl="0" eaLnBrk="1" fontAlgn="base" hangingPunct="1">
        <a:spcBef>
          <a:spcPct val="20000"/>
        </a:spcBef>
        <a:spcAft>
          <a:spcPct val="0"/>
        </a:spcAft>
        <a:buClr>
          <a:srgbClr val="2384EB"/>
        </a:buClr>
        <a:buFont typeface="Wingdings" pitchFamily="2" charset="2"/>
        <a:buChar char="§"/>
        <a:defRPr sz="1100">
          <a:solidFill>
            <a:schemeClr val="tx1"/>
          </a:solidFill>
          <a:latin typeface="Trebuchet MS" panose="020B0603020202020204" pitchFamily="34" charset="0"/>
          <a:cs typeface="Arial" panose="020B0604020202020204" pitchFamily="34" charset="0"/>
        </a:defRPr>
      </a:lvl3pPr>
      <a:lvl4pPr marL="950913" indent="-228600" algn="l" rtl="0" eaLnBrk="1" fontAlgn="base" hangingPunct="1">
        <a:spcBef>
          <a:spcPct val="20000"/>
        </a:spcBef>
        <a:spcAft>
          <a:spcPct val="0"/>
        </a:spcAft>
        <a:buClr>
          <a:srgbClr val="8A7967"/>
        </a:buClr>
        <a:buFont typeface="Arial" charset="0"/>
        <a:buChar char="–"/>
        <a:defRPr sz="1100">
          <a:solidFill>
            <a:schemeClr val="tx1"/>
          </a:solidFill>
          <a:latin typeface="Trebuchet MS" panose="020B0603020202020204" pitchFamily="34" charset="0"/>
          <a:cs typeface="Arial" panose="020B0604020202020204" pitchFamily="34" charset="0"/>
        </a:defRPr>
      </a:lvl4pPr>
      <a:lvl5pPr marL="11811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Trebuchet MS" panose="020B0603020202020204" pitchFamily="34" charset="0"/>
          <a:cs typeface="Arial" panose="020B0604020202020204" pitchFamily="34" charset="0"/>
        </a:defRPr>
      </a:lvl5pPr>
      <a:lvl6pPr marL="16383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0955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5527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0099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ubtitle 4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239000" cy="838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 Neue"/>
                <a:cs typeface="Helvetica Neue"/>
              </a:rPr>
              <a:t>Maryland Water Quality Trading Committee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latin typeface="Helvetica Neue"/>
                <a:cs typeface="Helvetica Neue"/>
              </a:rPr>
              <a:t>Role of Aggregator</a:t>
            </a:r>
          </a:p>
          <a:p>
            <a:pPr eaLnBrk="1" hangingPunct="1">
              <a:spcBef>
                <a:spcPts val="0"/>
              </a:spcBef>
            </a:pPr>
            <a:endParaRPr lang="en-US" sz="2400" dirty="0" smtClean="0">
              <a:latin typeface="Helvetica Neue"/>
              <a:cs typeface="Helvetica Neue"/>
            </a:endParaRPr>
          </a:p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latin typeface="Helvetica Neue"/>
                <a:cs typeface="Helvetica Neue"/>
              </a:rPr>
              <a:t>George Kelly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latin typeface="Helvetica Neue"/>
                <a:cs typeface="Helvetica Neue"/>
              </a:rPr>
              <a:t>Resource Environmental Solutions, LLC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latin typeface="Helvetica Neue"/>
                <a:cs typeface="Helvetica Neue"/>
              </a:rPr>
              <a:t/>
            </a:r>
            <a:br>
              <a:rPr lang="en-US" sz="2400" dirty="0" smtClean="0">
                <a:latin typeface="Helvetica Neue"/>
                <a:cs typeface="Helvetica Neue"/>
              </a:rPr>
            </a:br>
            <a:r>
              <a:rPr lang="en-US" sz="2400" dirty="0" smtClean="0">
                <a:latin typeface="Helvetica Neue"/>
                <a:cs typeface="Helvetica Neue"/>
              </a:rPr>
              <a:t>February 22,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Pre-certification review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Use MNTT as applicable (if certify for ag)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Complete certification and registration 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Consent from landowners/tenants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Review and approval by MDA with site visits-should there be a timeline for review of application?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Performed and paid for by aggregator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Certify Credits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744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MDE permit approval of use of credits-need programmatic acceptance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Schedule of implementation and credit generation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Confirmation of credit generation and verification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Enforcement mechanisms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17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Pricing </a:t>
            </a:r>
            <a:r>
              <a:rPr lang="en-US" sz="1800" dirty="0"/>
              <a:t>discovery </a:t>
            </a:r>
            <a:r>
              <a:rPr lang="en-US" sz="1800" dirty="0" smtClean="0"/>
              <a:t>based on sites and rules </a:t>
            </a: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Regulatory process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When does buyer need credit?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Type of credit (annual, 10-year, permanent)</a:t>
            </a: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Negotiate trading </a:t>
            </a:r>
            <a:r>
              <a:rPr lang="en-US" sz="1800" dirty="0" smtClean="0"/>
              <a:t>contracts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Implementation schedule for credit generation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Negotiate the Sales Transaction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271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34290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200" dirty="0" smtClean="0"/>
              <a:t>Amount and type of credits being sold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Timeline for credit generation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Payment </a:t>
            </a:r>
            <a:r>
              <a:rPr lang="en-US" sz="1200" dirty="0"/>
              <a:t>schedule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Duration of </a:t>
            </a:r>
            <a:r>
              <a:rPr lang="en-US" sz="1200" dirty="0" smtClean="0"/>
              <a:t>trade/term</a:t>
            </a:r>
            <a:endParaRPr lang="en-US" sz="1200" dirty="0"/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Price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Project implementation</a:t>
            </a:r>
            <a:endParaRPr lang="en-US" sz="1200" dirty="0"/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Insurance for credit deficits?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Financial assurances for work performance?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Liability transfer 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Verification</a:t>
            </a:r>
            <a:endParaRPr lang="en-US" sz="1200" dirty="0"/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Adaptive </a:t>
            </a:r>
            <a:r>
              <a:rPr lang="en-US" sz="1200" dirty="0" smtClean="0"/>
              <a:t>management</a:t>
            </a:r>
            <a:endParaRPr lang="en-US" sz="1200" dirty="0"/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Force majeure 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Restrictions </a:t>
            </a:r>
            <a:r>
              <a:rPr lang="en-US" sz="1200" dirty="0"/>
              <a:t>on land?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Default/enforcement provisions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Approval by resource </a:t>
            </a:r>
            <a:r>
              <a:rPr lang="en-US" sz="1200" dirty="0" smtClean="0"/>
              <a:t>agencies</a:t>
            </a:r>
            <a:endParaRPr lang="en-US" sz="12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2" t="5713" r="3572" b="5713"/>
          <a:stretch>
            <a:fillRect/>
          </a:stretch>
        </p:blipFill>
        <p:spPr bwMode="auto">
          <a:xfrm>
            <a:off x="3962400" y="2031433"/>
            <a:ext cx="5029200" cy="3168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859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Approval to submit application and certify and sell credits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Baseline analysis assistance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Acreage and practices for credit generation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Any restrictions on land use or crop rotation?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Timeline (annual/10-years/permanent)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Payment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Responsibilities for installation and management of practices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Responsibilities to maintain baseline and pay property taxes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Access and right of inspection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Performance liability for credit generation and sales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Insurance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Default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3336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Landowner 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339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MDA approved verifier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Buyer or seller of credits responsible?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Type of practice and specifications for verification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Lifespan of practice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334963"/>
          </a:xfrm>
        </p:spPr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545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3505200" cy="3352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Cash flow of project may not cover certification process and BMP </a:t>
            </a:r>
            <a:r>
              <a:rPr lang="en-US" sz="2000" dirty="0" smtClean="0"/>
              <a:t>implementation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Must install before credits are generated</a:t>
            </a: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Project management is keystone to delivering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and Manage 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8" descr="marston round 2 - pic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047" y="1558038"/>
            <a:ext cx="5105400" cy="3200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559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 and Manage 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Construction risk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Performance risk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Financial risk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Market risk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Regulatory risk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Portfolio risk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Assume risk obligations of projects: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267200" cy="30686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751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Contract duration with </a:t>
            </a:r>
            <a:r>
              <a:rPr lang="en-US" sz="2000" dirty="0" smtClean="0"/>
              <a:t>Buyers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Multiple sites and multiple practices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This requires a blend of credits, both annual and long-term structural </a:t>
            </a:r>
            <a:r>
              <a:rPr lang="en-US" sz="2000" dirty="0" smtClean="0"/>
              <a:t>credits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Diversification of multiple practices and farms helps with delivery risk</a:t>
            </a:r>
          </a:p>
          <a:p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Overall Portfolio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230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Self-insurance </a:t>
            </a:r>
            <a:r>
              <a:rPr lang="en-US" sz="2400" dirty="0" smtClean="0"/>
              <a:t>through each project managed in a portfolio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378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j-lt"/>
                <a:cs typeface="Helvetica Neue"/>
              </a:rPr>
              <a:t>About RES</a:t>
            </a:r>
            <a:endParaRPr lang="en-US" sz="3200" dirty="0">
              <a:latin typeface="+mj-lt"/>
              <a:cs typeface="Helvetica Neue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886200" cy="5257800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sz="1400" dirty="0" smtClean="0">
                <a:latin typeface="Helvetica Neue"/>
                <a:cs typeface="Helvetica Neue"/>
              </a:rPr>
              <a:t>RES is the premier provider of ecological offset solutions in the US</a:t>
            </a: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Helvetica Neue"/>
                <a:cs typeface="Helvetica Neue"/>
              </a:rPr>
              <a:t>Founded 2007 </a:t>
            </a: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Helvetica Neue"/>
                <a:cs typeface="Helvetica Neue"/>
              </a:rPr>
              <a:t>Operations throughout United States</a:t>
            </a:r>
            <a:endParaRPr lang="en-US" sz="1400" dirty="0">
              <a:latin typeface="Helvetica Neue"/>
              <a:cs typeface="Helvetica Neue"/>
            </a:endParaRP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Helvetica Neue"/>
                <a:cs typeface="Helvetica Neue"/>
              </a:rPr>
              <a:t>110 mitigation sites permitted/in </a:t>
            </a:r>
            <a:r>
              <a:rPr lang="en-US" sz="1400" dirty="0">
                <a:latin typeface="Helvetica Neue"/>
                <a:cs typeface="Helvetica Neue"/>
              </a:rPr>
              <a:t>process</a:t>
            </a: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Helvetica Neue"/>
                <a:cs typeface="Helvetica Neue"/>
              </a:rPr>
              <a:t>Conservation easements protecting over       425 sites</a:t>
            </a: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Helvetica Neue"/>
                <a:cs typeface="Helvetica Neue"/>
              </a:rPr>
              <a:t>32,000 </a:t>
            </a:r>
            <a:r>
              <a:rPr lang="en-US" sz="1400" dirty="0">
                <a:latin typeface="Helvetica Neue"/>
                <a:cs typeface="Helvetica Neue"/>
              </a:rPr>
              <a:t>restored </a:t>
            </a:r>
            <a:r>
              <a:rPr lang="en-US" sz="1400" dirty="0" smtClean="0">
                <a:latin typeface="Helvetica Neue"/>
                <a:cs typeface="Helvetica Neue"/>
              </a:rPr>
              <a:t>wetland </a:t>
            </a:r>
            <a:r>
              <a:rPr lang="en-US" sz="1400" dirty="0">
                <a:latin typeface="Helvetica Neue"/>
                <a:cs typeface="Helvetica Neue"/>
              </a:rPr>
              <a:t>acres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latin typeface="Helvetica Neue"/>
                <a:cs typeface="Helvetica Neue"/>
              </a:rPr>
              <a:t>4,000 acres of custom mitigation solutions</a:t>
            </a: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Helvetica Neue"/>
                <a:cs typeface="Helvetica Neue"/>
              </a:rPr>
              <a:t>155 </a:t>
            </a:r>
            <a:r>
              <a:rPr lang="en-US" sz="1400" dirty="0">
                <a:latin typeface="Helvetica Neue"/>
                <a:cs typeface="Helvetica Neue"/>
              </a:rPr>
              <a:t>miles of stream restoration</a:t>
            </a: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Helvetica Neue"/>
                <a:cs typeface="Helvetica Neue"/>
              </a:rPr>
              <a:t>Reduced </a:t>
            </a:r>
            <a:r>
              <a:rPr lang="en-US" sz="1400" dirty="0">
                <a:latin typeface="Helvetica Neue"/>
                <a:cs typeface="Helvetica Neue"/>
              </a:rPr>
              <a:t>over 240 tons of </a:t>
            </a:r>
            <a:r>
              <a:rPr lang="en-US" sz="1400" dirty="0" smtClean="0">
                <a:latin typeface="Helvetica Neue"/>
                <a:cs typeface="Helvetica Neue"/>
              </a:rPr>
              <a:t>nutrients</a:t>
            </a: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Helvetica Neue"/>
                <a:cs typeface="Helvetica Neue"/>
              </a:rPr>
              <a:t>8,000,000+ restorative stems installed</a:t>
            </a:r>
          </a:p>
          <a:p>
            <a:pPr>
              <a:buFont typeface="Wingdings" charset="2"/>
              <a:buChar char="ü"/>
            </a:pPr>
            <a:r>
              <a:rPr lang="en-US" sz="1400" dirty="0" smtClean="0">
                <a:latin typeface="Helvetica Neue"/>
                <a:cs typeface="Helvetica Neue"/>
              </a:rPr>
              <a:t>Rehabilitated </a:t>
            </a:r>
            <a:r>
              <a:rPr lang="en-US" sz="1400" dirty="0">
                <a:latin typeface="Helvetica Neue"/>
                <a:cs typeface="Helvetica Neue"/>
              </a:rPr>
              <a:t>and preserved over 3,700 acres of endangered species </a:t>
            </a:r>
            <a:r>
              <a:rPr lang="en-US" sz="1400" dirty="0" smtClean="0">
                <a:latin typeface="Helvetica Neue"/>
                <a:cs typeface="Helvetica Neue"/>
              </a:rPr>
              <a:t>habitats</a:t>
            </a:r>
          </a:p>
          <a:p>
            <a:pPr>
              <a:buFont typeface="Wingdings" charset="2"/>
              <a:buChar char="ü"/>
            </a:pPr>
            <a:r>
              <a:rPr lang="en-US" sz="1400" dirty="0">
                <a:latin typeface="Helvetica Neue"/>
                <a:cs typeface="Helvetica Neue"/>
              </a:rPr>
              <a:t>100 Energy industry </a:t>
            </a:r>
            <a:r>
              <a:rPr lang="en-US" sz="1400" dirty="0" smtClean="0">
                <a:latin typeface="Helvetica Neue"/>
                <a:cs typeface="Helvetica Neue"/>
              </a:rPr>
              <a:t>clients</a:t>
            </a:r>
            <a:endParaRPr lang="en-US" sz="1400" dirty="0">
              <a:latin typeface="Helvetica Neue"/>
              <a:cs typeface="Helvetica Neue"/>
            </a:endParaRPr>
          </a:p>
          <a:p>
            <a:endParaRPr lang="en-US" sz="1200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 bwMode="auto">
          <a:xfrm>
            <a:off x="4914900" y="1371600"/>
            <a:ext cx="388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60000"/>
              </a:spcBef>
              <a:spcAft>
                <a:spcPct val="0"/>
              </a:spcAft>
              <a:buClr>
                <a:srgbClr val="2384EB"/>
              </a:buClr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490538" indent="-2571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2384EB"/>
              </a:buClr>
              <a:buFont typeface="Times New Roman" pitchFamily="18" charset="0"/>
              <a:buChar char="□"/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720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84EB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950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7967"/>
              </a:buClr>
              <a:buFont typeface="Arial" charset="0"/>
              <a:buChar char="–"/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1181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1638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095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552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009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i="1" dirty="0">
                <a:latin typeface="Helvetica Neue"/>
                <a:cs typeface="Helvetica Neue"/>
              </a:rPr>
              <a:t>Resource Environmental Solutions develops and supplies ecological offsets to help companies obtain required permits for unavoidable project-related impacts to wetlands, streams and </a:t>
            </a:r>
            <a:r>
              <a:rPr lang="en-US" sz="1200" i="1" dirty="0" smtClean="0">
                <a:latin typeface="Helvetica Neue"/>
                <a:cs typeface="Helvetica Neue"/>
              </a:rPr>
              <a:t>habitats.</a:t>
            </a:r>
            <a:endParaRPr lang="en-US" sz="1200" i="1" dirty="0"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1200" i="1" dirty="0">
                <a:latin typeface="Helvetica Neue"/>
                <a:cs typeface="Helvetica Neue"/>
              </a:rPr>
              <a:t>We help clients proactively manage risk from operations in environmentally sensitive areas by providing proactive project impact analyses, streamlining permitting processes, and limiting liability and regulatory </a:t>
            </a:r>
            <a:r>
              <a:rPr lang="en-US" sz="1200" i="1" dirty="0" smtClean="0">
                <a:latin typeface="Helvetica Neue"/>
                <a:cs typeface="Helvetica Neue"/>
              </a:rPr>
              <a:t>exposure.</a:t>
            </a:r>
            <a:endParaRPr lang="en-US" sz="1200" i="1" dirty="0">
              <a:latin typeface="Helvetica Neue"/>
              <a:cs typeface="Helvetica Neue"/>
            </a:endParaRPr>
          </a:p>
          <a:p>
            <a:endParaRPr lang="en-US" sz="1000" i="1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990600"/>
            <a:ext cx="3863531" cy="30480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Overview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00600" y="995082"/>
            <a:ext cx="4114800" cy="304800"/>
          </a:xfrm>
        </p:spPr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0100" y="4038600"/>
            <a:ext cx="4495800" cy="20721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/>
        </p:nvSpPr>
        <p:spPr bwMode="auto">
          <a:xfrm>
            <a:off x="8305800" y="64611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811D892-8B25-4DD4-9A06-739197992E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1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 dirty="0"/>
              <a:t>Wetland mitigation banking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Stream mitigation banking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Conservation banking 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Carbon sequestration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Coordinate with farm conservation incentives and other environmental programs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Property taxes and estate planning</a:t>
            </a:r>
            <a:endParaRPr lang="en-US" sz="1600" u="sng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Integrate with Other Environmental Markets and Programs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631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2057400" y="23622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website wetlands photo here</a:t>
            </a:r>
          </a:p>
        </p:txBody>
      </p:sp>
      <p:pic>
        <p:nvPicPr>
          <p:cNvPr id="24578" name="Picture 4" descr="Unknown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3458"/>
            <a:ext cx="9144000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763281" y="152400"/>
            <a:ext cx="77510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Helvetica Neue"/>
                <a:cs typeface="Helvetica Neue"/>
              </a:rPr>
              <a:t>Resource Environmental Solutions, LLC</a:t>
            </a:r>
          </a:p>
          <a:p>
            <a:pPr algn="ctr" eaLnBrk="1" hangingPunct="1"/>
            <a:r>
              <a:rPr lang="en-US" sz="2000" b="1" dirty="0" smtClean="0">
                <a:solidFill>
                  <a:srgbClr val="2384EB"/>
                </a:solidFill>
                <a:latin typeface="Helvetica Neue"/>
                <a:cs typeface="Helvetica Neue"/>
              </a:rPr>
              <a:t>www.res.us </a:t>
            </a:r>
            <a:endParaRPr lang="en-US" sz="2000" b="1" dirty="0">
              <a:solidFill>
                <a:srgbClr val="2384EB"/>
              </a:solidFill>
              <a:latin typeface="Helvetica Neue"/>
              <a:cs typeface="Helvetica Neue"/>
            </a:endParaRPr>
          </a:p>
          <a:p>
            <a:pPr eaLnBrk="1" hangingPunct="1"/>
            <a:r>
              <a:rPr lang="en-US" sz="2000" dirty="0">
                <a:latin typeface="Helvetica Neue"/>
                <a:cs typeface="Helvetica Neue"/>
              </a:rPr>
              <a:t>Baltimore   Baton Rouge    Charleston    Houston    Lafayette   </a:t>
            </a:r>
          </a:p>
          <a:p>
            <a:pPr eaLnBrk="1" hangingPunct="1"/>
            <a:r>
              <a:rPr lang="en-US" sz="2000" dirty="0">
                <a:latin typeface="Helvetica Neue"/>
                <a:cs typeface="Helvetica Neue"/>
              </a:rPr>
              <a:t>Oak Hill       Pittsburgh      Raleigh      Richmond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9900" y="41148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Questions?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Contact George Kelly at:</a:t>
            </a:r>
          </a:p>
          <a:p>
            <a:r>
              <a:rPr lang="en-US" sz="18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gkelly@res.us</a:t>
            </a:r>
          </a:p>
          <a:p>
            <a:endParaRPr lang="en-US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1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219200"/>
            <a:ext cx="5676900" cy="5191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8305800" y="6477000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3</a:t>
            </a:r>
          </a:p>
        </p:txBody>
      </p:sp>
      <p:sp>
        <p:nvSpPr>
          <p:cNvPr id="6" name="Title 18"/>
          <p:cNvSpPr>
            <a:spLocks noGrp="1"/>
          </p:cNvSpPr>
          <p:nvPr/>
        </p:nvSpPr>
        <p:spPr bwMode="auto">
          <a:xfrm>
            <a:off x="228600" y="228600"/>
            <a:ext cx="8305800" cy="46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B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B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B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B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A5B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A5B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A5B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A5B"/>
                </a:solidFill>
                <a:latin typeface="Trebuchet MS" pitchFamily="34" charset="0"/>
              </a:defRPr>
            </a:lvl9pPr>
          </a:lstStyle>
          <a:p>
            <a:r>
              <a:rPr lang="en-US" sz="3200" b="0" dirty="0" smtClean="0">
                <a:latin typeface="+mj-lt"/>
                <a:cs typeface="Helvetica Neue"/>
              </a:rPr>
              <a:t>Third Party Roles in Nutrient Trading</a:t>
            </a:r>
            <a:endParaRPr lang="en-US" sz="3200" b="0" dirty="0">
              <a:latin typeface="+mj-lt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4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4</a:t>
            </a:r>
            <a:r>
              <a:rPr lang="en-US" sz="2400" u="sng" dirty="0" smtClean="0"/>
              <a:t> Types of Markets to Consider:</a:t>
            </a:r>
          </a:p>
          <a:p>
            <a:pPr marL="258763" lvl="1" indent="0">
              <a:buNone/>
            </a:pPr>
            <a:r>
              <a:rPr lang="en-US" sz="2400" dirty="0" smtClean="0"/>
              <a:t> 1. Annual Compliance for Existing WWTPs (BRF)</a:t>
            </a:r>
          </a:p>
          <a:p>
            <a:pPr marL="258763" lvl="1" indent="0">
              <a:buNone/>
            </a:pPr>
            <a:r>
              <a:rPr lang="en-US" sz="2400" dirty="0" smtClean="0"/>
              <a:t> 2. Credits for </a:t>
            </a:r>
            <a:r>
              <a:rPr lang="en-US" sz="2400" u="sng" dirty="0" smtClean="0"/>
              <a:t>New or Expanded </a:t>
            </a:r>
            <a:r>
              <a:rPr lang="en-US" sz="2400" dirty="0" smtClean="0"/>
              <a:t>NPDES Discharges </a:t>
            </a:r>
          </a:p>
          <a:p>
            <a:pPr lvl="3"/>
            <a:r>
              <a:rPr lang="en-US" sz="2400" dirty="0" smtClean="0"/>
              <a:t>10 Year commitment to offset</a:t>
            </a:r>
          </a:p>
          <a:p>
            <a:pPr marL="258763" lvl="1" indent="0">
              <a:buNone/>
            </a:pPr>
            <a:r>
              <a:rPr lang="en-US" sz="2400" dirty="0" smtClean="0"/>
              <a:t> 3. Offsets for Stormwater</a:t>
            </a:r>
            <a:r>
              <a:rPr lang="en-US" sz="2400" dirty="0"/>
              <a:t> (</a:t>
            </a:r>
            <a:r>
              <a:rPr lang="en-US" sz="2400" dirty="0" smtClean="0"/>
              <a:t>new growth)</a:t>
            </a:r>
          </a:p>
          <a:p>
            <a:pPr marL="258763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-Permanent solutions</a:t>
            </a:r>
          </a:p>
          <a:p>
            <a:pPr marL="258763" lvl="1" indent="0">
              <a:buNone/>
            </a:pPr>
            <a:r>
              <a:rPr lang="en-US" sz="2400" dirty="0" smtClean="0"/>
              <a:t> 4. MS4 (10 jurisdictions, including SHA-existing)</a:t>
            </a:r>
          </a:p>
          <a:p>
            <a:pPr lvl="3"/>
            <a:r>
              <a:rPr lang="en-US" sz="2400" dirty="0" smtClean="0"/>
              <a:t> Permanent solutions/Cross-Sector trading?</a:t>
            </a:r>
          </a:p>
          <a:p>
            <a:pPr lvl="3"/>
            <a:r>
              <a:rPr lang="en-US" sz="2400" dirty="0"/>
              <a:t> </a:t>
            </a:r>
            <a:r>
              <a:rPr lang="en-US" sz="2400" dirty="0" smtClean="0"/>
              <a:t>Restore an additional 20% of jurisdiction’s impervious area currently not treated</a:t>
            </a:r>
          </a:p>
          <a:p>
            <a:pPr lvl="3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8331200" y="6461124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36497A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E440F6-9F3C-4E3D-937D-6E33A0DE8FF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81000" y="0"/>
            <a:ext cx="9372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B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B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B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B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A5B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A5B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A5B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2A5B"/>
                </a:solidFill>
                <a:latin typeface="Trebuchet MS" pitchFamily="34" charset="0"/>
              </a:defRPr>
            </a:lvl9pPr>
          </a:lstStyle>
          <a:p>
            <a:r>
              <a:rPr lang="en-US" sz="2400" b="0" kern="0" dirty="0" smtClean="0">
                <a:latin typeface="+mj-lt"/>
                <a:ea typeface="Helvetica Neue" charset="0"/>
                <a:cs typeface="Helvetica Neue" charset="0"/>
              </a:rPr>
              <a:t>Maryland Nutrient Trading: Point Source – Non Point Source</a:t>
            </a:r>
            <a:endParaRPr lang="en-US" sz="2400" b="0" kern="0" dirty="0">
              <a:latin typeface="+mj-lt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0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Market Structure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Bilateral agreements versus centralized auction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Contract between buyers and sellers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Brokers or aggregators are key components to the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Aggregators are prominently recognized in credit generation, implementation and delivery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Maryland Program – Non-Point Source Trading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816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400" dirty="0"/>
              <a:t>Understand policies relating to aggregators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Understand basic market factors 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Undertake baseline analysis on </a:t>
            </a:r>
            <a:r>
              <a:rPr lang="en-US" sz="1400" dirty="0" smtClean="0"/>
              <a:t>site technical </a:t>
            </a:r>
            <a:r>
              <a:rPr lang="en-US" sz="1400" dirty="0"/>
              <a:t>viability (including </a:t>
            </a:r>
            <a:r>
              <a:rPr lang="en-US" sz="1400" dirty="0" smtClean="0"/>
              <a:t>site baseline </a:t>
            </a:r>
            <a:r>
              <a:rPr lang="en-US" sz="1400" dirty="0"/>
              <a:t>calculations</a:t>
            </a:r>
            <a:r>
              <a:rPr lang="en-US" sz="1400" dirty="0" smtClean="0"/>
              <a:t>) and buyer eligibility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Certify credits (Ag, Urban, etc.)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Permit approval in conjunction with buyer</a:t>
            </a: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Negotiate </a:t>
            </a:r>
            <a:r>
              <a:rPr lang="en-US" sz="1400" dirty="0"/>
              <a:t>the sales transaction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Enter into trading </a:t>
            </a:r>
            <a:r>
              <a:rPr lang="en-US" sz="1400" dirty="0" smtClean="0"/>
              <a:t>contracts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Enter into landowner contracts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Verification</a:t>
            </a: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Fund and manage the Project (including landowner payments)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Assume and manage risk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Manage diverse portfolio of credits (annual, structural, multiple farms)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Insure the projects (self or otherwise)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Integrate with other environmental markets and programs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Role of Aggregator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32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Is the role of the aggregator prominently recognized?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Is there a process for the aggregator to be approved</a:t>
            </a:r>
            <a:r>
              <a:rPr lang="en-US" sz="2000" dirty="0" smtClean="0"/>
              <a:t>?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Are these standards for aggregator contracts to be adopted?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Polices Relating to Role of Aggregators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82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34290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200" dirty="0"/>
              <a:t>Regulatory </a:t>
            </a:r>
            <a:r>
              <a:rPr lang="en-US" sz="1200" dirty="0" smtClean="0"/>
              <a:t>Drivers and authorizations-demand?</a:t>
            </a:r>
            <a:endParaRPr lang="en-US" sz="1200" dirty="0"/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Eligibility of Buyers and Sellers 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Baseline requirements before </a:t>
            </a:r>
            <a:r>
              <a:rPr lang="en-US" sz="1200" dirty="0" smtClean="0"/>
              <a:t>trade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Lifespan of BMP practices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Sale </a:t>
            </a:r>
            <a:r>
              <a:rPr lang="en-US" sz="1200" dirty="0"/>
              <a:t>period requirements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Currency-N,P,S and impervious acre</a:t>
            </a:r>
            <a:endParaRPr lang="en-US" sz="1200" dirty="0"/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Service </a:t>
            </a:r>
            <a:r>
              <a:rPr lang="en-US" sz="1200" dirty="0" smtClean="0"/>
              <a:t>Area-where can you sell credits?</a:t>
            </a:r>
            <a:endParaRPr lang="en-US" sz="1200" dirty="0"/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Liability </a:t>
            </a:r>
            <a:r>
              <a:rPr lang="en-US" sz="1200" dirty="0"/>
              <a:t>for success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Trading Ratios (Uncertainty,  Delivery and/or Retirement)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Options other than trade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Verification </a:t>
            </a:r>
            <a:r>
              <a:rPr lang="en-US" sz="1200" dirty="0"/>
              <a:t>process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Pricing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Basic Market Factors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5" descr="marstonTrib near LW12 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4953000" cy="411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37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3809"/>
            <a:ext cx="26670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Preliminary </a:t>
            </a:r>
            <a:r>
              <a:rPr lang="en-US" sz="1600" dirty="0"/>
              <a:t>analysis of technical suitability, including baseline and BMP analysis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Comparative analysis of credits with other BMP credits in the </a:t>
            </a:r>
            <a:r>
              <a:rPr lang="en-US" sz="1600" dirty="0" smtClean="0"/>
              <a:t>marketplace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NMP, SCWQP and other regulatory requirements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Buyer baseline met?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05672"/>
            <a:ext cx="8305800" cy="715963"/>
          </a:xfrm>
        </p:spPr>
        <p:txBody>
          <a:bodyPr/>
          <a:lstStyle/>
          <a:p>
            <a:r>
              <a:rPr lang="en-US" dirty="0" smtClean="0"/>
              <a:t>Baseline Assessment of Site Technical Viability and Buyer Eligibility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675C2-5023-4AAB-B055-A44999F0806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81109"/>
            <a:ext cx="4953000" cy="30148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24881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River">
      <a:dk1>
        <a:srgbClr val="000000"/>
      </a:dk1>
      <a:lt1>
        <a:srgbClr val="FFFFFF"/>
      </a:lt1>
      <a:dk2>
        <a:srgbClr val="7F7F7F"/>
      </a:dk2>
      <a:lt2>
        <a:srgbClr val="F2F2F2"/>
      </a:lt2>
      <a:accent1>
        <a:srgbClr val="2384EB"/>
      </a:accent1>
      <a:accent2>
        <a:srgbClr val="5BA046"/>
      </a:accent2>
      <a:accent3>
        <a:srgbClr val="FFDC7C"/>
      </a:accent3>
      <a:accent4>
        <a:srgbClr val="F48255"/>
      </a:accent4>
      <a:accent5>
        <a:srgbClr val="969696"/>
      </a:accent5>
      <a:accent6>
        <a:srgbClr val="3399FF"/>
      </a:accent6>
      <a:hlink>
        <a:srgbClr val="FFE69F"/>
      </a:hlink>
      <a:folHlink>
        <a:srgbClr val="D7B1FD"/>
      </a:folHlink>
    </a:clrScheme>
    <a:fontScheme name="Presentation5 (5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36497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36497A"/>
            </a:solidFill>
            <a:effectLst/>
            <a:latin typeface="Bradley Hand ITC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200" dirty="0" err="1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>
    <a:extraClrScheme>
      <a:clrScheme name="Presentation5 (5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5 (5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5 (5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5 (5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5 (5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5 (5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5 (5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5 (5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5 (5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5 (5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5 (5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5 (5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5 (5)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2A5B"/>
        </a:accent1>
        <a:accent2>
          <a:srgbClr val="47618C"/>
        </a:accent2>
        <a:accent3>
          <a:srgbClr val="FFFFFF"/>
        </a:accent3>
        <a:accent4>
          <a:srgbClr val="000000"/>
        </a:accent4>
        <a:accent5>
          <a:srgbClr val="AAACB5"/>
        </a:accent5>
        <a:accent6>
          <a:srgbClr val="3F577E"/>
        </a:accent6>
        <a:hlink>
          <a:srgbClr val="8A7967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5 (5)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2A5B"/>
        </a:accent1>
        <a:accent2>
          <a:srgbClr val="47618C"/>
        </a:accent2>
        <a:accent3>
          <a:srgbClr val="FFFFFF"/>
        </a:accent3>
        <a:accent4>
          <a:srgbClr val="000000"/>
        </a:accent4>
        <a:accent5>
          <a:srgbClr val="AAACB5"/>
        </a:accent5>
        <a:accent6>
          <a:srgbClr val="3F577E"/>
        </a:accent6>
        <a:hlink>
          <a:srgbClr val="8A7967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5 (5)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A7967"/>
        </a:accent1>
        <a:accent2>
          <a:srgbClr val="8C9EA0"/>
        </a:accent2>
        <a:accent3>
          <a:srgbClr val="FFFFFF"/>
        </a:accent3>
        <a:accent4>
          <a:srgbClr val="000000"/>
        </a:accent4>
        <a:accent5>
          <a:srgbClr val="C4BEB8"/>
        </a:accent5>
        <a:accent6>
          <a:srgbClr val="7E8F91"/>
        </a:accent6>
        <a:hlink>
          <a:srgbClr val="647967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5 (5)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7615B"/>
        </a:accent1>
        <a:accent2>
          <a:srgbClr val="8C9EA0"/>
        </a:accent2>
        <a:accent3>
          <a:srgbClr val="FFFFFF"/>
        </a:accent3>
        <a:accent4>
          <a:srgbClr val="000000"/>
        </a:accent4>
        <a:accent5>
          <a:srgbClr val="B1B7B5"/>
        </a:accent5>
        <a:accent6>
          <a:srgbClr val="7E8F91"/>
        </a:accent6>
        <a:hlink>
          <a:srgbClr val="853B3B"/>
        </a:hlink>
        <a:folHlink>
          <a:srgbClr val="4761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7F8AF9CC5AA9478F1F957F30FA7004" ma:contentTypeVersion="12" ma:contentTypeDescription="Create a new document." ma:contentTypeScope="" ma:versionID="16f124e63c99975d05468cb4cc5762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1c3a5fe40b69cf375f6490498fc6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C333BE-53CA-45FD-B9B5-5A8085F00F76}"/>
</file>

<file path=customXml/itemProps2.xml><?xml version="1.0" encoding="utf-8"?>
<ds:datastoreItem xmlns:ds="http://schemas.openxmlformats.org/officeDocument/2006/customXml" ds:itemID="{CE741C38-90D6-4FDC-9E9F-D28AE4816A77}"/>
</file>

<file path=customXml/itemProps3.xml><?xml version="1.0" encoding="utf-8"?>
<ds:datastoreItem xmlns:ds="http://schemas.openxmlformats.org/officeDocument/2006/customXml" ds:itemID="{0C2A59C1-1A34-4D51-AAB7-D1DB56B13E8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15780</TotalTime>
  <Words>920</Words>
  <Application>Microsoft Office PowerPoint</Application>
  <PresentationFormat>On-screen Show (4:3)</PresentationFormat>
  <Paragraphs>189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</vt:lpstr>
      <vt:lpstr>Slide 1</vt:lpstr>
      <vt:lpstr>About RES</vt:lpstr>
      <vt:lpstr>Slide 3</vt:lpstr>
      <vt:lpstr>Slide 4</vt:lpstr>
      <vt:lpstr>Maryland Program – Non-Point Source Trading</vt:lpstr>
      <vt:lpstr>Role of Aggregator</vt:lpstr>
      <vt:lpstr>Understand Polices Relating to Role of Aggregators</vt:lpstr>
      <vt:lpstr>Basic Market Factors</vt:lpstr>
      <vt:lpstr>Baseline Assessment of Site Technical Viability and Buyer Eligibility</vt:lpstr>
      <vt:lpstr>Certify Credits</vt:lpstr>
      <vt:lpstr>Permit Approval</vt:lpstr>
      <vt:lpstr>Negotiate the Sales Transaction</vt:lpstr>
      <vt:lpstr>Trading Contracts</vt:lpstr>
      <vt:lpstr>Landowner Contracts</vt:lpstr>
      <vt:lpstr>Verification</vt:lpstr>
      <vt:lpstr>Fund and Manage the Project</vt:lpstr>
      <vt:lpstr>Assume and Manage Risk</vt:lpstr>
      <vt:lpstr>Manage Overall Portfolio</vt:lpstr>
      <vt:lpstr>Insurance</vt:lpstr>
      <vt:lpstr>Integrate with Other Environmental Markets and Programs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 De La Portilla</dc:creator>
  <cp:lastModifiedBy>marya</cp:lastModifiedBy>
  <cp:revision>2225</cp:revision>
  <cp:lastPrinted>2016-02-19T17:06:49Z</cp:lastPrinted>
  <dcterms:created xsi:type="dcterms:W3CDTF">2014-10-16T23:16:35Z</dcterms:created>
  <dcterms:modified xsi:type="dcterms:W3CDTF">2016-02-22T14:58:03Z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0x010100807F8AF9CC5AA9478F1F957F30FA7004</vt:lpwstr>
  </property>
</Properties>
</file>