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04" r:id="rId3"/>
    <p:sldId id="302" r:id="rId4"/>
    <p:sldId id="303" r:id="rId5"/>
    <p:sldId id="305" r:id="rId6"/>
    <p:sldId id="31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8A3"/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1" autoAdjust="0"/>
    <p:restoredTop sz="97186" autoAdjust="0"/>
  </p:normalViewPr>
  <p:slideViewPr>
    <p:cSldViewPr>
      <p:cViewPr varScale="1">
        <p:scale>
          <a:sx n="102" d="100"/>
          <a:sy n="102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4394E-255C-6F4F-A972-5106D53DDD55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28BD0-AE65-0146-BC59-C8250FB6F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27071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6BA-E46B-4705-8F21-E3F5E8D28337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D9301-9DFE-42EE-A071-DED0A0D503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52354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115C9-E24C-4512-AA8B-319BB49F77B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542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115C9-E24C-4512-AA8B-319BB49F77B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542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115C9-E24C-4512-AA8B-319BB49F77B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542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95673-5C55-2047-B60C-F4CFF873727B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1972-70AE-3641-9D3B-ADC4A1956ACB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F731B-4BFD-1149-90A9-44CBB68007EE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D980A-460D-794A-AE7C-BA81A5A9DE50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CC1F2-8CE0-E544-881C-0C60C7B2341A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3887-34F8-1948-A619-DF35E931A545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5CDA7-B6CB-7048-B71E-C69167CAB0D7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4A6EA-038A-0548-978C-360D28EDE313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82E37-6BAB-F344-B29D-7EE284FF0E0C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9ABC-4BE5-B845-99B0-800F6E167B8B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7432-6BA4-5C4E-8AB6-E958C4D4975E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32B3C-F8A9-9840-A0BD-10DFE2D5660A}" type="datetime1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CC945-7D49-4783-A48A-8D214003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905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BRF Legislative Amendment and</a:t>
            </a:r>
            <a:br>
              <a:rPr lang="en-US" b="1" dirty="0" smtClean="0"/>
            </a:br>
            <a:r>
              <a:rPr lang="en-US" b="1" dirty="0" smtClean="0"/>
              <a:t>Aligning for Growth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23556" name="AutoShape 4" descr="Pict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AutoShape 6" descr="Pict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59" name="Picture 7" descr="F:\logo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9600" y="5029200"/>
            <a:ext cx="1066800" cy="10668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209800" y="2819400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Presentation to the</a:t>
            </a:r>
          </a:p>
          <a:p>
            <a:pPr algn="ctr"/>
            <a:r>
              <a:rPr lang="en-US" sz="2000" dirty="0" smtClean="0"/>
              <a:t>Trading Advisory Committee</a:t>
            </a:r>
          </a:p>
          <a:p>
            <a:pPr algn="ctr"/>
            <a:r>
              <a:rPr lang="en-US" sz="2000" dirty="0" smtClean="0"/>
              <a:t>September 22, 2016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4800600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Presentation by:</a:t>
            </a:r>
          </a:p>
          <a:p>
            <a:pPr algn="ctr"/>
            <a:r>
              <a:rPr lang="en-US" sz="2000" dirty="0" smtClean="0"/>
              <a:t>Jim George</a:t>
            </a:r>
          </a:p>
          <a:p>
            <a:pPr algn="ctr"/>
            <a:r>
              <a:rPr lang="en-US" sz="2000" dirty="0" smtClean="0"/>
              <a:t>Maryland Department of Environment</a:t>
            </a:r>
            <a:endParaRPr lang="en-US" sz="2000" dirty="0"/>
          </a:p>
        </p:txBody>
      </p:sp>
      <p:pic>
        <p:nvPicPr>
          <p:cNvPr id="22530" name="Picture 2" descr="http://goma.maryland.gov/PublishingImages/changingM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4953000"/>
            <a:ext cx="1219200" cy="12985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49000"/>
            </a:schemeClr>
          </a:solidFill>
          <a:effectLst>
            <a:glow rad="1905000">
              <a:schemeClr val="bg1">
                <a:alpha val="55000"/>
              </a:schemeClr>
            </a:glow>
            <a:softEdge rad="12700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-US" sz="5400" dirty="0"/>
              <a:t>BRF Legislative </a:t>
            </a:r>
            <a:r>
              <a:rPr lang="en-US" sz="5400" dirty="0" smtClean="0"/>
              <a:t>Amendment</a:t>
            </a:r>
          </a:p>
          <a:p>
            <a:pPr>
              <a:spcBef>
                <a:spcPts val="0"/>
              </a:spcBef>
            </a:pPr>
            <a:r>
              <a:rPr lang="en-US" sz="5400" dirty="0" smtClean="0"/>
              <a:t>on Credit Purchases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6400800"/>
            <a:ext cx="2688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Graphic: </a:t>
            </a:r>
            <a:r>
              <a:rPr lang="en-US" dirty="0" err="1" smtClean="0"/>
              <a:t>ShutterStock.com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2" descr="http://goma.maryland.gov/PublishingImages/changingM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4953000"/>
            <a:ext cx="1219200" cy="12985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853360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533400" y="1447800"/>
            <a:ext cx="8458200" cy="4343400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>
            <a:noFill/>
          </a:ln>
        </p:spPr>
        <p:txBody>
          <a:bodyPr>
            <a:normAutofit/>
          </a:bodyPr>
          <a:lstStyle/>
          <a:p>
            <a:pPr marL="230188" indent="-230188"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800" dirty="0" smtClean="0"/>
              <a:t>Stakeholder Concerns from 2016 (HB325):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No limits on when &amp; how many credits ($) may be purchased.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Questions regarding what the credits apply to.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Safeguard the uses of dedicated funds.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Potential impacts on Ag sector ability to meet its Bay goals.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State involvement in market place pricing.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Premature given limited understanding of trading program.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Potential expectation for restoration to occur in urban locale.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Potential impact on funding </a:t>
            </a:r>
            <a:r>
              <a:rPr lang="en-US" sz="2400" dirty="0" err="1" smtClean="0"/>
              <a:t>stormwater</a:t>
            </a:r>
            <a:r>
              <a:rPr lang="en-US" sz="2400" dirty="0" smtClean="0"/>
              <a:t> permit obligations.</a:t>
            </a:r>
          </a:p>
          <a:p>
            <a:pPr marL="630238" lvl="1" indent="-230188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Concern small WWTPs will not receive upgrade funding.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96200" cy="838200"/>
          </a:xfrm>
          <a:solidFill>
            <a:schemeClr val="bg1">
              <a:alpha val="85000"/>
            </a:schemeClr>
          </a:solidFill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BRF Amendment Background (</a:t>
            </a:r>
            <a:r>
              <a:rPr lang="en-US" sz="3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Con’t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>
                <a:solidFill>
                  <a:schemeClr val="tx1"/>
                </a:solidFill>
              </a:rPr>
              <a:pPr/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2" descr="http://goma.maryland.gov/PublishingImages/changingM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5559410"/>
            <a:ext cx="1004576" cy="10699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422237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457200" y="1447800"/>
            <a:ext cx="8229600" cy="4800600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>
            <a:noFill/>
          </a:ln>
        </p:spPr>
        <p:txBody>
          <a:bodyPr>
            <a:normAutofit lnSpcReduction="10000"/>
          </a:bodyPr>
          <a:lstStyle/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Sept. 22, 2016:  Provide a background briefing to the TAC. Confirm the accurate documentation of current and additional issues to be addressed in a BRF credit purchase policy document. 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Sept/Oct – Develop a draft White </a:t>
            </a:r>
            <a:r>
              <a:rPr lang="en-US" sz="2400" dirty="0"/>
              <a:t>P</a:t>
            </a:r>
            <a:r>
              <a:rPr lang="en-US" sz="2400" dirty="0" smtClean="0"/>
              <a:t>aper to </a:t>
            </a:r>
            <a:r>
              <a:rPr lang="en-US" sz="2400" dirty="0"/>
              <a:t>a</a:t>
            </a:r>
            <a:r>
              <a:rPr lang="en-US" sz="2400" dirty="0" smtClean="0"/>
              <a:t>ddress </a:t>
            </a:r>
            <a:r>
              <a:rPr lang="en-US" sz="2400" dirty="0"/>
              <a:t>i</a:t>
            </a:r>
            <a:r>
              <a:rPr lang="en-US" sz="2400" dirty="0" smtClean="0"/>
              <a:t>ssues &amp; seek interagency review.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Oct. 17 – Present White Paper &amp; ID a TAC Subgroup at </a:t>
            </a:r>
            <a:r>
              <a:rPr lang="en-US" sz="2400" b="1" dirty="0" smtClean="0"/>
              <a:t>TAC Meeting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Oct/Nov – Discuss White Paper &amp; Legis. with TAC Subgroup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Nov. </a:t>
            </a:r>
            <a:r>
              <a:rPr lang="en-US" sz="2400" dirty="0" smtClean="0"/>
              <a:t>17 </a:t>
            </a:r>
            <a:r>
              <a:rPr lang="en-US" sz="2400" dirty="0" smtClean="0"/>
              <a:t>– Discuss Subgroup findings at </a:t>
            </a:r>
            <a:r>
              <a:rPr lang="en-US" sz="2400" b="1" dirty="0" smtClean="0"/>
              <a:t>TAC Meeting</a:t>
            </a:r>
            <a:endParaRPr lang="en-US" sz="2000" dirty="0" smtClean="0"/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Nov/Dec – Further meeting of Subgroup if needed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Dec. 12 – Seek closure on the key issues &amp; draft legislation at </a:t>
            </a:r>
            <a:r>
              <a:rPr lang="en-US" sz="2400" b="1" dirty="0" smtClean="0"/>
              <a:t>TAC Meeting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96200" cy="838200"/>
          </a:xfrm>
          <a:solidFill>
            <a:schemeClr val="bg1">
              <a:alpha val="85000"/>
            </a:schemeClr>
          </a:solidFill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BRF Amendment: Next Steps &amp; Schedule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>
                <a:solidFill>
                  <a:schemeClr val="tx1"/>
                </a:solidFill>
              </a:rPr>
              <a:pPr/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2" descr="http://goma.maryland.gov/PublishingImages/changingM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5559410"/>
            <a:ext cx="1004576" cy="10699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422237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49000"/>
            </a:schemeClr>
          </a:solidFill>
          <a:effectLst>
            <a:glow rad="1905000">
              <a:schemeClr val="bg1">
                <a:alpha val="55000"/>
              </a:schemeClr>
            </a:glow>
            <a:softEdge rad="1270000"/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 smtClean="0"/>
              <a:t>Aligning for Growth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6400800"/>
            <a:ext cx="2688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Graphic: </a:t>
            </a:r>
            <a:r>
              <a:rPr lang="en-US" dirty="0" err="1" smtClean="0"/>
              <a:t>ShutterStock.com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Picture 2" descr="http://goma.maryland.gov/PublishingImages/changingM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4953000"/>
            <a:ext cx="1219200" cy="12985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62459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533400" y="1143000"/>
            <a:ext cx="8229600" cy="5562600"/>
          </a:xfrm>
          <a:prstGeom prst="rect">
            <a:avLst/>
          </a:prstGeom>
          <a:solidFill>
            <a:schemeClr val="bg1">
              <a:alpha val="90000"/>
            </a:schemeClr>
          </a:solidFill>
          <a:ln w="25400">
            <a:noFill/>
          </a:ln>
        </p:spPr>
        <p:txBody>
          <a:bodyPr>
            <a:normAutofit/>
          </a:bodyPr>
          <a:lstStyle/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Sept. 22, 2016:  Background briefing for TAC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Sept/Oct – Interagency Review of draft </a:t>
            </a:r>
            <a:r>
              <a:rPr lang="en-US" sz="2400" dirty="0" err="1" smtClean="0"/>
              <a:t>AfG</a:t>
            </a:r>
            <a:r>
              <a:rPr lang="en-US" sz="2400" dirty="0" smtClean="0"/>
              <a:t> policy proposal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Oct. 17 – BRF focus of </a:t>
            </a:r>
            <a:r>
              <a:rPr lang="en-US" sz="2400" b="1" dirty="0" smtClean="0"/>
              <a:t>TAC Meeting</a:t>
            </a:r>
            <a:r>
              <a:rPr lang="en-US" sz="2400" dirty="0" smtClean="0"/>
              <a:t>. Identify Subgroup to work on </a:t>
            </a:r>
            <a:r>
              <a:rPr lang="en-US" sz="2400" dirty="0" err="1" smtClean="0"/>
              <a:t>AfG.</a:t>
            </a:r>
            <a:endParaRPr lang="en-US" sz="2400" b="1" dirty="0" smtClean="0"/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Oct/Nov – Seek feedback on draft </a:t>
            </a:r>
            <a:r>
              <a:rPr lang="en-US" sz="2400" dirty="0" err="1" smtClean="0"/>
              <a:t>AfG</a:t>
            </a:r>
            <a:r>
              <a:rPr lang="en-US" sz="2400" dirty="0" smtClean="0"/>
              <a:t> policy proposal with TAC Subgroup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Nov. </a:t>
            </a:r>
            <a:r>
              <a:rPr lang="en-US" sz="2400" dirty="0" smtClean="0"/>
              <a:t>17 </a:t>
            </a:r>
            <a:r>
              <a:rPr lang="en-US" sz="2400" dirty="0" smtClean="0"/>
              <a:t>– Present </a:t>
            </a:r>
            <a:r>
              <a:rPr lang="en-US" sz="2400" dirty="0" err="1" smtClean="0"/>
              <a:t>AfG</a:t>
            </a:r>
            <a:r>
              <a:rPr lang="en-US" sz="2400" dirty="0" smtClean="0"/>
              <a:t> policy proposal at </a:t>
            </a:r>
            <a:r>
              <a:rPr lang="en-US" sz="2400" b="1" dirty="0" smtClean="0"/>
              <a:t>TAC Meeting</a:t>
            </a:r>
            <a:r>
              <a:rPr lang="en-US" sz="2400" dirty="0" smtClean="0"/>
              <a:t>*</a:t>
            </a:r>
            <a:endParaRPr lang="en-US" sz="2000" dirty="0" smtClean="0"/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Nov/Dec – Seek further feedback from Subgroup on </a:t>
            </a:r>
            <a:r>
              <a:rPr lang="en-US" sz="2400" dirty="0" err="1" smtClean="0"/>
              <a:t>AfG</a:t>
            </a:r>
            <a:r>
              <a:rPr lang="en-US" sz="2400" dirty="0" smtClean="0"/>
              <a:t> 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Dec. 12 – Seek consensus where possible at </a:t>
            </a:r>
            <a:r>
              <a:rPr lang="en-US" sz="2400" b="1" dirty="0" smtClean="0"/>
              <a:t>TAC Meeting</a:t>
            </a:r>
            <a:r>
              <a:rPr lang="en-US" sz="2400" dirty="0" smtClean="0"/>
              <a:t>.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Possible break from </a:t>
            </a:r>
            <a:r>
              <a:rPr lang="en-US" sz="2400" dirty="0" err="1" smtClean="0"/>
              <a:t>AfG</a:t>
            </a:r>
            <a:r>
              <a:rPr lang="en-US" sz="2400" dirty="0" smtClean="0"/>
              <a:t> discussion during legislative session if closure is not reached in December 2016.</a:t>
            </a:r>
          </a:p>
          <a:p>
            <a:pPr marL="347663" lvl="1" indent="-22860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en-US" sz="2400" dirty="0" smtClean="0"/>
              <a:t>Reach closure on </a:t>
            </a:r>
            <a:r>
              <a:rPr lang="en-US" sz="2400" dirty="0" err="1" smtClean="0"/>
              <a:t>AfG</a:t>
            </a:r>
            <a:r>
              <a:rPr lang="en-US" sz="2400" dirty="0" smtClean="0"/>
              <a:t> policy in spring/summer 2017.</a:t>
            </a:r>
            <a:endParaRPr lang="en-US" sz="2400" dirty="0"/>
          </a:p>
          <a:p>
            <a:pPr marL="119063" lvl="1" indent="0">
              <a:spcBef>
                <a:spcPts val="0"/>
              </a:spcBef>
              <a:buClr>
                <a:schemeClr val="tx1">
                  <a:lumMod val="65000"/>
                  <a:lumOff val="35000"/>
                </a:schemeClr>
              </a:buClr>
              <a:buNone/>
              <a:defRPr/>
            </a:pPr>
            <a:r>
              <a:rPr lang="en-US" sz="1400" dirty="0" smtClean="0"/>
              <a:t>* Contingent on time available; BRF legislation discussion is a priority due to legislative schedule.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"/>
            <a:ext cx="7696200" cy="838200"/>
          </a:xfrm>
          <a:solidFill>
            <a:schemeClr val="bg1">
              <a:alpha val="85000"/>
            </a:schemeClr>
          </a:solidFill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AfG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Next Steps &amp; Schedule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C945-7D49-4783-A48A-8D214003B46A}" type="slidenum">
              <a:rPr lang="en-US" smtClean="0">
                <a:solidFill>
                  <a:schemeClr val="tx1"/>
                </a:solidFill>
              </a:rPr>
              <a:pPr/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2" descr="http://goma.maryland.gov/PublishingImages/changingM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5943600"/>
            <a:ext cx="699776" cy="7453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2564848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7F8AF9CC5AA9478F1F957F30FA7004" ma:contentTypeVersion="12" ma:contentTypeDescription="Create a new document." ma:contentTypeScope="" ma:versionID="16f124e63c99975d05468cb4cc57629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0f1c3a5fe40b69cf375f6490498fc6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6AB4E2A-7146-48DC-A9F7-8C17D68E2A35}"/>
</file>

<file path=customXml/itemProps2.xml><?xml version="1.0" encoding="utf-8"?>
<ds:datastoreItem xmlns:ds="http://schemas.openxmlformats.org/officeDocument/2006/customXml" ds:itemID="{21DF9B82-D02D-4078-A651-971492128BCF}"/>
</file>

<file path=customXml/itemProps3.xml><?xml version="1.0" encoding="utf-8"?>
<ds:datastoreItem xmlns:ds="http://schemas.openxmlformats.org/officeDocument/2006/customXml" ds:itemID="{2FE5A1E2-A700-44BA-8C5C-6B0DED641D90}"/>
</file>

<file path=docProps/app.xml><?xml version="1.0" encoding="utf-8"?>
<Properties xmlns="http://schemas.openxmlformats.org/officeDocument/2006/extended-properties" xmlns:vt="http://schemas.openxmlformats.org/officeDocument/2006/docPropsVTypes">
  <TotalTime>5548</TotalTime>
  <Words>384</Words>
  <Application>Microsoft Office PowerPoint</Application>
  <PresentationFormat>On-screen Show (4:3)</PresentationFormat>
  <Paragraphs>51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BRF Legislative Amendment and Aligning for Growth </vt:lpstr>
      <vt:lpstr>Slide 2</vt:lpstr>
      <vt:lpstr>BRF Amendment Background (Con’t)</vt:lpstr>
      <vt:lpstr>BRF Amendment: Next Steps &amp; Schedule</vt:lpstr>
      <vt:lpstr>Slide 5</vt:lpstr>
      <vt:lpstr>AfG: Next Steps &amp; Schedule</vt:lpstr>
    </vt:vector>
  </TitlesOfParts>
  <Company>MDE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</dc:creator>
  <cp:lastModifiedBy>JG</cp:lastModifiedBy>
  <cp:revision>337</cp:revision>
  <dcterms:created xsi:type="dcterms:W3CDTF">2016-06-05T21:41:26Z</dcterms:created>
  <dcterms:modified xsi:type="dcterms:W3CDTF">2016-09-23T17:55:24Z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0x010100807F8AF9CC5AA9478F1F957F30FA7004</vt:lpwstr>
  </property>
</Properties>
</file>