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8" r:id="rId3"/>
    <p:sldId id="279" r:id="rId4"/>
    <p:sldId id="280" r:id="rId5"/>
    <p:sldId id="281" r:id="rId6"/>
    <p:sldId id="282" r:id="rId7"/>
    <p:sldId id="283" r:id="rId8"/>
    <p:sldId id="284" r:id="rId9"/>
    <p:sldId id="285" r:id="rId10"/>
    <p:sldId id="286" r:id="rId11"/>
    <p:sldId id="287" r:id="rId12"/>
    <p:sldId id="288" r:id="rId13"/>
    <p:sldId id="276" r:id="rId14"/>
    <p:sldId id="272" r:id="rId15"/>
    <p:sldId id="278" r:id="rId16"/>
    <p:sldId id="263" r:id="rId17"/>
    <p:sldId id="274" r:id="rId18"/>
    <p:sldId id="257" r:id="rId19"/>
    <p:sldId id="267" r:id="rId20"/>
    <p:sldId id="269" r:id="rId21"/>
    <p:sldId id="264" r:id="rId22"/>
    <p:sldId id="275" r:id="rId23"/>
    <p:sldId id="265" r:id="rId24"/>
    <p:sldId id="270" r:id="rId25"/>
    <p:sldId id="289" r:id="rId26"/>
    <p:sldId id="292" r:id="rId27"/>
    <p:sldId id="291" r:id="rId28"/>
    <p:sldId id="293" r:id="rId29"/>
    <p:sldId id="294" r:id="rId30"/>
    <p:sldId id="290" r:id="rId31"/>
    <p:sldId id="295"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C48"/>
    <a:srgbClr val="187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6E49-66FB-44E8-AB9B-976DA14E00BE}" type="datetimeFigureOut">
              <a:rPr lang="en-US" smtClean="0"/>
              <a:t>10/12/2022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1A3BF-736A-4F91-A961-889E574925CF}" type="slidenum">
              <a:rPr lang="en-US" smtClean="0"/>
              <a:t>‹#›</a:t>
            </a:fld>
            <a:endParaRPr lang="en-US"/>
          </a:p>
        </p:txBody>
      </p:sp>
    </p:spTree>
    <p:extLst>
      <p:ext uri="{BB962C8B-B14F-4D97-AF65-F5344CB8AC3E}">
        <p14:creationId xmlns:p14="http://schemas.microsoft.com/office/powerpoint/2010/main" val="143262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1A3BF-736A-4F91-A961-889E574925CF}" type="slidenum">
              <a:rPr lang="en-US" smtClean="0"/>
              <a:t>18</a:t>
            </a:fld>
            <a:endParaRPr lang="en-US"/>
          </a:p>
        </p:txBody>
      </p:sp>
    </p:spTree>
    <p:extLst>
      <p:ext uri="{BB962C8B-B14F-4D97-AF65-F5344CB8AC3E}">
        <p14:creationId xmlns:p14="http://schemas.microsoft.com/office/powerpoint/2010/main" val="23319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1A3BF-736A-4F91-A961-889E574925CF}" type="slidenum">
              <a:rPr lang="en-US" smtClean="0"/>
              <a:t>23</a:t>
            </a:fld>
            <a:endParaRPr lang="en-US"/>
          </a:p>
        </p:txBody>
      </p:sp>
    </p:spTree>
    <p:extLst>
      <p:ext uri="{BB962C8B-B14F-4D97-AF65-F5344CB8AC3E}">
        <p14:creationId xmlns:p14="http://schemas.microsoft.com/office/powerpoint/2010/main" val="146026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1A3BF-736A-4F91-A961-889E574925CF}" type="slidenum">
              <a:rPr lang="en-US" smtClean="0"/>
              <a:t>32</a:t>
            </a:fld>
            <a:endParaRPr lang="en-US"/>
          </a:p>
        </p:txBody>
      </p:sp>
    </p:spTree>
    <p:extLst>
      <p:ext uri="{BB962C8B-B14F-4D97-AF65-F5344CB8AC3E}">
        <p14:creationId xmlns:p14="http://schemas.microsoft.com/office/powerpoint/2010/main" val="130673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sz="3200" b="1">
                <a:solidFill>
                  <a:srgbClr val="156C48"/>
                </a:solidFill>
                <a:latin typeface="Montserrat" pitchFamily="50"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solidFill>
                  <a:schemeClr val="tx1">
                    <a:tint val="75000"/>
                  </a:schemeClr>
                </a:solidFill>
                <a:latin typeface="Montserra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MDELogo_Horizontal_GreenText.png"/>
          <p:cNvPicPr>
            <a:picLocks noChangeAspect="1"/>
          </p:cNvPicPr>
          <p:nvPr userDrawn="1"/>
        </p:nvPicPr>
        <p:blipFill>
          <a:blip r:embed="rId2" cstate="print"/>
          <a:stretch>
            <a:fillRect/>
          </a:stretch>
        </p:blipFill>
        <p:spPr>
          <a:xfrm>
            <a:off x="3199595" y="457201"/>
            <a:ext cx="2744811" cy="1093308"/>
          </a:xfrm>
          <a:prstGeom prst="rect">
            <a:avLst/>
          </a:prstGeom>
        </p:spPr>
      </p:pic>
      <p:cxnSp>
        <p:nvCxnSpPr>
          <p:cNvPr id="10" name="Straight Connector 9"/>
          <p:cNvCxnSpPr/>
          <p:nvPr userDrawn="1"/>
        </p:nvCxnSpPr>
        <p:spPr>
          <a:xfrm>
            <a:off x="-685800" y="1066800"/>
            <a:ext cx="3733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019800" y="1053545"/>
            <a:ext cx="3695700" cy="13255"/>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9448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FEB620-0B2C-4CCB-9552-26D748FF9ACD}" type="datetimeFigureOut">
              <a:rPr lang="en-US" smtClean="0"/>
              <a:t>10/12/2022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11BC0-DE0C-4474-870B-ED1A0CCEEB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FEB620-0B2C-4CCB-9552-26D748FF9ACD}" type="datetimeFigureOut">
              <a:rPr lang="en-US" smtClean="0"/>
              <a:t>10/12/2022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11BC0-DE0C-4474-870B-ED1A0CCEEB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lvl1pPr algn="l">
              <a:defRPr sz="3600" b="0">
                <a:solidFill>
                  <a:srgbClr val="156C48"/>
                </a:solidFill>
                <a:latin typeface="Montserrat Semi Bold" pitchFamily="50"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a:latin typeface="Montserrat" pitchFamily="50" charset="0"/>
              </a:defRPr>
            </a:lvl1pPr>
            <a:lvl2pPr>
              <a:defRPr>
                <a:latin typeface="Montserrat" pitchFamily="50" charset="0"/>
              </a:defRPr>
            </a:lvl2pPr>
            <a:lvl3pPr>
              <a:defRPr>
                <a:latin typeface="Montserrat" pitchFamily="50" charset="0"/>
              </a:defRPr>
            </a:lvl3pPr>
            <a:lvl4pPr>
              <a:defRPr>
                <a:latin typeface="Montserrat" pitchFamily="50" charset="0"/>
              </a:defRPr>
            </a:lvl4pPr>
            <a:lvl5pPr>
              <a:defRPr>
                <a:latin typeface="Montserrat"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9" name="Straight Connector 8"/>
          <p:cNvCxnSpPr/>
          <p:nvPr userDrawn="1"/>
        </p:nvCxnSpPr>
        <p:spPr>
          <a:xfrm>
            <a:off x="0" y="3352800"/>
            <a:ext cx="12954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156C48"/>
                </a:solidFill>
                <a:latin typeface="Montserrat" pitchFamily="50"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a:solidFill>
                  <a:schemeClr val="tx1">
                    <a:tint val="75000"/>
                  </a:schemeClr>
                </a:solidFill>
                <a:latin typeface="Montserra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MDELogo_Symbol.png"/>
          <p:cNvPicPr>
            <a:picLocks noChangeAspect="1"/>
          </p:cNvPicPr>
          <p:nvPr userDrawn="1"/>
        </p:nvPicPr>
        <p:blipFill>
          <a:blip r:embed="rId2" cstate="print"/>
          <a:stretch>
            <a:fillRect/>
          </a:stretch>
        </p:blipFill>
        <p:spPr>
          <a:xfrm>
            <a:off x="762000" y="2819400"/>
            <a:ext cx="990606" cy="9906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352800" cy="10541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038600" y="273050"/>
            <a:ext cx="4648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62200"/>
            <a:ext cx="3352800"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MDELogo_Symbol.png"/>
          <p:cNvPicPr>
            <a:picLocks noChangeAspect="1"/>
          </p:cNvPicPr>
          <p:nvPr userDrawn="1"/>
        </p:nvPicPr>
        <p:blipFill>
          <a:blip r:embed="rId2" cstate="print"/>
          <a:stretch>
            <a:fillRect/>
          </a:stretch>
        </p:blipFill>
        <p:spPr>
          <a:xfrm>
            <a:off x="1524000" y="304800"/>
            <a:ext cx="838206" cy="838206"/>
          </a:xfrm>
          <a:prstGeom prst="rect">
            <a:avLst/>
          </a:prstGeom>
        </p:spPr>
      </p:pic>
      <p:cxnSp>
        <p:nvCxnSpPr>
          <p:cNvPr id="9" name="Straight Connector 8"/>
          <p:cNvCxnSpPr/>
          <p:nvPr userDrawn="1"/>
        </p:nvCxnSpPr>
        <p:spPr>
          <a:xfrm>
            <a:off x="457200" y="1295400"/>
            <a:ext cx="3352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DELogo_Symbol.png"/>
          <p:cNvPicPr>
            <a:picLocks noChangeAspect="1"/>
          </p:cNvPicPr>
          <p:nvPr userDrawn="1"/>
        </p:nvPicPr>
        <p:blipFill>
          <a:blip r:embed="rId13" cstate="print"/>
          <a:stretch>
            <a:fillRect/>
          </a:stretch>
        </p:blipFill>
        <p:spPr>
          <a:xfrm>
            <a:off x="457200" y="381000"/>
            <a:ext cx="838206" cy="838206"/>
          </a:xfrm>
          <a:prstGeom prst="rect">
            <a:avLst/>
          </a:prstGeom>
        </p:spPr>
      </p:pic>
      <p:cxnSp>
        <p:nvCxnSpPr>
          <p:cNvPr id="8" name="Straight Connector 7"/>
          <p:cNvCxnSpPr/>
          <p:nvPr userDrawn="1"/>
        </p:nvCxnSpPr>
        <p:spPr>
          <a:xfrm>
            <a:off x="457200" y="1371600"/>
            <a:ext cx="8305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0" kern="1200">
          <a:solidFill>
            <a:srgbClr val="156C48"/>
          </a:solidFill>
          <a:latin typeface="Montserrat Semi Bold" pitchFamily="50" charset="0"/>
          <a:ea typeface="+mj-ea"/>
          <a:cs typeface="+mj-cs"/>
        </a:defRPr>
      </a:lvl1pPr>
    </p:titleStyle>
    <p:bodyStyle>
      <a:lvl1pPr marL="342900" indent="-342900" algn="l" defTabSz="914400" rtl="0" eaLnBrk="1" latinLnBrk="0" hangingPunct="1">
        <a:spcBef>
          <a:spcPts val="2400"/>
        </a:spcBef>
        <a:buFont typeface="Arial" pitchFamily="34" charset="0"/>
        <a:buChar char="•"/>
        <a:defRPr sz="2800" kern="1200">
          <a:solidFill>
            <a:schemeClr val="tx1"/>
          </a:solidFill>
          <a:latin typeface="Montserrat" pitchFamily="50" charset="0"/>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ontserrat" pitchFamily="50"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ontserrat" pitchFamily="50"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ontserrat" pitchFamily="50"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ontserra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mde.maryland.gov/MarylandGreen/Pages/certification-central.aspx"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162050"/>
          </a:xfrm>
        </p:spPr>
        <p:txBody>
          <a:bodyPr/>
          <a:lstStyle/>
          <a:p>
            <a:r>
              <a:rPr lang="en-US" dirty="0"/>
              <a:t>Greening Your Business Program</a:t>
            </a:r>
            <a:br>
              <a:rPr lang="en-US" dirty="0"/>
            </a:br>
            <a:r>
              <a:rPr lang="en-US" sz="1800" b="1" dirty="0">
                <a:effectLst/>
                <a:latin typeface="Montserrat Black" pitchFamily="2" charset="0"/>
                <a:ea typeface="Calibri" panose="020F0502020204030204" pitchFamily="34" charset="0"/>
                <a:cs typeface="Times New Roman" panose="02020603050405020304" pitchFamily="18" charset="0"/>
              </a:rPr>
              <a:t>Tips and Resources for </a:t>
            </a:r>
            <a:br>
              <a:rPr lang="en-US" sz="1800" b="1" dirty="0">
                <a:effectLst/>
                <a:latin typeface="Montserrat Black" pitchFamily="2" charset="0"/>
                <a:ea typeface="Calibri" panose="020F0502020204030204" pitchFamily="34" charset="0"/>
                <a:cs typeface="Times New Roman" panose="02020603050405020304" pitchFamily="18" charset="0"/>
              </a:rPr>
            </a:br>
            <a:r>
              <a:rPr lang="en-US" sz="1800" b="1" dirty="0">
                <a:effectLst/>
                <a:latin typeface="Montserrat Black" pitchFamily="2" charset="0"/>
                <a:ea typeface="Calibri" panose="020F0502020204030204" pitchFamily="34" charset="0"/>
                <a:cs typeface="Times New Roman" panose="02020603050405020304" pitchFamily="18" charset="0"/>
              </a:rPr>
              <a:t>Sustainable Environmental Management</a:t>
            </a:r>
            <a:endParaRPr lang="en-US" dirty="0"/>
          </a:p>
        </p:txBody>
      </p:sp>
      <p:sp>
        <p:nvSpPr>
          <p:cNvPr id="3" name="Subtitle 2"/>
          <p:cNvSpPr>
            <a:spLocks noGrp="1"/>
          </p:cNvSpPr>
          <p:nvPr>
            <p:ph type="subTitle" idx="1"/>
          </p:nvPr>
        </p:nvSpPr>
        <p:spPr>
          <a:xfrm>
            <a:off x="1371600" y="4168774"/>
            <a:ext cx="6400800" cy="1470025"/>
          </a:xfrm>
        </p:spPr>
        <p:txBody>
          <a:bodyPr/>
          <a:lstStyle/>
          <a:p>
            <a:r>
              <a:rPr lang="en-US" dirty="0"/>
              <a:t>October 12,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96D31-0D7B-CD99-6A6D-184B83CF8C20}"/>
              </a:ext>
            </a:extLst>
          </p:cNvPr>
          <p:cNvPicPr>
            <a:picLocks noChangeAspect="1"/>
          </p:cNvPicPr>
          <p:nvPr/>
        </p:nvPicPr>
        <p:blipFill>
          <a:blip r:embed="rId2"/>
          <a:stretch>
            <a:fillRect/>
          </a:stretch>
        </p:blipFill>
        <p:spPr>
          <a:xfrm>
            <a:off x="101601" y="914400"/>
            <a:ext cx="8775699" cy="4936331"/>
          </a:xfrm>
          <a:prstGeom prst="rect">
            <a:avLst/>
          </a:prstGeom>
        </p:spPr>
      </p:pic>
    </p:spTree>
    <p:extLst>
      <p:ext uri="{BB962C8B-B14F-4D97-AF65-F5344CB8AC3E}">
        <p14:creationId xmlns:p14="http://schemas.microsoft.com/office/powerpoint/2010/main" val="37695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DDF10-A3D3-6CBD-DFB2-B59CB92D5B28}"/>
              </a:ext>
            </a:extLst>
          </p:cNvPr>
          <p:cNvPicPr>
            <a:picLocks noChangeAspect="1"/>
          </p:cNvPicPr>
          <p:nvPr/>
        </p:nvPicPr>
        <p:blipFill>
          <a:blip r:embed="rId2"/>
          <a:stretch>
            <a:fillRect/>
          </a:stretch>
        </p:blipFill>
        <p:spPr>
          <a:xfrm>
            <a:off x="266699" y="914400"/>
            <a:ext cx="8775699" cy="4936331"/>
          </a:xfrm>
          <a:prstGeom prst="rect">
            <a:avLst/>
          </a:prstGeom>
        </p:spPr>
      </p:pic>
    </p:spTree>
    <p:extLst>
      <p:ext uri="{BB962C8B-B14F-4D97-AF65-F5344CB8AC3E}">
        <p14:creationId xmlns:p14="http://schemas.microsoft.com/office/powerpoint/2010/main" val="353603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DF087A-305A-8029-619F-8BF797F1873D}"/>
              </a:ext>
            </a:extLst>
          </p:cNvPr>
          <p:cNvPicPr>
            <a:picLocks noChangeAspect="1"/>
          </p:cNvPicPr>
          <p:nvPr/>
        </p:nvPicPr>
        <p:blipFill>
          <a:blip r:embed="rId2"/>
          <a:stretch>
            <a:fillRect/>
          </a:stretch>
        </p:blipFill>
        <p:spPr>
          <a:xfrm>
            <a:off x="338667" y="914400"/>
            <a:ext cx="8466666" cy="4762499"/>
          </a:xfrm>
          <a:prstGeom prst="rect">
            <a:avLst/>
          </a:prstGeom>
        </p:spPr>
      </p:pic>
    </p:spTree>
    <p:extLst>
      <p:ext uri="{BB962C8B-B14F-4D97-AF65-F5344CB8AC3E}">
        <p14:creationId xmlns:p14="http://schemas.microsoft.com/office/powerpoint/2010/main" val="42304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C917EF-76A7-E7E4-0F00-69E412AB3A0A}"/>
              </a:ext>
            </a:extLst>
          </p:cNvPr>
          <p:cNvPicPr>
            <a:picLocks noChangeAspect="1"/>
          </p:cNvPicPr>
          <p:nvPr/>
        </p:nvPicPr>
        <p:blipFill>
          <a:blip r:embed="rId2"/>
          <a:stretch>
            <a:fillRect/>
          </a:stretch>
        </p:blipFill>
        <p:spPr>
          <a:xfrm>
            <a:off x="838200" y="1600200"/>
            <a:ext cx="3429000" cy="2742373"/>
          </a:xfrm>
          <a:prstGeom prst="rect">
            <a:avLst/>
          </a:prstGeom>
        </p:spPr>
      </p:pic>
      <p:sp>
        <p:nvSpPr>
          <p:cNvPr id="2" name="Title 1">
            <a:extLst>
              <a:ext uri="{FF2B5EF4-FFF2-40B4-BE49-F238E27FC236}">
                <a16:creationId xmlns:a16="http://schemas.microsoft.com/office/drawing/2014/main" id="{76E54F7E-1825-04E7-2D51-4B34DCA10503}"/>
              </a:ext>
            </a:extLst>
          </p:cNvPr>
          <p:cNvSpPr>
            <a:spLocks noGrp="1"/>
          </p:cNvSpPr>
          <p:nvPr>
            <p:ph type="title"/>
          </p:nvPr>
        </p:nvSpPr>
        <p:spPr/>
        <p:txBody>
          <a:bodyPr/>
          <a:lstStyle/>
          <a:p>
            <a:r>
              <a:rPr lang="en-US" dirty="0"/>
              <a:t>DOE Industrial Assessment Centers</a:t>
            </a:r>
          </a:p>
        </p:txBody>
      </p:sp>
      <p:sp>
        <p:nvSpPr>
          <p:cNvPr id="12" name="TextBox 11">
            <a:extLst>
              <a:ext uri="{FF2B5EF4-FFF2-40B4-BE49-F238E27FC236}">
                <a16:creationId xmlns:a16="http://schemas.microsoft.com/office/drawing/2014/main" id="{FC97AB9C-E2E5-01CE-89A6-56DC91C3DD79}"/>
              </a:ext>
            </a:extLst>
          </p:cNvPr>
          <p:cNvSpPr txBox="1"/>
          <p:nvPr/>
        </p:nvSpPr>
        <p:spPr>
          <a:xfrm>
            <a:off x="685800" y="4192726"/>
            <a:ext cx="7162800" cy="2308324"/>
          </a:xfrm>
          <a:prstGeom prst="rect">
            <a:avLst/>
          </a:prstGeom>
          <a:noFill/>
        </p:spPr>
        <p:txBody>
          <a:bodyPr wrap="square" rtlCol="0">
            <a:spAutoFit/>
          </a:bodyPr>
          <a:lstStyle/>
          <a:p>
            <a:r>
              <a:rPr lang="en-US" dirty="0"/>
              <a:t>The WVU IAC offers</a:t>
            </a:r>
            <a:r>
              <a:rPr lang="en-US" i="0" dirty="0">
                <a:effectLst/>
              </a:rPr>
              <a:t> </a:t>
            </a:r>
            <a:r>
              <a:rPr lang="en-US" b="1" i="0" u="sng" dirty="0">
                <a:effectLst/>
              </a:rPr>
              <a:t>no cost</a:t>
            </a:r>
            <a:r>
              <a:rPr lang="en-US" i="0" u="sng" dirty="0">
                <a:effectLst/>
              </a:rPr>
              <a:t> </a:t>
            </a:r>
            <a:r>
              <a:rPr lang="en-US" i="0" dirty="0">
                <a:effectLst/>
              </a:rPr>
              <a:t>energy, water, waste, cyber security, resiliency planning, and decarbonization assessments to Maryland manufacturers.  </a:t>
            </a:r>
          </a:p>
          <a:p>
            <a:pPr algn="l"/>
            <a:endParaRPr lang="en-US" dirty="0"/>
          </a:p>
          <a:p>
            <a:pPr algn="l"/>
            <a:r>
              <a:rPr lang="en-US" b="1" dirty="0"/>
              <a:t>Contact: </a:t>
            </a:r>
          </a:p>
          <a:p>
            <a:pPr algn="l"/>
            <a:r>
              <a:rPr lang="en-US" i="0" dirty="0" err="1">
                <a:effectLst/>
              </a:rPr>
              <a:t>Bhaskaran</a:t>
            </a:r>
            <a:r>
              <a:rPr lang="en-US" i="0" dirty="0">
                <a:effectLst/>
              </a:rPr>
              <a:t> Gopalakrishnan, </a:t>
            </a:r>
            <a:r>
              <a:rPr lang="en-US" i="0" dirty="0" err="1">
                <a:effectLst/>
              </a:rPr>
              <a:t>Ph.D</a:t>
            </a:r>
            <a:r>
              <a:rPr lang="en-US" i="0" dirty="0">
                <a:effectLst/>
              </a:rPr>
              <a:t>  (Gopala)</a:t>
            </a:r>
          </a:p>
          <a:p>
            <a:r>
              <a:rPr lang="en-US" i="0" dirty="0">
                <a:effectLst/>
              </a:rPr>
              <a:t>Bhaskaran.Gopalakrishnan@mail.wvu.edu</a:t>
            </a:r>
          </a:p>
          <a:p>
            <a:pPr algn="l"/>
            <a:r>
              <a:rPr lang="en-US" i="0" dirty="0">
                <a:effectLst/>
              </a:rPr>
              <a:t>(304) 293 9434</a:t>
            </a:r>
          </a:p>
          <a:p>
            <a:endParaRPr lang="en-US" dirty="0"/>
          </a:p>
        </p:txBody>
      </p:sp>
      <p:sp>
        <p:nvSpPr>
          <p:cNvPr id="13" name="TextBox 12">
            <a:extLst>
              <a:ext uri="{FF2B5EF4-FFF2-40B4-BE49-F238E27FC236}">
                <a16:creationId xmlns:a16="http://schemas.microsoft.com/office/drawing/2014/main" id="{D086E667-80B2-C727-5B39-CEC57B8F4E60}"/>
              </a:ext>
            </a:extLst>
          </p:cNvPr>
          <p:cNvSpPr txBox="1"/>
          <p:nvPr/>
        </p:nvSpPr>
        <p:spPr>
          <a:xfrm>
            <a:off x="4572000" y="1905000"/>
            <a:ext cx="4114800" cy="1661993"/>
          </a:xfrm>
          <a:prstGeom prst="rect">
            <a:avLst/>
          </a:prstGeom>
          <a:noFill/>
        </p:spPr>
        <p:txBody>
          <a:bodyPr wrap="square" rtlCol="0">
            <a:spAutoFit/>
          </a:bodyPr>
          <a:lstStyle/>
          <a:p>
            <a:r>
              <a:rPr lang="en-US" b="1" dirty="0"/>
              <a:t>Maryland businesses are served by the </a:t>
            </a:r>
          </a:p>
          <a:p>
            <a:endParaRPr lang="en-US" dirty="0"/>
          </a:p>
          <a:p>
            <a:pPr algn="ctr"/>
            <a:r>
              <a:rPr lang="en-US" sz="2400" b="1" dirty="0"/>
              <a:t>West Virginia University</a:t>
            </a:r>
          </a:p>
          <a:p>
            <a:pPr algn="ctr"/>
            <a:r>
              <a:rPr lang="en-US" sz="2400" b="1" dirty="0"/>
              <a:t>Industrial Assessment Center</a:t>
            </a:r>
          </a:p>
          <a:p>
            <a:endParaRPr lang="en-US" dirty="0"/>
          </a:p>
        </p:txBody>
      </p:sp>
    </p:spTree>
    <p:extLst>
      <p:ext uri="{BB962C8B-B14F-4D97-AF65-F5344CB8AC3E}">
        <p14:creationId xmlns:p14="http://schemas.microsoft.com/office/powerpoint/2010/main" val="172516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11C0-524E-BD1B-4D1A-307E87DB708A}"/>
              </a:ext>
            </a:extLst>
          </p:cNvPr>
          <p:cNvSpPr>
            <a:spLocks noGrp="1"/>
          </p:cNvSpPr>
          <p:nvPr>
            <p:ph type="title"/>
          </p:nvPr>
        </p:nvSpPr>
        <p:spPr>
          <a:xfrm>
            <a:off x="1676400" y="274638"/>
            <a:ext cx="7010400" cy="1143000"/>
          </a:xfrm>
        </p:spPr>
        <p:txBody>
          <a:bodyPr>
            <a:normAutofit fontScale="90000"/>
          </a:bodyPr>
          <a:lstStyle/>
          <a:p>
            <a:r>
              <a:rPr lang="en-US" dirty="0"/>
              <a:t>Environmental Management Systems </a:t>
            </a:r>
          </a:p>
        </p:txBody>
      </p:sp>
      <p:pic>
        <p:nvPicPr>
          <p:cNvPr id="3" name="Picture 2">
            <a:extLst>
              <a:ext uri="{FF2B5EF4-FFF2-40B4-BE49-F238E27FC236}">
                <a16:creationId xmlns:a16="http://schemas.microsoft.com/office/drawing/2014/main" id="{C76339BD-3EC7-DDB6-74C8-220DE88EDF25}"/>
              </a:ext>
            </a:extLst>
          </p:cNvPr>
          <p:cNvPicPr>
            <a:picLocks noChangeAspect="1"/>
          </p:cNvPicPr>
          <p:nvPr/>
        </p:nvPicPr>
        <p:blipFill>
          <a:blip r:embed="rId2"/>
          <a:stretch>
            <a:fillRect/>
          </a:stretch>
        </p:blipFill>
        <p:spPr>
          <a:xfrm>
            <a:off x="1676400" y="1591892"/>
            <a:ext cx="5355432" cy="4991470"/>
          </a:xfrm>
          <a:prstGeom prst="rect">
            <a:avLst/>
          </a:prstGeom>
        </p:spPr>
      </p:pic>
    </p:spTree>
    <p:extLst>
      <p:ext uri="{BB962C8B-B14F-4D97-AF65-F5344CB8AC3E}">
        <p14:creationId xmlns:p14="http://schemas.microsoft.com/office/powerpoint/2010/main" val="60450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832A-1966-E460-9E35-A78022173B19}"/>
              </a:ext>
            </a:extLst>
          </p:cNvPr>
          <p:cNvSpPr>
            <a:spLocks noGrp="1"/>
          </p:cNvSpPr>
          <p:nvPr>
            <p:ph type="title"/>
          </p:nvPr>
        </p:nvSpPr>
        <p:spPr/>
        <p:txBody>
          <a:bodyPr/>
          <a:lstStyle/>
          <a:p>
            <a:r>
              <a:rPr lang="en-US" dirty="0"/>
              <a:t>Five Tips for Green Teams</a:t>
            </a:r>
          </a:p>
        </p:txBody>
      </p:sp>
      <p:sp>
        <p:nvSpPr>
          <p:cNvPr id="4" name="TextBox 3">
            <a:extLst>
              <a:ext uri="{FF2B5EF4-FFF2-40B4-BE49-F238E27FC236}">
                <a16:creationId xmlns:a16="http://schemas.microsoft.com/office/drawing/2014/main" id="{AFBBC400-AD7B-6368-F662-3320C03F245B}"/>
              </a:ext>
            </a:extLst>
          </p:cNvPr>
          <p:cNvSpPr txBox="1"/>
          <p:nvPr/>
        </p:nvSpPr>
        <p:spPr>
          <a:xfrm>
            <a:off x="152400" y="1417638"/>
            <a:ext cx="8839200" cy="5478423"/>
          </a:xfrm>
          <a:prstGeom prst="rect">
            <a:avLst/>
          </a:prstGeom>
          <a:noFill/>
        </p:spPr>
        <p:txBody>
          <a:bodyPr wrap="square">
            <a:spAutoFit/>
          </a:bodyPr>
          <a:lstStyle/>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Be Inclusive</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Ensure a diverse membership by including representatives from different departments, functions, levels and years of tenure at your organization. </a:t>
            </a: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 </a:t>
            </a: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Balance the Needs of the Front Line with Leadership Priorities</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solidFill>
                  <a:srgbClr val="000000"/>
                </a:solidFill>
                <a:effectLst/>
                <a:latin typeface="Calibri" panose="020F0502020204030204" pitchFamily="34" charset="0"/>
                <a:ea typeface="MS Minngs"/>
                <a:cs typeface="Times New Roman" panose="02020603050405020304" pitchFamily="18" charset="0"/>
              </a:rPr>
              <a:t>Link your green team to the corporate mission and goals, while maintaining</a:t>
            </a:r>
            <a:r>
              <a:rPr lang="en-US" sz="18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grassroots energy.  </a:t>
            </a:r>
          </a:p>
          <a:p>
            <a:pPr marL="228600" marR="0">
              <a:spcBef>
                <a:spcPts val="0"/>
              </a:spcBef>
              <a:spcAft>
                <a:spcPts val="0"/>
              </a:spcAft>
            </a:pP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Be Accountable</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Establish annual goals, targets and objectives.  Define projects clearly, assign responsibilities, track progress, and evaluate results. </a:t>
            </a: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 </a:t>
            </a: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Meet Regularly and Creatively</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Develop a meeting calendar for the year so that members can plan in advance.  Meeting content should be engaging.  Consider guest speakers.  </a:t>
            </a: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 </a:t>
            </a:r>
            <a:endParaRPr lang="en-US" sz="1600" dirty="0">
              <a:effectLst/>
              <a:latin typeface="Cambria" panose="02040503050406030204" pitchFamily="18" charset="0"/>
              <a:ea typeface="MS Minngs"/>
              <a:cs typeface="Times New Roman" panose="02020603050405020304" pitchFamily="18" charset="0"/>
            </a:endParaRPr>
          </a:p>
          <a:p>
            <a:pPr marL="228600" marR="0">
              <a:spcBef>
                <a:spcPts val="0"/>
              </a:spcBef>
              <a:spcAft>
                <a:spcPts val="0"/>
              </a:spcAft>
            </a:pPr>
            <a:r>
              <a:rPr lang="en-US" sz="2000" b="1" kern="0" dirty="0">
                <a:solidFill>
                  <a:srgbClr val="339966"/>
                </a:solidFill>
                <a:effectLst/>
                <a:latin typeface="Calibri" panose="020F0502020204030204" pitchFamily="34" charset="0"/>
                <a:ea typeface="MS Gothi"/>
                <a:cs typeface="Times New Roman" panose="02020603050405020304" pitchFamily="18" charset="0"/>
              </a:rPr>
              <a:t>Publicize and Celebrate Results</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MS Minngs"/>
                <a:cs typeface="Times New Roman" panose="02020603050405020304" pitchFamily="18" charset="0"/>
              </a:rPr>
              <a:t>Publicize and celebrate accomplishments. Select an employee or department for recognition. </a:t>
            </a:r>
            <a:endParaRPr lang="en-US" sz="2000" b="1" kern="0" dirty="0">
              <a:solidFill>
                <a:srgbClr val="345A8A"/>
              </a:solidFill>
              <a:effectLst/>
              <a:latin typeface="Calibri" panose="020F0502020204030204" pitchFamily="34" charset="0"/>
              <a:ea typeface="MS Gothi"/>
              <a:cs typeface="Times New Roman" panose="02020603050405020304" pitchFamily="18" charset="0"/>
            </a:endParaRPr>
          </a:p>
        </p:txBody>
      </p:sp>
    </p:spTree>
    <p:extLst>
      <p:ext uri="{BB962C8B-B14F-4D97-AF65-F5344CB8AC3E}">
        <p14:creationId xmlns:p14="http://schemas.microsoft.com/office/powerpoint/2010/main" val="290299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3EB3-8E99-1D39-CB59-6AF65B95C6E8}"/>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4090F034-075D-7F02-F9F8-62A138E9BCD2}"/>
              </a:ext>
            </a:extLst>
          </p:cNvPr>
          <p:cNvSpPr>
            <a:spLocks noGrp="1"/>
          </p:cNvSpPr>
          <p:nvPr>
            <p:ph idx="1"/>
          </p:nvPr>
        </p:nvSpPr>
        <p:spPr>
          <a:xfrm>
            <a:off x="381000" y="1981200"/>
            <a:ext cx="8458200" cy="4144963"/>
          </a:xfrm>
        </p:spPr>
        <p:txBody>
          <a:bodyPr>
            <a:normAutofit fontScale="25000" lnSpcReduction="20000"/>
          </a:bodyPr>
          <a:lstStyle/>
          <a:p>
            <a:pPr algn="l">
              <a:buFont typeface="Arial" panose="020B0604020202020204" pitchFamily="34" charset="0"/>
              <a:buChar char="•"/>
            </a:pPr>
            <a:r>
              <a:rPr lang="en-US" sz="8000" b="0" i="0" dirty="0">
                <a:solidFill>
                  <a:srgbClr val="000000"/>
                </a:solidFill>
                <a:effectLst/>
                <a:latin typeface="Montserrat" pitchFamily="2" charset="0"/>
              </a:rPr>
              <a:t>​​</a:t>
            </a:r>
            <a:r>
              <a:rPr lang="en-US" sz="8000" b="1" i="0" dirty="0">
                <a:solidFill>
                  <a:srgbClr val="000000"/>
                </a:solidFill>
                <a:effectLst/>
                <a:latin typeface="Montserrat" pitchFamily="2" charset="0"/>
              </a:rPr>
              <a:t>Create a Green Team </a:t>
            </a:r>
            <a:r>
              <a:rPr lang="en-US" sz="8000" b="0" i="0" dirty="0">
                <a:solidFill>
                  <a:srgbClr val="000000"/>
                </a:solidFill>
                <a:effectLst/>
                <a:latin typeface="Montserrat" pitchFamily="2" charset="0"/>
              </a:rPr>
              <a:t>that includes employees from different departments and levels within your organization.​</a:t>
            </a:r>
          </a:p>
          <a:p>
            <a:pPr algn="l">
              <a:buFont typeface="Arial" panose="020B0604020202020204" pitchFamily="34" charset="0"/>
              <a:buChar char="•"/>
            </a:pPr>
            <a:r>
              <a:rPr lang="en-US" sz="8000" b="0" i="0" dirty="0">
                <a:solidFill>
                  <a:srgbClr val="000000"/>
                </a:solidFill>
                <a:effectLst/>
                <a:latin typeface="Montserrat" pitchFamily="2" charset="0"/>
              </a:rPr>
              <a:t>​</a:t>
            </a:r>
            <a:r>
              <a:rPr lang="en-US" sz="8000" b="1" i="0" dirty="0">
                <a:solidFill>
                  <a:srgbClr val="000000"/>
                </a:solidFill>
                <a:effectLst/>
                <a:latin typeface="Montserrat" pitchFamily="2" charset="0"/>
              </a:rPr>
              <a:t>Create an environmental policy statement </a:t>
            </a:r>
            <a:r>
              <a:rPr lang="en-US" sz="8000" b="0" i="0" dirty="0">
                <a:solidFill>
                  <a:srgbClr val="000000"/>
                </a:solidFill>
                <a:effectLst/>
                <a:latin typeface="Montserrat" pitchFamily="2" charset="0"/>
              </a:rPr>
              <a:t>with high-level management support in order to communicate priorities to both your employees and customers.</a:t>
            </a:r>
          </a:p>
          <a:p>
            <a:pPr algn="l">
              <a:buFont typeface="Arial" panose="020B0604020202020204" pitchFamily="34" charset="0"/>
              <a:buChar char="•"/>
            </a:pPr>
            <a:r>
              <a:rPr lang="en-US" sz="8000" b="1" i="0" dirty="0">
                <a:solidFill>
                  <a:srgbClr val="000000"/>
                </a:solidFill>
                <a:effectLst/>
                <a:latin typeface="Montserrat" pitchFamily="2" charset="0"/>
              </a:rPr>
              <a:t>Ensure compliance with all environmental laws and regulations</a:t>
            </a:r>
            <a:r>
              <a:rPr lang="en-US" sz="8000" b="0" i="0" dirty="0">
                <a:solidFill>
                  <a:srgbClr val="000000"/>
                </a:solidFill>
                <a:effectLst/>
                <a:latin typeface="Montserrat" pitchFamily="2" charset="0"/>
              </a:rPr>
              <a:t> - an important starting point before embarking on further-reaching environmental goals.</a:t>
            </a:r>
          </a:p>
          <a:p>
            <a:pPr algn="l">
              <a:buFont typeface="Arial" panose="020B0604020202020204" pitchFamily="34" charset="0"/>
              <a:buChar char="•"/>
            </a:pPr>
            <a:r>
              <a:rPr lang="en-US" sz="8000" b="1" i="0" dirty="0">
                <a:solidFill>
                  <a:srgbClr val="000000"/>
                </a:solidFill>
                <a:effectLst/>
                <a:latin typeface="Montserrat" pitchFamily="2" charset="0"/>
              </a:rPr>
              <a:t>Brainstorm a list of all the environmental </a:t>
            </a:r>
            <a:r>
              <a:rPr lang="en-US" sz="8000" b="1" dirty="0">
                <a:solidFill>
                  <a:srgbClr val="000000"/>
                </a:solidFill>
                <a:latin typeface="Montserrat" pitchFamily="2" charset="0"/>
              </a:rPr>
              <a:t>as</a:t>
            </a:r>
            <a:r>
              <a:rPr lang="en-US" sz="8000" b="1" i="0" dirty="0">
                <a:solidFill>
                  <a:srgbClr val="000000"/>
                </a:solidFill>
                <a:effectLst/>
                <a:latin typeface="Montserrat" pitchFamily="2" charset="0"/>
              </a:rPr>
              <a:t>pects </a:t>
            </a:r>
            <a:r>
              <a:rPr lang="en-US" sz="8000" b="0" i="0" dirty="0">
                <a:solidFill>
                  <a:srgbClr val="000000"/>
                </a:solidFill>
                <a:effectLst/>
                <a:latin typeface="Montserrat" pitchFamily="2" charset="0"/>
              </a:rPr>
              <a:t>of your facility, activities, products, and services. Consider the actual and potential impacts of both your regulated and unregulated activities. Don't forget to take a good look at your utility bills and waste streams.</a:t>
            </a:r>
          </a:p>
          <a:p>
            <a:endParaRPr lang="en-US" dirty="0"/>
          </a:p>
        </p:txBody>
      </p:sp>
    </p:spTree>
    <p:extLst>
      <p:ext uri="{BB962C8B-B14F-4D97-AF65-F5344CB8AC3E}">
        <p14:creationId xmlns:p14="http://schemas.microsoft.com/office/powerpoint/2010/main" val="337434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3B64-F36C-A508-119D-7112579981C3}"/>
              </a:ext>
            </a:extLst>
          </p:cNvPr>
          <p:cNvSpPr>
            <a:spLocks noGrp="1"/>
          </p:cNvSpPr>
          <p:nvPr>
            <p:ph type="title"/>
          </p:nvPr>
        </p:nvSpPr>
        <p:spPr/>
        <p:txBody>
          <a:bodyPr/>
          <a:lstStyle/>
          <a:p>
            <a:r>
              <a:rPr lang="en-US" dirty="0"/>
              <a:t>Where to start (continued)</a:t>
            </a:r>
          </a:p>
        </p:txBody>
      </p:sp>
      <p:sp>
        <p:nvSpPr>
          <p:cNvPr id="4" name="TextBox 3">
            <a:extLst>
              <a:ext uri="{FF2B5EF4-FFF2-40B4-BE49-F238E27FC236}">
                <a16:creationId xmlns:a16="http://schemas.microsoft.com/office/drawing/2014/main" id="{D02AA095-6F4A-6C18-B148-0F1B8DBD6833}"/>
              </a:ext>
            </a:extLst>
          </p:cNvPr>
          <p:cNvSpPr txBox="1"/>
          <p:nvPr/>
        </p:nvSpPr>
        <p:spPr>
          <a:xfrm>
            <a:off x="533400" y="2133600"/>
            <a:ext cx="8305800" cy="3787447"/>
          </a:xfrm>
          <a:prstGeom prst="rect">
            <a:avLst/>
          </a:prstGeom>
          <a:noFill/>
        </p:spPr>
        <p:txBody>
          <a:bodyPr wrap="square">
            <a:spAutoFit/>
          </a:bodyPr>
          <a:lstStyle/>
          <a:p>
            <a:pPr marL="342900" indent="-342900">
              <a:lnSpc>
                <a:spcPct val="80000"/>
              </a:lnSpc>
              <a:spcBef>
                <a:spcPts val="2400"/>
              </a:spcBef>
              <a:buFont typeface="Arial" pitchFamily="34" charset="0"/>
              <a:buChar char="•"/>
            </a:pPr>
            <a:r>
              <a:rPr lang="en-US" sz="2000" b="1" dirty="0">
                <a:solidFill>
                  <a:srgbClr val="000000"/>
                </a:solidFill>
                <a:latin typeface="Montserrat" pitchFamily="2" charset="0"/>
              </a:rPr>
              <a:t>Prioritize these impacts based on their significance </a:t>
            </a:r>
            <a:r>
              <a:rPr lang="en-US" sz="2000" dirty="0">
                <a:solidFill>
                  <a:srgbClr val="000000"/>
                </a:solidFill>
                <a:latin typeface="Montserrat" pitchFamily="2" charset="0"/>
              </a:rPr>
              <a:t>(e.g. severity and frequency of impact to air, water, land, natural resources, humans, flora and fauna).​</a:t>
            </a:r>
          </a:p>
          <a:p>
            <a:pPr marL="342900" indent="-342900">
              <a:lnSpc>
                <a:spcPct val="80000"/>
              </a:lnSpc>
              <a:spcBef>
                <a:spcPts val="2400"/>
              </a:spcBef>
              <a:buFont typeface="Arial" pitchFamily="34" charset="0"/>
              <a:buChar char="•"/>
            </a:pPr>
            <a:r>
              <a:rPr lang="en-US" sz="2000" dirty="0">
                <a:solidFill>
                  <a:srgbClr val="000000"/>
                </a:solidFill>
                <a:latin typeface="Montserrat" pitchFamily="2" charset="0"/>
              </a:rPr>
              <a:t>Choose one or more of these environmental impacts to address. </a:t>
            </a:r>
            <a:r>
              <a:rPr lang="en-US" sz="2000" b="1" dirty="0">
                <a:solidFill>
                  <a:srgbClr val="000000"/>
                </a:solidFill>
                <a:latin typeface="Montserrat" pitchFamily="2" charset="0"/>
              </a:rPr>
              <a:t>Define the project, goals, timelines, and responsibilities.</a:t>
            </a:r>
          </a:p>
          <a:p>
            <a:pPr marL="342900" indent="-342900">
              <a:lnSpc>
                <a:spcPct val="80000"/>
              </a:lnSpc>
              <a:spcBef>
                <a:spcPts val="2400"/>
              </a:spcBef>
              <a:buFont typeface="Arial" pitchFamily="34" charset="0"/>
              <a:buChar char="•"/>
            </a:pPr>
            <a:r>
              <a:rPr lang="en-US" sz="2000" b="1" dirty="0">
                <a:solidFill>
                  <a:srgbClr val="000000"/>
                </a:solidFill>
                <a:latin typeface="Montserrat" pitchFamily="2" charset="0"/>
              </a:rPr>
              <a:t>Implement</a:t>
            </a:r>
            <a:r>
              <a:rPr lang="en-US" sz="2000" dirty="0">
                <a:solidFill>
                  <a:srgbClr val="000000"/>
                </a:solidFill>
                <a:latin typeface="Montserrat" pitchFamily="2" charset="0"/>
              </a:rPr>
              <a:t> the changes.</a:t>
            </a:r>
          </a:p>
          <a:p>
            <a:pPr marL="342900" indent="-342900">
              <a:lnSpc>
                <a:spcPct val="80000"/>
              </a:lnSpc>
              <a:spcBef>
                <a:spcPts val="2400"/>
              </a:spcBef>
              <a:buFont typeface="Arial" pitchFamily="34" charset="0"/>
              <a:buChar char="•"/>
            </a:pPr>
            <a:r>
              <a:rPr lang="en-US" sz="2000" b="1" dirty="0">
                <a:solidFill>
                  <a:srgbClr val="000000"/>
                </a:solidFill>
                <a:latin typeface="Montserrat" pitchFamily="2" charset="0"/>
              </a:rPr>
              <a:t>Measure</a:t>
            </a:r>
            <a:r>
              <a:rPr lang="en-US" sz="2000" dirty="0">
                <a:solidFill>
                  <a:srgbClr val="000000"/>
                </a:solidFill>
                <a:latin typeface="Montserrat" pitchFamily="2" charset="0"/>
              </a:rPr>
              <a:t> and share results.</a:t>
            </a:r>
          </a:p>
          <a:p>
            <a:pPr marL="342900" indent="-342900">
              <a:lnSpc>
                <a:spcPct val="80000"/>
              </a:lnSpc>
              <a:spcBef>
                <a:spcPts val="2400"/>
              </a:spcBef>
              <a:buFont typeface="Arial" pitchFamily="34" charset="0"/>
              <a:buChar char="•"/>
            </a:pPr>
            <a:r>
              <a:rPr lang="en-US" sz="2000" b="1" dirty="0">
                <a:solidFill>
                  <a:srgbClr val="000000"/>
                </a:solidFill>
                <a:latin typeface="Montserrat" pitchFamily="2" charset="0"/>
              </a:rPr>
              <a:t>Repeat! </a:t>
            </a:r>
            <a:r>
              <a:rPr lang="en-US" sz="2000" dirty="0">
                <a:solidFill>
                  <a:srgbClr val="000000"/>
                </a:solidFill>
                <a:latin typeface="Montserrat" pitchFamily="2" charset="0"/>
              </a:rPr>
              <a:t>Maintain your momentum by setting new annual goals.</a:t>
            </a:r>
          </a:p>
        </p:txBody>
      </p:sp>
    </p:spTree>
    <p:extLst>
      <p:ext uri="{BB962C8B-B14F-4D97-AF65-F5344CB8AC3E}">
        <p14:creationId xmlns:p14="http://schemas.microsoft.com/office/powerpoint/2010/main" val="318003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B2C1-2A65-96E5-1E8B-73B16435A863}"/>
              </a:ext>
            </a:extLst>
          </p:cNvPr>
          <p:cNvSpPr>
            <a:spLocks noGrp="1"/>
          </p:cNvSpPr>
          <p:nvPr>
            <p:ph type="title"/>
          </p:nvPr>
        </p:nvSpPr>
        <p:spPr>
          <a:xfrm>
            <a:off x="1524000" y="274638"/>
            <a:ext cx="7315200" cy="1143000"/>
          </a:xfrm>
        </p:spPr>
        <p:txBody>
          <a:bodyPr>
            <a:normAutofit/>
          </a:bodyPr>
          <a:lstStyle/>
          <a:p>
            <a:r>
              <a:rPr lang="en-US" sz="2600" dirty="0"/>
              <a:t>Elements of an ISO 14001:2015 Environmental Policy</a:t>
            </a:r>
          </a:p>
        </p:txBody>
      </p:sp>
      <p:sp>
        <p:nvSpPr>
          <p:cNvPr id="3" name="Content Placeholder 2">
            <a:extLst>
              <a:ext uri="{FF2B5EF4-FFF2-40B4-BE49-F238E27FC236}">
                <a16:creationId xmlns:a16="http://schemas.microsoft.com/office/drawing/2014/main" id="{91A3898C-23B5-3B50-B818-D7E5148DE591}"/>
              </a:ext>
            </a:extLst>
          </p:cNvPr>
          <p:cNvSpPr>
            <a:spLocks noGrp="1"/>
          </p:cNvSpPr>
          <p:nvPr>
            <p:ph idx="1"/>
          </p:nvPr>
        </p:nvSpPr>
        <p:spPr>
          <a:xfrm>
            <a:off x="457200" y="1600200"/>
            <a:ext cx="8229600" cy="5181600"/>
          </a:xfrm>
        </p:spPr>
        <p:txBody>
          <a:bodyPr>
            <a:normAutofit fontScale="47500" lnSpcReduction="20000"/>
          </a:bodyPr>
          <a:lstStyle/>
          <a:p>
            <a:pPr marL="0" marR="0" indent="0">
              <a:lnSpc>
                <a:spcPct val="115000"/>
              </a:lnSpc>
              <a:spcBef>
                <a:spcPts val="1200"/>
              </a:spcBef>
              <a:spcAft>
                <a:spcPts val="1200"/>
              </a:spcAft>
              <a:buNone/>
            </a:pPr>
            <a:r>
              <a:rPr lang="en-US" sz="4500" dirty="0">
                <a:effectLst/>
                <a:latin typeface="+mn-lt"/>
                <a:ea typeface="Times New Roman" panose="02020603050405020304" pitchFamily="18" charset="0"/>
                <a:cs typeface="Times New Roman" panose="02020603050405020304" pitchFamily="18" charset="0"/>
              </a:rPr>
              <a:t>Allows top management to formally expresses its commitment to improving environment performance. Should be shared with employees, contractors, and the public and reviewed periodically.</a:t>
            </a:r>
            <a:endParaRPr lang="en-US" sz="4500"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1200"/>
              </a:spcBef>
              <a:spcAft>
                <a:spcPts val="1200"/>
              </a:spcAft>
              <a:buNone/>
            </a:pPr>
            <a:r>
              <a:rPr lang="en-US" sz="4500" dirty="0">
                <a:effectLst/>
                <a:latin typeface="+mn-lt"/>
                <a:ea typeface="Times New Roman" panose="02020603050405020304" pitchFamily="18" charset="0"/>
                <a:cs typeface="Times New Roman" panose="02020603050405020304" pitchFamily="18" charset="0"/>
              </a:rPr>
              <a:t>An ISO 14001 Environmentally Policy should :</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dirty="0">
                <a:effectLst/>
                <a:latin typeface="+mn-lt"/>
                <a:ea typeface="Times New Roman" panose="02020603050405020304" pitchFamily="18" charset="0"/>
                <a:cs typeface="Times New Roman" panose="02020603050405020304" pitchFamily="18" charset="0"/>
              </a:rPr>
              <a:t>Be appropriate to the nature, scale and environmental impacts of an organization’s  activities, products and services;</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dirty="0">
                <a:effectLst/>
                <a:latin typeface="+mn-lt"/>
                <a:ea typeface="Times New Roman" panose="02020603050405020304" pitchFamily="18" charset="0"/>
                <a:cs typeface="Times New Roman" panose="02020603050405020304" pitchFamily="18" charset="0"/>
              </a:rPr>
              <a:t>Provide a framework for setting environmental objectives;</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b="1" dirty="0">
                <a:effectLst/>
                <a:latin typeface="+mn-lt"/>
                <a:ea typeface="Times New Roman" panose="02020603050405020304" pitchFamily="18" charset="0"/>
                <a:cs typeface="Times New Roman" panose="02020603050405020304" pitchFamily="18" charset="0"/>
              </a:rPr>
              <a:t>Include a commitment to </a:t>
            </a:r>
            <a:r>
              <a:rPr lang="en-US" sz="4500" dirty="0">
                <a:effectLst/>
                <a:latin typeface="+mn-lt"/>
                <a:ea typeface="Times New Roman" panose="02020603050405020304" pitchFamily="18" charset="0"/>
                <a:cs typeface="Times New Roman" panose="02020603050405020304" pitchFamily="18" charset="0"/>
              </a:rPr>
              <a:t>the protection of the environment, including </a:t>
            </a:r>
            <a:r>
              <a:rPr lang="en-US" sz="4500" b="1" dirty="0">
                <a:effectLst/>
                <a:latin typeface="+mn-lt"/>
                <a:ea typeface="Times New Roman" panose="02020603050405020304" pitchFamily="18" charset="0"/>
                <a:cs typeface="Times New Roman" panose="02020603050405020304" pitchFamily="18" charset="0"/>
              </a:rPr>
              <a:t>prevention of pollution</a:t>
            </a:r>
            <a:r>
              <a:rPr lang="en-US" sz="4500" dirty="0">
                <a:effectLst/>
                <a:latin typeface="+mn-lt"/>
                <a:ea typeface="Times New Roman" panose="02020603050405020304" pitchFamily="18" charset="0"/>
                <a:cs typeface="Times New Roman" panose="02020603050405020304" pitchFamily="18" charset="0"/>
              </a:rPr>
              <a:t>;</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b="1" dirty="0">
                <a:effectLst/>
                <a:latin typeface="+mn-lt"/>
                <a:ea typeface="Times New Roman" panose="02020603050405020304" pitchFamily="18" charset="0"/>
                <a:cs typeface="Times New Roman" panose="02020603050405020304" pitchFamily="18" charset="0"/>
              </a:rPr>
              <a:t>Include a commitment to fulfill compliance obligations</a:t>
            </a:r>
            <a:r>
              <a:rPr lang="en-US" sz="4500" dirty="0">
                <a:effectLst/>
                <a:latin typeface="+mn-lt"/>
                <a:ea typeface="Times New Roman" panose="02020603050405020304" pitchFamily="18" charset="0"/>
                <a:cs typeface="Times New Roman" panose="02020603050405020304" pitchFamily="18" charset="0"/>
              </a:rPr>
              <a:t>;</a:t>
            </a:r>
            <a:endParaRPr lang="en-US" sz="45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4500" b="1" dirty="0">
                <a:effectLst/>
                <a:latin typeface="+mn-lt"/>
                <a:ea typeface="Times New Roman" panose="02020603050405020304" pitchFamily="18" charset="0"/>
                <a:cs typeface="Times New Roman" panose="02020603050405020304" pitchFamily="18" charset="0"/>
              </a:rPr>
              <a:t>Include a commitment to continual improvement </a:t>
            </a:r>
            <a:r>
              <a:rPr lang="en-US" sz="4500" dirty="0">
                <a:effectLst/>
                <a:latin typeface="+mn-lt"/>
                <a:ea typeface="Times New Roman" panose="02020603050405020304" pitchFamily="18" charset="0"/>
                <a:cs typeface="Times New Roman" panose="02020603050405020304" pitchFamily="18" charset="0"/>
              </a:rPr>
              <a:t>of the environmental management system to enhance environmental performance.</a:t>
            </a:r>
            <a:endParaRPr lang="en-US" sz="4500" dirty="0">
              <a:effectLst/>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1929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69AD-4A3F-880B-AF0C-D6C2F42724B6}"/>
              </a:ext>
            </a:extLst>
          </p:cNvPr>
          <p:cNvSpPr>
            <a:spLocks noGrp="1"/>
          </p:cNvSpPr>
          <p:nvPr>
            <p:ph type="title"/>
          </p:nvPr>
        </p:nvSpPr>
        <p:spPr/>
        <p:txBody>
          <a:bodyPr>
            <a:normAutofit fontScale="90000"/>
          </a:bodyPr>
          <a:lstStyle/>
          <a:p>
            <a:r>
              <a:rPr lang="en-US" dirty="0"/>
              <a:t>Sample Environmental Policy Statement</a:t>
            </a:r>
          </a:p>
        </p:txBody>
      </p:sp>
      <p:sp>
        <p:nvSpPr>
          <p:cNvPr id="3" name="Content Placeholder 2">
            <a:extLst>
              <a:ext uri="{FF2B5EF4-FFF2-40B4-BE49-F238E27FC236}">
                <a16:creationId xmlns:a16="http://schemas.microsoft.com/office/drawing/2014/main" id="{5D2D3217-40B4-9944-B9B6-9AC0FAD41128}"/>
              </a:ext>
            </a:extLst>
          </p:cNvPr>
          <p:cNvSpPr>
            <a:spLocks noGrp="1"/>
          </p:cNvSpPr>
          <p:nvPr>
            <p:ph idx="1"/>
          </p:nvPr>
        </p:nvSpPr>
        <p:spPr>
          <a:xfrm>
            <a:off x="457200" y="1600200"/>
            <a:ext cx="8458200" cy="5257800"/>
          </a:xfrm>
        </p:spPr>
        <p:txBody>
          <a:bodyPr>
            <a:normAutofit fontScale="62500" lnSpcReduction="20000"/>
          </a:bodyPr>
          <a:lstStyle/>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____</a:t>
            </a:r>
            <a:r>
              <a:rPr lang="en-US" sz="2900" u="sng" dirty="0">
                <a:effectLst/>
                <a:latin typeface="+mn-lt"/>
                <a:ea typeface="Times New Roman" panose="02020603050405020304" pitchFamily="18" charset="0"/>
                <a:cs typeface="Times New Roman" panose="02020603050405020304" pitchFamily="18" charset="0"/>
              </a:rPr>
              <a:t>Name of Organization</a:t>
            </a:r>
            <a:r>
              <a:rPr lang="en-US" sz="2900" dirty="0">
                <a:effectLst/>
                <a:latin typeface="+mn-lt"/>
                <a:ea typeface="Times New Roman" panose="02020603050405020304" pitchFamily="18" charset="0"/>
                <a:cs typeface="Times New Roman" panose="02020603050405020304" pitchFamily="18" charset="0"/>
              </a:rPr>
              <a:t>_____ is committed to reducing its impact on the environment.  We will strive to improve our environmental performance over time and to initiate additional projects and activities that will further reduce our impacts on the environment.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Our commitment to the environment extends to our customers, our staff, and the community in which we operate.  We are committed to:</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a:spcBef>
                <a:spcPts val="0"/>
              </a:spcBef>
            </a:pPr>
            <a:r>
              <a:rPr lang="en-US" sz="2900" dirty="0">
                <a:effectLst/>
                <a:highlight>
                  <a:srgbClr val="FFFF00"/>
                </a:highlight>
                <a:latin typeface="+mn-lt"/>
                <a:ea typeface="Times New Roman" panose="02020603050405020304" pitchFamily="18" charset="0"/>
                <a:cs typeface="Times New Roman" panose="02020603050405020304" pitchFamily="18" charset="0"/>
              </a:rPr>
              <a:t>Comply</a:t>
            </a:r>
            <a:r>
              <a:rPr lang="en-US" sz="2900" dirty="0">
                <a:effectLst/>
                <a:latin typeface="+mn-lt"/>
                <a:ea typeface="Times New Roman" panose="02020603050405020304" pitchFamily="18" charset="0"/>
                <a:cs typeface="Times New Roman" panose="02020603050405020304" pitchFamily="18" charset="0"/>
              </a:rPr>
              <a:t> with all applicable environmental regulations;</a:t>
            </a:r>
            <a:endParaRPr lang="en-US" sz="2900" dirty="0">
              <a:effectLst/>
              <a:latin typeface="+mn-lt"/>
              <a:ea typeface="Times New Roman" panose="02020603050405020304" pitchFamily="18" charset="0"/>
            </a:endParaRPr>
          </a:p>
          <a:p>
            <a:pPr>
              <a:spcBef>
                <a:spcPts val="0"/>
              </a:spcBef>
            </a:pPr>
            <a:r>
              <a:rPr lang="en-US" sz="2900" dirty="0">
                <a:effectLst/>
                <a:highlight>
                  <a:srgbClr val="FFFF00"/>
                </a:highlight>
                <a:latin typeface="+mn-lt"/>
                <a:ea typeface="Times New Roman" panose="02020603050405020304" pitchFamily="18" charset="0"/>
                <a:cs typeface="Times New Roman" panose="02020603050405020304" pitchFamily="18" charset="0"/>
              </a:rPr>
              <a:t>Prevent pollution </a:t>
            </a:r>
            <a:r>
              <a:rPr lang="en-US" sz="2900" dirty="0">
                <a:effectLst/>
                <a:latin typeface="+mn-lt"/>
                <a:ea typeface="Times New Roman" panose="02020603050405020304" pitchFamily="18" charset="0"/>
                <a:cs typeface="Times New Roman" panose="02020603050405020304" pitchFamily="18" charset="0"/>
              </a:rPr>
              <a:t>whenever possible;</a:t>
            </a:r>
            <a:endParaRPr lang="en-US" sz="2900" dirty="0">
              <a:effectLst/>
              <a:latin typeface="+mn-lt"/>
              <a:ea typeface="Times New Roman" panose="02020603050405020304" pitchFamily="18" charset="0"/>
            </a:endParaRPr>
          </a:p>
          <a:p>
            <a:pPr>
              <a:spcBef>
                <a:spcPts val="0"/>
              </a:spcBef>
            </a:pPr>
            <a:r>
              <a:rPr lang="en-US" sz="2900" dirty="0">
                <a:effectLst/>
                <a:latin typeface="+mn-lt"/>
                <a:ea typeface="Times New Roman" panose="02020603050405020304" pitchFamily="18" charset="0"/>
                <a:cs typeface="Times New Roman" panose="02020603050405020304" pitchFamily="18" charset="0"/>
              </a:rPr>
              <a:t>Train all of our staff on our environmental program and empower them to contribute and participate;</a:t>
            </a:r>
            <a:endParaRPr lang="en-US" sz="2900" dirty="0">
              <a:effectLst/>
              <a:latin typeface="+mn-lt"/>
              <a:ea typeface="Times New Roman" panose="02020603050405020304" pitchFamily="18" charset="0"/>
            </a:endParaRPr>
          </a:p>
          <a:p>
            <a:pPr>
              <a:spcBef>
                <a:spcPts val="0"/>
              </a:spcBef>
            </a:pPr>
            <a:r>
              <a:rPr lang="en-US" sz="2900" dirty="0">
                <a:effectLst/>
                <a:latin typeface="+mn-lt"/>
                <a:ea typeface="Times New Roman" panose="02020603050405020304" pitchFamily="18" charset="0"/>
                <a:cs typeface="Times New Roman" panose="02020603050405020304" pitchFamily="18" charset="0"/>
              </a:rPr>
              <a:t>Communicate our environmental commitment and efforts to our customers, staff, and our community; and </a:t>
            </a:r>
            <a:endParaRPr lang="en-US" sz="2900" dirty="0">
              <a:effectLst/>
              <a:latin typeface="+mn-lt"/>
              <a:ea typeface="Times New Roman" panose="02020603050405020304" pitchFamily="18" charset="0"/>
            </a:endParaRPr>
          </a:p>
          <a:p>
            <a:pPr>
              <a:spcBef>
                <a:spcPts val="0"/>
              </a:spcBef>
            </a:pPr>
            <a:r>
              <a:rPr lang="en-US" sz="2900" dirty="0">
                <a:effectLst/>
                <a:highlight>
                  <a:srgbClr val="FFFF00"/>
                </a:highlight>
                <a:latin typeface="+mn-lt"/>
                <a:ea typeface="Times New Roman" panose="02020603050405020304" pitchFamily="18" charset="0"/>
                <a:cs typeface="Times New Roman" panose="02020603050405020304" pitchFamily="18" charset="0"/>
              </a:rPr>
              <a:t>Continually improve </a:t>
            </a:r>
            <a:r>
              <a:rPr lang="en-US" sz="2900" dirty="0">
                <a:effectLst/>
                <a:latin typeface="+mn-lt"/>
                <a:ea typeface="Times New Roman" panose="02020603050405020304" pitchFamily="18" charset="0"/>
                <a:cs typeface="Times New Roman" panose="02020603050405020304" pitchFamily="18" charset="0"/>
              </a:rPr>
              <a:t>our environmental performance by setting annual goals to reduce our environmental impacts and measuring our results.    </a:t>
            </a:r>
            <a:endParaRPr lang="en-US" sz="2900" dirty="0">
              <a:effectLst/>
              <a:latin typeface="+mn-lt"/>
              <a:ea typeface="Times New Roman" panose="02020603050405020304" pitchFamily="18" charset="0"/>
            </a:endParaRPr>
          </a:p>
          <a:p>
            <a:pPr marL="11430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Signed:____________________________________________________  Date:___________________</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 </a:t>
            </a:r>
            <a:endParaRPr lang="en-US" sz="2900" dirty="0">
              <a:effectLst/>
              <a:latin typeface="+mn-lt"/>
              <a:ea typeface="Times New Roman" panose="02020603050405020304" pitchFamily="18" charset="0"/>
            </a:endParaRPr>
          </a:p>
          <a:p>
            <a:pPr marL="0" marR="0" indent="0">
              <a:spcBef>
                <a:spcPts val="0"/>
              </a:spcBef>
              <a:spcAft>
                <a:spcPts val="0"/>
              </a:spcAft>
              <a:buNone/>
            </a:pPr>
            <a:r>
              <a:rPr lang="en-US" sz="2900" dirty="0">
                <a:effectLst/>
                <a:latin typeface="+mn-lt"/>
                <a:ea typeface="Times New Roman" panose="02020603050405020304" pitchFamily="18" charset="0"/>
                <a:cs typeface="Times New Roman" panose="02020603050405020304" pitchFamily="18" charset="0"/>
              </a:rPr>
              <a:t>Printed/Title:_______________________________________________  </a:t>
            </a:r>
            <a:endParaRPr lang="en-US" sz="2900" dirty="0">
              <a:effectLst/>
              <a:latin typeface="+mn-lt"/>
              <a:ea typeface="Times New Roman" panose="02020603050405020304" pitchFamily="18" charset="0"/>
            </a:endParaRPr>
          </a:p>
        </p:txBody>
      </p:sp>
    </p:spTree>
    <p:extLst>
      <p:ext uri="{BB962C8B-B14F-4D97-AF65-F5344CB8AC3E}">
        <p14:creationId xmlns:p14="http://schemas.microsoft.com/office/powerpoint/2010/main" val="258367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9A38-C4F3-1739-E6DB-213ADA56B01F}"/>
              </a:ext>
            </a:extLst>
          </p:cNvPr>
          <p:cNvSpPr>
            <a:spLocks noGrp="1"/>
          </p:cNvSpPr>
          <p:nvPr>
            <p:ph type="title"/>
          </p:nvPr>
        </p:nvSpPr>
        <p:spPr/>
        <p:txBody>
          <a:bodyPr/>
          <a:lstStyle/>
          <a:p>
            <a:r>
              <a:rPr lang="en-US" dirty="0"/>
              <a:t>Agenda</a:t>
            </a:r>
          </a:p>
        </p:txBody>
      </p:sp>
      <p:pic>
        <p:nvPicPr>
          <p:cNvPr id="3" name="Picture 2">
            <a:extLst>
              <a:ext uri="{FF2B5EF4-FFF2-40B4-BE49-F238E27FC236}">
                <a16:creationId xmlns:a16="http://schemas.microsoft.com/office/drawing/2014/main" id="{5C67DF66-97AA-B112-E028-D21237C584F3}"/>
              </a:ext>
            </a:extLst>
          </p:cNvPr>
          <p:cNvPicPr>
            <a:picLocks noChangeAspect="1"/>
          </p:cNvPicPr>
          <p:nvPr/>
        </p:nvPicPr>
        <p:blipFill>
          <a:blip r:embed="rId2"/>
          <a:stretch>
            <a:fillRect/>
          </a:stretch>
        </p:blipFill>
        <p:spPr>
          <a:xfrm>
            <a:off x="1143000" y="1484425"/>
            <a:ext cx="6120703" cy="5380949"/>
          </a:xfrm>
          <a:prstGeom prst="rect">
            <a:avLst/>
          </a:prstGeom>
        </p:spPr>
      </p:pic>
    </p:spTree>
    <p:extLst>
      <p:ext uri="{BB962C8B-B14F-4D97-AF65-F5344CB8AC3E}">
        <p14:creationId xmlns:p14="http://schemas.microsoft.com/office/powerpoint/2010/main" val="3014188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1780-22A5-AD8B-C6B7-4180A6C18BF8}"/>
              </a:ext>
            </a:extLst>
          </p:cNvPr>
          <p:cNvSpPr>
            <a:spLocks noGrp="1"/>
          </p:cNvSpPr>
          <p:nvPr>
            <p:ph type="title"/>
          </p:nvPr>
        </p:nvSpPr>
        <p:spPr/>
        <p:txBody>
          <a:bodyPr/>
          <a:lstStyle/>
          <a:p>
            <a:r>
              <a:rPr lang="en-US" dirty="0"/>
              <a:t>Setting Objectives and Targets</a:t>
            </a:r>
          </a:p>
        </p:txBody>
      </p:sp>
      <p:pic>
        <p:nvPicPr>
          <p:cNvPr id="4" name="Picture 3">
            <a:extLst>
              <a:ext uri="{FF2B5EF4-FFF2-40B4-BE49-F238E27FC236}">
                <a16:creationId xmlns:a16="http://schemas.microsoft.com/office/drawing/2014/main" id="{C66E0729-EE7B-9FBE-5886-840C1F3885ED}"/>
              </a:ext>
            </a:extLst>
          </p:cNvPr>
          <p:cNvPicPr>
            <a:picLocks noChangeAspect="1"/>
          </p:cNvPicPr>
          <p:nvPr/>
        </p:nvPicPr>
        <p:blipFill>
          <a:blip r:embed="rId2"/>
          <a:stretch>
            <a:fillRect/>
          </a:stretch>
        </p:blipFill>
        <p:spPr>
          <a:xfrm>
            <a:off x="26090" y="2057400"/>
            <a:ext cx="8973518" cy="3429000"/>
          </a:xfrm>
          <a:prstGeom prst="rect">
            <a:avLst/>
          </a:prstGeom>
        </p:spPr>
      </p:pic>
    </p:spTree>
    <p:extLst>
      <p:ext uri="{BB962C8B-B14F-4D97-AF65-F5344CB8AC3E}">
        <p14:creationId xmlns:p14="http://schemas.microsoft.com/office/powerpoint/2010/main" val="300717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C5CE-2999-946C-7F75-0E9310112FC2}"/>
              </a:ext>
            </a:extLst>
          </p:cNvPr>
          <p:cNvSpPr>
            <a:spLocks noGrp="1"/>
          </p:cNvSpPr>
          <p:nvPr>
            <p:ph type="title"/>
          </p:nvPr>
        </p:nvSpPr>
        <p:spPr/>
        <p:txBody>
          <a:bodyPr>
            <a:normAutofit/>
          </a:bodyPr>
          <a:lstStyle/>
          <a:p>
            <a:r>
              <a:rPr lang="en-US" sz="2400" dirty="0"/>
              <a:t>Identifying Aspects and Determining Significance</a:t>
            </a:r>
          </a:p>
        </p:txBody>
      </p:sp>
      <p:graphicFrame>
        <p:nvGraphicFramePr>
          <p:cNvPr id="6" name="Content Placeholder 5">
            <a:extLst>
              <a:ext uri="{FF2B5EF4-FFF2-40B4-BE49-F238E27FC236}">
                <a16:creationId xmlns:a16="http://schemas.microsoft.com/office/drawing/2014/main" id="{38402C72-62C7-EE4F-5A9F-A156B6FF5F30}"/>
              </a:ext>
            </a:extLst>
          </p:cNvPr>
          <p:cNvGraphicFramePr>
            <a:graphicFrameLocks noGrp="1"/>
          </p:cNvGraphicFramePr>
          <p:nvPr>
            <p:ph idx="1"/>
            <p:extLst>
              <p:ext uri="{D42A27DB-BD31-4B8C-83A1-F6EECF244321}">
                <p14:modId xmlns:p14="http://schemas.microsoft.com/office/powerpoint/2010/main" val="2461262246"/>
              </p:ext>
            </p:extLst>
          </p:nvPr>
        </p:nvGraphicFramePr>
        <p:xfrm>
          <a:off x="1676397" y="1676397"/>
          <a:ext cx="6172200" cy="4906964"/>
        </p:xfrm>
        <a:graphic>
          <a:graphicData uri="http://schemas.openxmlformats.org/drawingml/2006/table">
            <a:tbl>
              <a:tblPr>
                <a:tableStyleId>{5C22544A-7EE6-4342-B048-85BDC9FD1C3A}</a:tableStyleId>
              </a:tblPr>
              <a:tblGrid>
                <a:gridCol w="1549210">
                  <a:extLst>
                    <a:ext uri="{9D8B030D-6E8A-4147-A177-3AD203B41FA5}">
                      <a16:colId xmlns:a16="http://schemas.microsoft.com/office/drawing/2014/main" val="268242001"/>
                    </a:ext>
                  </a:extLst>
                </a:gridCol>
                <a:gridCol w="1307569">
                  <a:extLst>
                    <a:ext uri="{9D8B030D-6E8A-4147-A177-3AD203B41FA5}">
                      <a16:colId xmlns:a16="http://schemas.microsoft.com/office/drawing/2014/main" val="1993601076"/>
                    </a:ext>
                  </a:extLst>
                </a:gridCol>
                <a:gridCol w="367232">
                  <a:extLst>
                    <a:ext uri="{9D8B030D-6E8A-4147-A177-3AD203B41FA5}">
                      <a16:colId xmlns:a16="http://schemas.microsoft.com/office/drawing/2014/main" val="3786837526"/>
                    </a:ext>
                  </a:extLst>
                </a:gridCol>
                <a:gridCol w="367232">
                  <a:extLst>
                    <a:ext uri="{9D8B030D-6E8A-4147-A177-3AD203B41FA5}">
                      <a16:colId xmlns:a16="http://schemas.microsoft.com/office/drawing/2014/main" val="2327467612"/>
                    </a:ext>
                  </a:extLst>
                </a:gridCol>
                <a:gridCol w="367232">
                  <a:extLst>
                    <a:ext uri="{9D8B030D-6E8A-4147-A177-3AD203B41FA5}">
                      <a16:colId xmlns:a16="http://schemas.microsoft.com/office/drawing/2014/main" val="1834490244"/>
                    </a:ext>
                  </a:extLst>
                </a:gridCol>
                <a:gridCol w="367232">
                  <a:extLst>
                    <a:ext uri="{9D8B030D-6E8A-4147-A177-3AD203B41FA5}">
                      <a16:colId xmlns:a16="http://schemas.microsoft.com/office/drawing/2014/main" val="3747985868"/>
                    </a:ext>
                  </a:extLst>
                </a:gridCol>
                <a:gridCol w="377565">
                  <a:extLst>
                    <a:ext uri="{9D8B030D-6E8A-4147-A177-3AD203B41FA5}">
                      <a16:colId xmlns:a16="http://schemas.microsoft.com/office/drawing/2014/main" val="3061129331"/>
                    </a:ext>
                  </a:extLst>
                </a:gridCol>
                <a:gridCol w="367232">
                  <a:extLst>
                    <a:ext uri="{9D8B030D-6E8A-4147-A177-3AD203B41FA5}">
                      <a16:colId xmlns:a16="http://schemas.microsoft.com/office/drawing/2014/main" val="2074759416"/>
                    </a:ext>
                  </a:extLst>
                </a:gridCol>
                <a:gridCol w="367232">
                  <a:extLst>
                    <a:ext uri="{9D8B030D-6E8A-4147-A177-3AD203B41FA5}">
                      <a16:colId xmlns:a16="http://schemas.microsoft.com/office/drawing/2014/main" val="121067902"/>
                    </a:ext>
                  </a:extLst>
                </a:gridCol>
                <a:gridCol w="367232">
                  <a:extLst>
                    <a:ext uri="{9D8B030D-6E8A-4147-A177-3AD203B41FA5}">
                      <a16:colId xmlns:a16="http://schemas.microsoft.com/office/drawing/2014/main" val="3543946710"/>
                    </a:ext>
                  </a:extLst>
                </a:gridCol>
                <a:gridCol w="367232">
                  <a:extLst>
                    <a:ext uri="{9D8B030D-6E8A-4147-A177-3AD203B41FA5}">
                      <a16:colId xmlns:a16="http://schemas.microsoft.com/office/drawing/2014/main" val="3848477901"/>
                    </a:ext>
                  </a:extLst>
                </a:gridCol>
              </a:tblGrid>
              <a:tr h="1191110">
                <a:tc>
                  <a:txBody>
                    <a:bodyPr/>
                    <a:lstStyle/>
                    <a:p>
                      <a:pPr marL="0" marR="188595" algn="ctr">
                        <a:lnSpc>
                          <a:spcPct val="107000"/>
                        </a:lnSpc>
                        <a:spcBef>
                          <a:spcPts val="0"/>
                        </a:spcBef>
                        <a:spcAft>
                          <a:spcPts val="0"/>
                        </a:spcAft>
                      </a:pPr>
                      <a:r>
                        <a:rPr lang="en-US" sz="1400">
                          <a:effectLst/>
                        </a:rPr>
                        <a:t>Activity, Product, Services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Environmental Aspect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highlight>
                            <a:srgbClr val="FFFF00"/>
                          </a:highlight>
                        </a:rPr>
                        <a:t>Control</a:t>
                      </a:r>
                      <a:endPar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dirty="0">
                          <a:effectLst/>
                          <a:highlight>
                            <a:srgbClr val="FFFF00"/>
                          </a:highlight>
                        </a:rPr>
                        <a:t>Influence</a:t>
                      </a:r>
                      <a:endPar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Energy Usage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Water Usage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Materials Usage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Frequency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Severity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Regulated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tc>
                  <a:txBody>
                    <a:bodyPr/>
                    <a:lstStyle/>
                    <a:p>
                      <a:pPr marL="0" marR="0" algn="ctr">
                        <a:lnSpc>
                          <a:spcPct val="107000"/>
                        </a:lnSpc>
                        <a:spcBef>
                          <a:spcPts val="0"/>
                        </a:spcBef>
                        <a:spcAft>
                          <a:spcPts val="0"/>
                        </a:spcAft>
                      </a:pPr>
                      <a:r>
                        <a:rPr lang="en-US" sz="1400">
                          <a:effectLst/>
                        </a:rPr>
                        <a:t>Total Score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b"/>
                </a:tc>
                <a:extLst>
                  <a:ext uri="{0D108BD9-81ED-4DB2-BD59-A6C34878D82A}">
                    <a16:rowId xmlns:a16="http://schemas.microsoft.com/office/drawing/2014/main" val="1402949378"/>
                  </a:ext>
                </a:extLst>
              </a:tr>
              <a:tr h="184371">
                <a:tc>
                  <a:txBody>
                    <a:bodyPr/>
                    <a:lstStyle/>
                    <a:p>
                      <a:pPr marL="0" marR="188595">
                        <a:lnSpc>
                          <a:spcPct val="107000"/>
                        </a:lnSpc>
                        <a:spcBef>
                          <a:spcPts val="0"/>
                        </a:spcBef>
                        <a:spcAft>
                          <a:spcPts val="0"/>
                        </a:spcAft>
                      </a:pPr>
                      <a:r>
                        <a:rPr lang="en-US" sz="900">
                          <a:effectLst/>
                        </a:rPr>
                        <a:t>Manufacturing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1899227"/>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VOC emissions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38450718"/>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Electricity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26072032"/>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Natural Gas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03722945"/>
                  </a:ext>
                </a:extLst>
              </a:tr>
              <a:tr h="378220">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Water consumption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28891704"/>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Raw materials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3629450"/>
                  </a:ext>
                </a:extLst>
              </a:tr>
              <a:tr h="378220">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Non Hazardous waste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11313533"/>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Hazardous waste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80939383"/>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Wastewater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9393447"/>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Scrap materials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25861266"/>
                  </a:ext>
                </a:extLst>
              </a:tr>
              <a:tr h="378220">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Packaging materials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33490284"/>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Electronics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68328253"/>
                  </a:ext>
                </a:extLst>
              </a:tr>
              <a:tr h="184371">
                <a:tc>
                  <a:txBody>
                    <a:bodyPr/>
                    <a:lstStyle/>
                    <a:p>
                      <a:pPr marL="0" marR="188595">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26262267"/>
                  </a:ext>
                </a:extLst>
              </a:tr>
              <a:tr h="184371">
                <a:tc>
                  <a:txBody>
                    <a:bodyPr/>
                    <a:lstStyle/>
                    <a:p>
                      <a:pPr marL="0" marR="188595">
                        <a:lnSpc>
                          <a:spcPct val="107000"/>
                        </a:lnSpc>
                        <a:spcBef>
                          <a:spcPts val="0"/>
                        </a:spcBef>
                        <a:spcAft>
                          <a:spcPts val="0"/>
                        </a:spcAft>
                      </a:pPr>
                      <a:r>
                        <a:rPr lang="en-US" sz="900">
                          <a:effectLst/>
                        </a:rPr>
                        <a:t>Sales &amp; Marketing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74566162"/>
                  </a:ext>
                </a:extLst>
              </a:tr>
              <a:tr h="184371">
                <a:tc>
                  <a:txBody>
                    <a:bodyPr/>
                    <a:lstStyle/>
                    <a:p>
                      <a:pPr marL="0" marR="85725">
                        <a:lnSpc>
                          <a:spcPct val="107000"/>
                        </a:lnSpc>
                        <a:spcBef>
                          <a:spcPts val="0"/>
                        </a:spcBef>
                        <a:spcAft>
                          <a:spcPts val="0"/>
                        </a:spcAft>
                      </a:pPr>
                      <a:r>
                        <a:rPr lang="en-US" sz="900">
                          <a:effectLst/>
                        </a:rPr>
                        <a:t>Shipping/Receiving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16652626"/>
                  </a:ext>
                </a:extLst>
              </a:tr>
              <a:tr h="184371">
                <a:tc>
                  <a:txBody>
                    <a:bodyPr/>
                    <a:lstStyle/>
                    <a:p>
                      <a:pPr marL="0" marR="188595">
                        <a:lnSpc>
                          <a:spcPct val="107000"/>
                        </a:lnSpc>
                        <a:spcBef>
                          <a:spcPts val="0"/>
                        </a:spcBef>
                        <a:spcAft>
                          <a:spcPts val="0"/>
                        </a:spcAft>
                      </a:pPr>
                      <a:r>
                        <a:rPr lang="en-US" sz="900">
                          <a:effectLst/>
                        </a:rPr>
                        <a:t>Facilities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24886630"/>
                  </a:ext>
                </a:extLst>
              </a:tr>
              <a:tr h="184371">
                <a:tc>
                  <a:txBody>
                    <a:bodyPr/>
                    <a:lstStyle/>
                    <a:p>
                      <a:pPr marL="0" marR="188595">
                        <a:lnSpc>
                          <a:spcPct val="107000"/>
                        </a:lnSpc>
                        <a:spcBef>
                          <a:spcPts val="0"/>
                        </a:spcBef>
                        <a:spcAft>
                          <a:spcPts val="0"/>
                        </a:spcAft>
                      </a:pPr>
                      <a:r>
                        <a:rPr lang="en-US" sz="900">
                          <a:effectLst/>
                        </a:rPr>
                        <a:t>Administration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77903717"/>
                  </a:ext>
                </a:extLst>
              </a:tr>
            </a:tbl>
          </a:graphicData>
        </a:graphic>
      </p:graphicFrame>
      <p:sp>
        <p:nvSpPr>
          <p:cNvPr id="7" name="Rectangle 1">
            <a:extLst>
              <a:ext uri="{FF2B5EF4-FFF2-40B4-BE49-F238E27FC236}">
                <a16:creationId xmlns:a16="http://schemas.microsoft.com/office/drawing/2014/main" id="{F33B4A20-91B7-8C22-B86F-5D68402B2B5A}"/>
              </a:ext>
            </a:extLst>
          </p:cNvPr>
          <p:cNvSpPr>
            <a:spLocks noChangeArrowheads="1"/>
          </p:cNvSpPr>
          <p:nvPr/>
        </p:nvSpPr>
        <p:spPr bwMode="auto">
          <a:xfrm>
            <a:off x="-797818" y="-40547"/>
            <a:ext cx="11446192" cy="63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9921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2BAA0-3F97-F5FC-C273-3FB4FDABF610}"/>
              </a:ext>
            </a:extLst>
          </p:cNvPr>
          <p:cNvSpPr>
            <a:spLocks noGrp="1"/>
          </p:cNvSpPr>
          <p:nvPr>
            <p:ph type="title"/>
          </p:nvPr>
        </p:nvSpPr>
        <p:spPr/>
        <p:txBody>
          <a:bodyPr>
            <a:normAutofit/>
          </a:bodyPr>
          <a:lstStyle/>
          <a:p>
            <a:r>
              <a:rPr lang="en-US" sz="2400" dirty="0"/>
              <a:t>Identifying Aspects and Determining Significance</a:t>
            </a:r>
          </a:p>
        </p:txBody>
      </p:sp>
      <p:graphicFrame>
        <p:nvGraphicFramePr>
          <p:cNvPr id="5" name="Table 4">
            <a:extLst>
              <a:ext uri="{FF2B5EF4-FFF2-40B4-BE49-F238E27FC236}">
                <a16:creationId xmlns:a16="http://schemas.microsoft.com/office/drawing/2014/main" id="{39DF77E5-BE37-79A9-2B1D-0E0AC11F0894}"/>
              </a:ext>
            </a:extLst>
          </p:cNvPr>
          <p:cNvGraphicFramePr>
            <a:graphicFrameLocks noGrp="1"/>
          </p:cNvGraphicFramePr>
          <p:nvPr>
            <p:extLst>
              <p:ext uri="{D42A27DB-BD31-4B8C-83A1-F6EECF244321}">
                <p14:modId xmlns:p14="http://schemas.microsoft.com/office/powerpoint/2010/main" val="1324053937"/>
              </p:ext>
            </p:extLst>
          </p:nvPr>
        </p:nvGraphicFramePr>
        <p:xfrm>
          <a:off x="1219200" y="1600200"/>
          <a:ext cx="7162800" cy="4983175"/>
        </p:xfrm>
        <a:graphic>
          <a:graphicData uri="http://schemas.openxmlformats.org/drawingml/2006/table">
            <a:tbl>
              <a:tblPr firstRow="1" firstCol="1" bandRow="1" bandCol="1"/>
              <a:tblGrid>
                <a:gridCol w="2243237">
                  <a:extLst>
                    <a:ext uri="{9D8B030D-6E8A-4147-A177-3AD203B41FA5}">
                      <a16:colId xmlns:a16="http://schemas.microsoft.com/office/drawing/2014/main" val="2114565818"/>
                    </a:ext>
                  </a:extLst>
                </a:gridCol>
                <a:gridCol w="587176">
                  <a:extLst>
                    <a:ext uri="{9D8B030D-6E8A-4147-A177-3AD203B41FA5}">
                      <a16:colId xmlns:a16="http://schemas.microsoft.com/office/drawing/2014/main" val="816791704"/>
                    </a:ext>
                  </a:extLst>
                </a:gridCol>
                <a:gridCol w="604380">
                  <a:extLst>
                    <a:ext uri="{9D8B030D-6E8A-4147-A177-3AD203B41FA5}">
                      <a16:colId xmlns:a16="http://schemas.microsoft.com/office/drawing/2014/main" val="3328271600"/>
                    </a:ext>
                  </a:extLst>
                </a:gridCol>
                <a:gridCol w="599144">
                  <a:extLst>
                    <a:ext uri="{9D8B030D-6E8A-4147-A177-3AD203B41FA5}">
                      <a16:colId xmlns:a16="http://schemas.microsoft.com/office/drawing/2014/main" val="172547961"/>
                    </a:ext>
                  </a:extLst>
                </a:gridCol>
                <a:gridCol w="588672">
                  <a:extLst>
                    <a:ext uri="{9D8B030D-6E8A-4147-A177-3AD203B41FA5}">
                      <a16:colId xmlns:a16="http://schemas.microsoft.com/office/drawing/2014/main" val="3026704049"/>
                    </a:ext>
                  </a:extLst>
                </a:gridCol>
                <a:gridCol w="599892">
                  <a:extLst>
                    <a:ext uri="{9D8B030D-6E8A-4147-A177-3AD203B41FA5}">
                      <a16:colId xmlns:a16="http://schemas.microsoft.com/office/drawing/2014/main" val="2343772830"/>
                    </a:ext>
                  </a:extLst>
                </a:gridCol>
                <a:gridCol w="606624">
                  <a:extLst>
                    <a:ext uri="{9D8B030D-6E8A-4147-A177-3AD203B41FA5}">
                      <a16:colId xmlns:a16="http://schemas.microsoft.com/office/drawing/2014/main" val="3596556006"/>
                    </a:ext>
                  </a:extLst>
                </a:gridCol>
                <a:gridCol w="742759">
                  <a:extLst>
                    <a:ext uri="{9D8B030D-6E8A-4147-A177-3AD203B41FA5}">
                      <a16:colId xmlns:a16="http://schemas.microsoft.com/office/drawing/2014/main" val="4010984880"/>
                    </a:ext>
                  </a:extLst>
                </a:gridCol>
                <a:gridCol w="590916">
                  <a:extLst>
                    <a:ext uri="{9D8B030D-6E8A-4147-A177-3AD203B41FA5}">
                      <a16:colId xmlns:a16="http://schemas.microsoft.com/office/drawing/2014/main" val="351051694"/>
                    </a:ext>
                  </a:extLst>
                </a:gridCol>
              </a:tblGrid>
              <a:tr h="453015">
                <a:tc>
                  <a:txBody>
                    <a:bodyPr/>
                    <a:lstStyle/>
                    <a:p>
                      <a:pPr marL="0" marR="0" algn="ctr">
                        <a:spcBef>
                          <a:spcPts val="0"/>
                        </a:spcBef>
                        <a:spcAft>
                          <a:spcPts val="0"/>
                        </a:spcAft>
                      </a:pPr>
                      <a:r>
                        <a:rPr lang="en-US" sz="1200" b="1" dirty="0">
                          <a:solidFill>
                            <a:srgbClr val="FFFFFF"/>
                          </a:solidFill>
                          <a:effectLst/>
                          <a:latin typeface="Arial Narrow" panose="020B0606020202030204" pitchFamily="34" charset="0"/>
                          <a:ea typeface="Times New Roman" panose="02020603050405020304" pitchFamily="18" charset="0"/>
                        </a:rPr>
                        <a:t>Environmental Aspects</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Air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Water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Land</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NR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Flora</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Fauna</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Humans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spcBef>
                          <a:spcPts val="0"/>
                        </a:spcBef>
                        <a:spcAft>
                          <a:spcPts val="0"/>
                        </a:spcAft>
                      </a:pPr>
                      <a:r>
                        <a:rPr lang="en-US" sz="1200" b="1">
                          <a:solidFill>
                            <a:srgbClr val="FFFFFF"/>
                          </a:solidFill>
                          <a:effectLst/>
                          <a:latin typeface="Arial Narrow" panose="020B0606020202030204" pitchFamily="34" charset="0"/>
                          <a:ea typeface="Times New Roman" panose="02020603050405020304" pitchFamily="18" charset="0"/>
                        </a:rPr>
                        <a:t>N/S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extLst>
                  <a:ext uri="{0D108BD9-81ED-4DB2-BD59-A6C34878D82A}">
                    <a16:rowId xmlns:a16="http://schemas.microsoft.com/office/drawing/2014/main" val="2435077932"/>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Employee Commute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697704228"/>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Electricity Use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706705351"/>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Natural Gas Use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215449120"/>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Natural Resources/Materials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29340310"/>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Chemicals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990782963"/>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Solvents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178864576"/>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Acids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901702095"/>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Paper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70324105"/>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Metals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4210355771"/>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Water</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4272646928"/>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Packaging</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573781103"/>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Sudden Events Potential</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719607664"/>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Fugitive VOCs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481571560"/>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Stormwater Runoff</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494393684"/>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Solid Waste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526589571"/>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Hazardous Waste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691134220"/>
                  </a:ext>
                </a:extLst>
              </a:tr>
              <a:tr h="226508">
                <a:tc>
                  <a:txBody>
                    <a:bodyPr/>
                    <a:lstStyle/>
                    <a:p>
                      <a:pPr marL="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Product Impacts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1905189953"/>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Distribution</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192248671"/>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Use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3266795548"/>
                  </a:ext>
                </a:extLst>
              </a:tr>
              <a:tr h="226508">
                <a:tc>
                  <a:txBody>
                    <a:bodyPr/>
                    <a:lstStyle/>
                    <a:p>
                      <a:pPr marL="457200" marR="0" algn="just">
                        <a:spcBef>
                          <a:spcPts val="0"/>
                        </a:spcBef>
                        <a:spcAft>
                          <a:spcPts val="0"/>
                        </a:spcAft>
                      </a:pPr>
                      <a:r>
                        <a:rPr lang="en-US" sz="1200" b="1">
                          <a:effectLst/>
                          <a:latin typeface="Arial Narrow" panose="020B0606020202030204" pitchFamily="34" charset="0"/>
                          <a:ea typeface="Times New Roman" panose="02020603050405020304" pitchFamily="18" charset="0"/>
                        </a:rPr>
                        <a:t>Disposal</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N</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504819484"/>
                  </a:ext>
                </a:extLst>
              </a:tr>
            </a:tbl>
          </a:graphicData>
        </a:graphic>
      </p:graphicFrame>
      <p:sp>
        <p:nvSpPr>
          <p:cNvPr id="6" name="Rectangle 1">
            <a:extLst>
              <a:ext uri="{FF2B5EF4-FFF2-40B4-BE49-F238E27FC236}">
                <a16:creationId xmlns:a16="http://schemas.microsoft.com/office/drawing/2014/main" id="{BF1CF9FA-7C02-405D-BECC-A26B443B8295}"/>
              </a:ext>
            </a:extLst>
          </p:cNvPr>
          <p:cNvSpPr>
            <a:spLocks noChangeArrowheads="1"/>
          </p:cNvSpPr>
          <p:nvPr/>
        </p:nvSpPr>
        <p:spPr bwMode="auto">
          <a:xfrm>
            <a:off x="1531938" y="1851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5106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152E-98AF-5C31-A9DB-A5E1003359A2}"/>
              </a:ext>
            </a:extLst>
          </p:cNvPr>
          <p:cNvSpPr>
            <a:spLocks noGrp="1"/>
          </p:cNvSpPr>
          <p:nvPr>
            <p:ph type="title"/>
          </p:nvPr>
        </p:nvSpPr>
        <p:spPr/>
        <p:txBody>
          <a:bodyPr/>
          <a:lstStyle/>
          <a:p>
            <a:r>
              <a:rPr lang="en-US" dirty="0"/>
              <a:t>Objectives and Targets</a:t>
            </a:r>
          </a:p>
        </p:txBody>
      </p:sp>
      <p:sp>
        <p:nvSpPr>
          <p:cNvPr id="8" name="TextBox 7">
            <a:extLst>
              <a:ext uri="{FF2B5EF4-FFF2-40B4-BE49-F238E27FC236}">
                <a16:creationId xmlns:a16="http://schemas.microsoft.com/office/drawing/2014/main" id="{D7202E2A-A170-0486-8CC6-0ABBCD13ADF0}"/>
              </a:ext>
            </a:extLst>
          </p:cNvPr>
          <p:cNvSpPr txBox="1"/>
          <p:nvPr/>
        </p:nvSpPr>
        <p:spPr>
          <a:xfrm>
            <a:off x="152400" y="1417638"/>
            <a:ext cx="8839200" cy="5793894"/>
          </a:xfrm>
          <a:prstGeom prst="rect">
            <a:avLst/>
          </a:prstGeom>
          <a:noFill/>
        </p:spPr>
        <p:txBody>
          <a:bodyPr wrap="square">
            <a:spAutoFit/>
          </a:bodyPr>
          <a:lstStyle/>
          <a:p>
            <a:pPr marL="0" marR="0" algn="just">
              <a:spcBef>
                <a:spcPts val="0"/>
              </a:spcBef>
              <a:spcAft>
                <a:spcPts val="0"/>
              </a:spcAft>
              <a:tabLst>
                <a:tab pos="1363980" algn="r"/>
              </a:tabLst>
            </a:pPr>
            <a:r>
              <a:rPr lang="en-US" sz="105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800" b="1" dirty="0">
                <a:effectLst/>
                <a:latin typeface="Calibri" panose="020F0502020204030204" pitchFamily="34" charset="0"/>
                <a:ea typeface="Times New Roman" panose="02020603050405020304" pitchFamily="18" charset="0"/>
                <a:cs typeface="Arial" panose="020B0604020202020204" pitchFamily="34" charset="0"/>
              </a:rPr>
              <a:t>Objectives</a:t>
            </a:r>
            <a:r>
              <a:rPr lang="en-US" sz="1800" dirty="0">
                <a:effectLst/>
                <a:latin typeface="Calibri" panose="020F0502020204030204" pitchFamily="34" charset="0"/>
                <a:ea typeface="Times New Roman" panose="02020603050405020304" pitchFamily="18" charset="0"/>
                <a:cs typeface="Arial" panose="020B0604020202020204" pitchFamily="34" charset="0"/>
              </a:rPr>
              <a:t> are clear environmental goals. </a:t>
            </a:r>
            <a:r>
              <a:rPr lang="en-US" sz="1800" b="1" dirty="0">
                <a:effectLst/>
                <a:latin typeface="Calibri" panose="020F0502020204030204" pitchFamily="34" charset="0"/>
                <a:ea typeface="Times New Roman" panose="02020603050405020304" pitchFamily="18" charset="0"/>
                <a:cs typeface="Arial" panose="020B0604020202020204" pitchFamily="34" charset="0"/>
              </a:rPr>
              <a:t>Targets</a:t>
            </a:r>
            <a:r>
              <a:rPr lang="en-US" sz="1800" dirty="0">
                <a:effectLst/>
                <a:latin typeface="Calibri" panose="020F0502020204030204" pitchFamily="34" charset="0"/>
                <a:ea typeface="Times New Roman" panose="02020603050405020304" pitchFamily="18" charset="0"/>
                <a:cs typeface="Arial" panose="020B0604020202020204" pitchFamily="34" charset="0"/>
              </a:rPr>
              <a:t> are the detailed incremental steps necessary to achieve your objectives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Arial" panose="020B0604020202020204" pitchFamily="34" charset="0"/>
              </a:rPr>
              <a:t>Both objectives and targets should be </a:t>
            </a:r>
            <a:r>
              <a:rPr lang="en-US" sz="1800" b="1" dirty="0">
                <a:effectLst/>
                <a:latin typeface="Calibri" panose="020F0502020204030204" pitchFamily="34" charset="0"/>
                <a:ea typeface="Times New Roman" panose="02020603050405020304" pitchFamily="18" charset="0"/>
                <a:cs typeface="Arial" panose="020B0604020202020204" pitchFamily="34" charset="0"/>
              </a:rPr>
              <a:t>measurable</a:t>
            </a:r>
            <a:r>
              <a:rPr lang="en-US" sz="1800" dirty="0">
                <a:effectLst/>
                <a:latin typeface="Calibri" panose="020F0502020204030204" pitchFamily="34" charset="0"/>
                <a:ea typeface="Times New Roman" panose="02020603050405020304" pitchFamily="18" charset="0"/>
                <a:cs typeface="Arial" panose="020B0604020202020204" pitchFamily="34" charset="0"/>
              </a:rPr>
              <a:t> where practicable.</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8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63980" algn="r"/>
              </a:tabLst>
            </a:pPr>
            <a:r>
              <a:rPr lang="en-US" sz="1800" b="1" dirty="0">
                <a:effectLst/>
                <a:latin typeface="Calibri" panose="020F0502020204030204" pitchFamily="34" charset="0"/>
                <a:ea typeface="Times New Roman" panose="02020603050405020304" pitchFamily="18" charset="0"/>
                <a:cs typeface="Arial" panose="020B0604020202020204" pitchFamily="34" charset="0"/>
              </a:rPr>
              <a:t>Tips: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Pick a manageable number of objectives and try to include one likely to produce quick positive results and costs savings.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r>
              <a:rPr lang="en-US" sz="1800" dirty="0">
                <a:effectLst/>
                <a:latin typeface="Calibri" panose="020F0502020204030204" pitchFamily="34" charset="0"/>
                <a:ea typeface="Times New Roman" panose="02020603050405020304" pitchFamily="18" charset="0"/>
                <a:cs typeface="Arial" panose="020B0604020202020204" pitchFamily="34" charset="0"/>
              </a:rPr>
              <a:t>Set interim targets and measurements to assess whether projects are on track or require adjustments.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r>
              <a:rPr lang="en-US" sz="1800" dirty="0">
                <a:effectLst/>
                <a:latin typeface="Calibri" panose="020F0502020204030204" pitchFamily="34" charset="0"/>
                <a:ea typeface="Times New Roman" panose="02020603050405020304" pitchFamily="18" charset="0"/>
                <a:cs typeface="Arial" panose="020B0604020202020204" pitchFamily="34" charset="0"/>
              </a:rPr>
              <a:t>Include actual staff names on the form so that there is no confusion about responsibility.</a:t>
            </a: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1000"/>
              <a:buFont typeface="Wingdings" panose="05000000000000000000" pitchFamily="2" charset="2"/>
              <a:buChar char=""/>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R="0" lvl="0" algn="just">
              <a:spcBef>
                <a:spcPts val="0"/>
              </a:spcBef>
              <a:spcAft>
                <a:spcPts val="0"/>
              </a:spcAft>
              <a:buSzPts val="1000"/>
              <a:tabLst>
                <a:tab pos="457200" algn="l"/>
                <a:tab pos="1363980" algn="r"/>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7138404C-3BC2-FD77-3C81-648FE7725855}"/>
              </a:ext>
            </a:extLst>
          </p:cNvPr>
          <p:cNvGraphicFramePr>
            <a:graphicFrameLocks noGrp="1"/>
          </p:cNvGraphicFramePr>
          <p:nvPr>
            <p:extLst>
              <p:ext uri="{D42A27DB-BD31-4B8C-83A1-F6EECF244321}">
                <p14:modId xmlns:p14="http://schemas.microsoft.com/office/powerpoint/2010/main" val="2815119519"/>
              </p:ext>
            </p:extLst>
          </p:nvPr>
        </p:nvGraphicFramePr>
        <p:xfrm>
          <a:off x="304800" y="4572000"/>
          <a:ext cx="8382001" cy="2134576"/>
        </p:xfrm>
        <a:graphic>
          <a:graphicData uri="http://schemas.openxmlformats.org/drawingml/2006/table">
            <a:tbl>
              <a:tblPr firstRow="1" firstCol="1" lastRow="1" lastCol="1" bandRow="1" bandCol="1"/>
              <a:tblGrid>
                <a:gridCol w="1550552">
                  <a:extLst>
                    <a:ext uri="{9D8B030D-6E8A-4147-A177-3AD203B41FA5}">
                      <a16:colId xmlns:a16="http://schemas.microsoft.com/office/drawing/2014/main" val="3941061101"/>
                    </a:ext>
                  </a:extLst>
                </a:gridCol>
                <a:gridCol w="2784967">
                  <a:extLst>
                    <a:ext uri="{9D8B030D-6E8A-4147-A177-3AD203B41FA5}">
                      <a16:colId xmlns:a16="http://schemas.microsoft.com/office/drawing/2014/main" val="2687008023"/>
                    </a:ext>
                  </a:extLst>
                </a:gridCol>
                <a:gridCol w="1156138">
                  <a:extLst>
                    <a:ext uri="{9D8B030D-6E8A-4147-A177-3AD203B41FA5}">
                      <a16:colId xmlns:a16="http://schemas.microsoft.com/office/drawing/2014/main" val="3402148018"/>
                    </a:ext>
                  </a:extLst>
                </a:gridCol>
                <a:gridCol w="1661948">
                  <a:extLst>
                    <a:ext uri="{9D8B030D-6E8A-4147-A177-3AD203B41FA5}">
                      <a16:colId xmlns:a16="http://schemas.microsoft.com/office/drawing/2014/main" val="3205730044"/>
                    </a:ext>
                  </a:extLst>
                </a:gridCol>
                <a:gridCol w="1228396">
                  <a:extLst>
                    <a:ext uri="{9D8B030D-6E8A-4147-A177-3AD203B41FA5}">
                      <a16:colId xmlns:a16="http://schemas.microsoft.com/office/drawing/2014/main" val="328430003"/>
                    </a:ext>
                  </a:extLst>
                </a:gridCol>
              </a:tblGrid>
              <a:tr h="307983">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Objective: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spcBef>
                          <a:spcPts val="0"/>
                        </a:spcBef>
                        <a:spcAft>
                          <a:spcPts val="0"/>
                        </a:spcAft>
                        <a:tabLst>
                          <a:tab pos="1363980" algn="r"/>
                        </a:tabLst>
                      </a:pPr>
                      <a:r>
                        <a:rPr lang="en-US" sz="11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Reduce volume/weight of solid waste by X%</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Times New Roman" panose="02020603050405020304" pitchFamily="18" charset="0"/>
                        </a:rPr>
                        <a:t>Set: </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Month/year</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306855"/>
                  </a:ext>
                </a:extLst>
              </a:tr>
              <a:tr h="461974">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Targets</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Means</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Functional Area</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Responsibility/</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Organizational Level</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63980" algn="r"/>
                        </a:tabLst>
                      </a:pPr>
                      <a:r>
                        <a:rPr lang="en-US" sz="1100" b="1">
                          <a:effectLst/>
                          <a:latin typeface="Calibri" panose="020F0502020204030204" pitchFamily="34" charset="0"/>
                          <a:ea typeface="Times New Roman" panose="02020603050405020304" pitchFamily="18" charset="0"/>
                          <a:cs typeface="Arial" panose="020B0604020202020204" pitchFamily="34" charset="0"/>
                        </a:rPr>
                        <a:t>Target Completion Date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489445"/>
                  </a:ext>
                </a:extLst>
              </a:tr>
              <a:tr h="361058">
                <a:tc>
                  <a:txBody>
                    <a:bodyPr/>
                    <a:lstStyle/>
                    <a:p>
                      <a:pPr marL="0" marR="0">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X% reduction in wood waste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dirty="0">
                          <a:effectLst/>
                          <a:latin typeface="Calibri" panose="020F0502020204030204" pitchFamily="34" charset="0"/>
                          <a:ea typeface="Times New Roman" panose="02020603050405020304" pitchFamily="18" charset="0"/>
                          <a:cs typeface="Arial" panose="020B0604020202020204" pitchFamily="34" charset="0"/>
                        </a:rPr>
                        <a:t>Repair/reuse pallets</a:t>
                      </a:r>
                      <a:endParaRPr lang="en-US" sz="1100" dirty="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Shipping &amp; Receiving</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J. Smith</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Month/year</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455430"/>
                  </a:ext>
                </a:extLst>
              </a:tr>
              <a:tr h="541587">
                <a:tc>
                  <a:txBody>
                    <a:bodyPr/>
                    <a:lstStyle/>
                    <a:p>
                      <a:pPr marL="0" marR="0">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X% reduction in cardboard waste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Reuse boxes where feasible</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Obtain compactor for cardboard waste recycling</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Shipping &amp; Receiving</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C. Allen</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Month/year</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122034"/>
                  </a:ext>
                </a:extLst>
              </a:tr>
              <a:tr h="461974">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X% reduction in food waste</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Institute a food composting program </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Provide employee training </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Facilities</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Human Resources</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B. Jones</a:t>
                      </a:r>
                      <a:endParaRPr lang="en-US" sz="110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63980" algn="r"/>
                        </a:tabLst>
                      </a:pPr>
                      <a:r>
                        <a:rPr lang="en-US" sz="1100">
                          <a:effectLst/>
                          <a:latin typeface="Calibri" panose="020F0502020204030204" pitchFamily="34" charset="0"/>
                          <a:ea typeface="Times New Roman" panose="02020603050405020304" pitchFamily="18" charset="0"/>
                          <a:cs typeface="Arial" panose="020B0604020202020204" pitchFamily="34" charset="0"/>
                        </a:rPr>
                        <a:t>A. Baxter</a:t>
                      </a:r>
                      <a:endParaRPr lang="en-US" sz="110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363980" algn="r"/>
                        </a:tabLst>
                      </a:pPr>
                      <a:r>
                        <a:rPr lang="en-US"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Month/year</a:t>
                      </a:r>
                      <a:endParaRPr lang="en-US" sz="1100" dirty="0">
                        <a:effectLst/>
                        <a:latin typeface="Times New Roman" panose="02020603050405020304" pitchFamily="18" charset="0"/>
                        <a:ea typeface="Times New Roman" panose="02020603050405020304" pitchFamily="18" charset="0"/>
                      </a:endParaRPr>
                    </a:p>
                  </a:txBody>
                  <a:tcPr marL="63850" marR="6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884251"/>
                  </a:ext>
                </a:extLst>
              </a:tr>
            </a:tbl>
          </a:graphicData>
        </a:graphic>
      </p:graphicFrame>
    </p:spTree>
    <p:extLst>
      <p:ext uri="{BB962C8B-B14F-4D97-AF65-F5344CB8AC3E}">
        <p14:creationId xmlns:p14="http://schemas.microsoft.com/office/powerpoint/2010/main" val="148076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E6A4-B1C4-13A8-476D-2A46207A5D88}"/>
              </a:ext>
            </a:extLst>
          </p:cNvPr>
          <p:cNvSpPr>
            <a:spLocks noGrp="1"/>
          </p:cNvSpPr>
          <p:nvPr>
            <p:ph type="title"/>
          </p:nvPr>
        </p:nvSpPr>
        <p:spPr/>
        <p:txBody>
          <a:bodyPr/>
          <a:lstStyle/>
          <a:p>
            <a:r>
              <a:rPr lang="en-US" dirty="0"/>
              <a:t>Evaluating Certification Programs</a:t>
            </a:r>
          </a:p>
        </p:txBody>
      </p:sp>
      <p:pic>
        <p:nvPicPr>
          <p:cNvPr id="4" name="Picture 3" descr="Text&#10;&#10;Description automatically generated with low confidence">
            <a:extLst>
              <a:ext uri="{FF2B5EF4-FFF2-40B4-BE49-F238E27FC236}">
                <a16:creationId xmlns:a16="http://schemas.microsoft.com/office/drawing/2014/main" id="{EDAD6F54-D1E2-B1C6-6A3B-7651063803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752600"/>
            <a:ext cx="4065527" cy="3712521"/>
          </a:xfrm>
          <a:prstGeom prst="rect">
            <a:avLst/>
          </a:prstGeom>
        </p:spPr>
      </p:pic>
      <p:sp>
        <p:nvSpPr>
          <p:cNvPr id="5" name="TextBox 4">
            <a:extLst>
              <a:ext uri="{FF2B5EF4-FFF2-40B4-BE49-F238E27FC236}">
                <a16:creationId xmlns:a16="http://schemas.microsoft.com/office/drawing/2014/main" id="{75705C2C-BD98-31B3-2A38-EC53AEBB16BF}"/>
              </a:ext>
            </a:extLst>
          </p:cNvPr>
          <p:cNvSpPr txBox="1"/>
          <p:nvPr/>
        </p:nvSpPr>
        <p:spPr>
          <a:xfrm>
            <a:off x="990600" y="5715000"/>
            <a:ext cx="7391400" cy="646331"/>
          </a:xfrm>
          <a:prstGeom prst="rect">
            <a:avLst/>
          </a:prstGeom>
          <a:noFill/>
        </p:spPr>
        <p:txBody>
          <a:bodyPr wrap="square" rtlCol="0">
            <a:spAutoFit/>
          </a:bodyPr>
          <a:lstStyle/>
          <a:p>
            <a:r>
              <a:rPr lang="en-US" dirty="0">
                <a:hlinkClick r:id="rId3"/>
              </a:rPr>
              <a:t>https://mde.maryland.gov/MarylandGreen/Pages/certification-central.aspx</a:t>
            </a:r>
            <a:endParaRPr lang="en-US" dirty="0"/>
          </a:p>
          <a:p>
            <a:r>
              <a:rPr lang="en-US" dirty="0"/>
              <a:t>Lists Maryland companies with environmental certifications</a:t>
            </a:r>
          </a:p>
        </p:txBody>
      </p:sp>
    </p:spTree>
    <p:extLst>
      <p:ext uri="{BB962C8B-B14F-4D97-AF65-F5344CB8AC3E}">
        <p14:creationId xmlns:p14="http://schemas.microsoft.com/office/powerpoint/2010/main" val="225334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731DCC-EF5D-E622-3D02-EEC0C1ECBBD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782728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58D757-A1C8-AE59-6641-D497C6255BF5}"/>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98072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4DEDD-2EF7-681F-FF7D-39E3441FFDB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84115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9EE672-F219-4F45-236B-50811550FCEE}"/>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97385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2C5BAF-B1DD-6C1C-64D7-0EE06187860C}"/>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71142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7FBEA-C967-F129-FB9B-5E362ED67EA3}"/>
              </a:ext>
            </a:extLst>
          </p:cNvPr>
          <p:cNvPicPr>
            <a:picLocks noChangeAspect="1"/>
          </p:cNvPicPr>
          <p:nvPr/>
        </p:nvPicPr>
        <p:blipFill>
          <a:blip r:embed="rId2"/>
          <a:stretch>
            <a:fillRect/>
          </a:stretch>
        </p:blipFill>
        <p:spPr>
          <a:xfrm>
            <a:off x="-76199" y="576262"/>
            <a:ext cx="9220200" cy="5186363"/>
          </a:xfrm>
          <a:prstGeom prst="rect">
            <a:avLst/>
          </a:prstGeom>
        </p:spPr>
      </p:pic>
    </p:spTree>
    <p:extLst>
      <p:ext uri="{BB962C8B-B14F-4D97-AF65-F5344CB8AC3E}">
        <p14:creationId xmlns:p14="http://schemas.microsoft.com/office/powerpoint/2010/main" val="222794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F77B9-9D14-37F9-75F1-126F5795D1AF}"/>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26547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C566DF-E6F2-53EF-47CF-2C604C8864C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862435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A90-87E4-49EC-89FF-FC002E712132}"/>
              </a:ext>
            </a:extLst>
          </p:cNvPr>
          <p:cNvSpPr>
            <a:spLocks noGrp="1"/>
          </p:cNvSpPr>
          <p:nvPr>
            <p:ph type="title"/>
          </p:nvPr>
        </p:nvSpPr>
        <p:spPr/>
        <p:txBody>
          <a:bodyPr/>
          <a:lstStyle/>
          <a:p>
            <a:r>
              <a:rPr lang="en-US" dirty="0"/>
              <a:t>Recognition and Support</a:t>
            </a:r>
          </a:p>
        </p:txBody>
      </p:sp>
      <p:sp>
        <p:nvSpPr>
          <p:cNvPr id="3" name="TextBox 2">
            <a:extLst>
              <a:ext uri="{FF2B5EF4-FFF2-40B4-BE49-F238E27FC236}">
                <a16:creationId xmlns:a16="http://schemas.microsoft.com/office/drawing/2014/main" id="{6710312B-E806-2373-1CB3-516D9D23C074}"/>
              </a:ext>
            </a:extLst>
          </p:cNvPr>
          <p:cNvSpPr txBox="1"/>
          <p:nvPr/>
        </p:nvSpPr>
        <p:spPr>
          <a:xfrm>
            <a:off x="3657600" y="1600200"/>
            <a:ext cx="4648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600 online member profiles  </a:t>
            </a:r>
          </a:p>
          <a:p>
            <a:pPr marL="285750" indent="-285750">
              <a:buFont typeface="Arial" panose="020B0604020202020204" pitchFamily="34" charset="0"/>
              <a:buChar char="•"/>
            </a:pPr>
            <a:r>
              <a:rPr lang="en-US" dirty="0"/>
              <a:t>Enhanced search engine optimization</a:t>
            </a:r>
          </a:p>
          <a:p>
            <a:pPr marL="285750" indent="-285750">
              <a:buFont typeface="Arial" panose="020B0604020202020204" pitchFamily="34" charset="0"/>
              <a:buChar char="•"/>
            </a:pPr>
            <a:r>
              <a:rPr lang="en-US" dirty="0"/>
              <a:t>Member spotlights on social media</a:t>
            </a:r>
          </a:p>
          <a:p>
            <a:pPr marL="285750" indent="-285750">
              <a:buFont typeface="Arial" panose="020B0604020202020204" pitchFamily="34" charset="0"/>
              <a:buChar char="•"/>
            </a:pPr>
            <a:r>
              <a:rPr lang="en-US" dirty="0"/>
              <a:t>Annual Sustainability Leadership Awards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5CC52B8-DC5D-4B7F-9E5E-BD15DA132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574" y="1509100"/>
            <a:ext cx="2659626" cy="1320014"/>
          </a:xfrm>
          <a:prstGeom prst="rect">
            <a:avLst/>
          </a:prstGeom>
        </p:spPr>
      </p:pic>
      <p:pic>
        <p:nvPicPr>
          <p:cNvPr id="9" name="Picture 8" descr="A group of people holding signs&#10;&#10;Description automatically generated with low confidence">
            <a:extLst>
              <a:ext uri="{FF2B5EF4-FFF2-40B4-BE49-F238E27FC236}">
                <a16:creationId xmlns:a16="http://schemas.microsoft.com/office/drawing/2014/main" id="{C1DDCC0E-9FB3-5157-4E40-268F6B1BE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02" y="2946363"/>
            <a:ext cx="4123731" cy="3185582"/>
          </a:xfrm>
          <a:prstGeom prst="rect">
            <a:avLst/>
          </a:prstGeom>
        </p:spPr>
      </p:pic>
      <p:pic>
        <p:nvPicPr>
          <p:cNvPr id="11" name="Picture 10">
            <a:extLst>
              <a:ext uri="{FF2B5EF4-FFF2-40B4-BE49-F238E27FC236}">
                <a16:creationId xmlns:a16="http://schemas.microsoft.com/office/drawing/2014/main" id="{F4881222-3E9F-621B-9C30-77C55A737B38}"/>
              </a:ext>
            </a:extLst>
          </p:cNvPr>
          <p:cNvPicPr>
            <a:picLocks noChangeAspect="1"/>
          </p:cNvPicPr>
          <p:nvPr/>
        </p:nvPicPr>
        <p:blipFill>
          <a:blip r:embed="rId5"/>
          <a:stretch>
            <a:fillRect/>
          </a:stretch>
        </p:blipFill>
        <p:spPr>
          <a:xfrm>
            <a:off x="6248400" y="5674470"/>
            <a:ext cx="2747746" cy="979250"/>
          </a:xfrm>
          <a:prstGeom prst="rect">
            <a:avLst/>
          </a:prstGeom>
        </p:spPr>
      </p:pic>
      <p:sp>
        <p:nvSpPr>
          <p:cNvPr id="4" name="TextBox 3">
            <a:extLst>
              <a:ext uri="{FF2B5EF4-FFF2-40B4-BE49-F238E27FC236}">
                <a16:creationId xmlns:a16="http://schemas.microsoft.com/office/drawing/2014/main" id="{F7CCC2C0-D764-B798-06DE-A5CFAE2153E5}"/>
              </a:ext>
            </a:extLst>
          </p:cNvPr>
          <p:cNvSpPr txBox="1"/>
          <p:nvPr/>
        </p:nvSpPr>
        <p:spPr>
          <a:xfrm>
            <a:off x="367634" y="6214030"/>
            <a:ext cx="3122598" cy="369332"/>
          </a:xfrm>
          <a:prstGeom prst="rect">
            <a:avLst/>
          </a:prstGeom>
          <a:solidFill>
            <a:srgbClr val="00B050"/>
          </a:solidFill>
        </p:spPr>
        <p:txBody>
          <a:bodyPr wrap="square" rtlCol="0">
            <a:spAutoFit/>
          </a:bodyPr>
          <a:lstStyle/>
          <a:p>
            <a:r>
              <a:rPr lang="en-US" b="1" dirty="0">
                <a:solidFill>
                  <a:schemeClr val="bg1"/>
                </a:solidFill>
              </a:rPr>
              <a:t>   www.green.maryland.gov</a:t>
            </a:r>
          </a:p>
        </p:txBody>
      </p:sp>
      <p:pic>
        <p:nvPicPr>
          <p:cNvPr id="7" name="Picture 6" descr="A picture containing text&#10;&#10;Description automatically generated">
            <a:extLst>
              <a:ext uri="{FF2B5EF4-FFF2-40B4-BE49-F238E27FC236}">
                <a16:creationId xmlns:a16="http://schemas.microsoft.com/office/drawing/2014/main" id="{66332C31-5ABC-D72D-388C-F5F1C55308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3248" y="2899232"/>
            <a:ext cx="3272211" cy="2743088"/>
          </a:xfrm>
          <a:prstGeom prst="rect">
            <a:avLst/>
          </a:prstGeom>
        </p:spPr>
      </p:pic>
    </p:spTree>
    <p:extLst>
      <p:ext uri="{BB962C8B-B14F-4D97-AF65-F5344CB8AC3E}">
        <p14:creationId xmlns:p14="http://schemas.microsoft.com/office/powerpoint/2010/main" val="254201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CD449-2C6B-8117-7970-34DB043AE239}"/>
              </a:ext>
            </a:extLst>
          </p:cNvPr>
          <p:cNvPicPr>
            <a:picLocks noChangeAspect="1"/>
          </p:cNvPicPr>
          <p:nvPr/>
        </p:nvPicPr>
        <p:blipFill>
          <a:blip r:embed="rId2"/>
          <a:stretch>
            <a:fillRect/>
          </a:stretch>
        </p:blipFill>
        <p:spPr>
          <a:xfrm>
            <a:off x="101601" y="885825"/>
            <a:ext cx="9042399" cy="5086350"/>
          </a:xfrm>
          <a:prstGeom prst="rect">
            <a:avLst/>
          </a:prstGeom>
        </p:spPr>
      </p:pic>
    </p:spTree>
    <p:extLst>
      <p:ext uri="{BB962C8B-B14F-4D97-AF65-F5344CB8AC3E}">
        <p14:creationId xmlns:p14="http://schemas.microsoft.com/office/powerpoint/2010/main" val="400754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A4E33-D47E-3E28-6E6A-1C3FB6F4B570}"/>
              </a:ext>
            </a:extLst>
          </p:cNvPr>
          <p:cNvPicPr>
            <a:picLocks noChangeAspect="1"/>
          </p:cNvPicPr>
          <p:nvPr/>
        </p:nvPicPr>
        <p:blipFill>
          <a:blip r:embed="rId2"/>
          <a:stretch>
            <a:fillRect/>
          </a:stretch>
        </p:blipFill>
        <p:spPr>
          <a:xfrm>
            <a:off x="93133" y="381000"/>
            <a:ext cx="8957733" cy="5038724"/>
          </a:xfrm>
          <a:prstGeom prst="rect">
            <a:avLst/>
          </a:prstGeom>
        </p:spPr>
      </p:pic>
    </p:spTree>
    <p:extLst>
      <p:ext uri="{BB962C8B-B14F-4D97-AF65-F5344CB8AC3E}">
        <p14:creationId xmlns:p14="http://schemas.microsoft.com/office/powerpoint/2010/main" val="124867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BF6896-9F76-B5A9-9191-B9E6BC9D7BD8}"/>
              </a:ext>
            </a:extLst>
          </p:cNvPr>
          <p:cNvPicPr>
            <a:picLocks noChangeAspect="1"/>
          </p:cNvPicPr>
          <p:nvPr/>
        </p:nvPicPr>
        <p:blipFill>
          <a:blip r:embed="rId2"/>
          <a:stretch>
            <a:fillRect/>
          </a:stretch>
        </p:blipFill>
        <p:spPr>
          <a:xfrm>
            <a:off x="114300" y="921543"/>
            <a:ext cx="8915400" cy="5014913"/>
          </a:xfrm>
          <a:prstGeom prst="rect">
            <a:avLst/>
          </a:prstGeom>
        </p:spPr>
      </p:pic>
    </p:spTree>
    <p:extLst>
      <p:ext uri="{BB962C8B-B14F-4D97-AF65-F5344CB8AC3E}">
        <p14:creationId xmlns:p14="http://schemas.microsoft.com/office/powerpoint/2010/main" val="372024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CDC219-C86F-806E-34BB-83A09F48A7ED}"/>
              </a:ext>
            </a:extLst>
          </p:cNvPr>
          <p:cNvPicPr>
            <a:picLocks noChangeAspect="1"/>
          </p:cNvPicPr>
          <p:nvPr/>
        </p:nvPicPr>
        <p:blipFill>
          <a:blip r:embed="rId2"/>
          <a:stretch>
            <a:fillRect/>
          </a:stretch>
        </p:blipFill>
        <p:spPr>
          <a:xfrm>
            <a:off x="-4916" y="533400"/>
            <a:ext cx="9042399" cy="5086350"/>
          </a:xfrm>
          <a:prstGeom prst="rect">
            <a:avLst/>
          </a:prstGeom>
        </p:spPr>
      </p:pic>
    </p:spTree>
    <p:extLst>
      <p:ext uri="{BB962C8B-B14F-4D97-AF65-F5344CB8AC3E}">
        <p14:creationId xmlns:p14="http://schemas.microsoft.com/office/powerpoint/2010/main" val="164114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35767-1F3D-0B84-6EB2-40264160111B}"/>
              </a:ext>
            </a:extLst>
          </p:cNvPr>
          <p:cNvPicPr>
            <a:picLocks noChangeAspect="1"/>
          </p:cNvPicPr>
          <p:nvPr/>
        </p:nvPicPr>
        <p:blipFill>
          <a:blip r:embed="rId2"/>
          <a:stretch>
            <a:fillRect/>
          </a:stretch>
        </p:blipFill>
        <p:spPr>
          <a:xfrm>
            <a:off x="101599" y="914400"/>
            <a:ext cx="8779934" cy="4938712"/>
          </a:xfrm>
          <a:prstGeom prst="rect">
            <a:avLst/>
          </a:prstGeom>
        </p:spPr>
      </p:pic>
    </p:spTree>
    <p:extLst>
      <p:ext uri="{BB962C8B-B14F-4D97-AF65-F5344CB8AC3E}">
        <p14:creationId xmlns:p14="http://schemas.microsoft.com/office/powerpoint/2010/main" val="373519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17A74F-BB49-8798-4C2B-E96E82F0A82D}"/>
              </a:ext>
            </a:extLst>
          </p:cNvPr>
          <p:cNvPicPr>
            <a:picLocks noChangeAspect="1"/>
          </p:cNvPicPr>
          <p:nvPr/>
        </p:nvPicPr>
        <p:blipFill>
          <a:blip r:embed="rId2"/>
          <a:stretch>
            <a:fillRect/>
          </a:stretch>
        </p:blipFill>
        <p:spPr>
          <a:xfrm>
            <a:off x="24581" y="1066800"/>
            <a:ext cx="9042399" cy="5086350"/>
          </a:xfrm>
          <a:prstGeom prst="rect">
            <a:avLst/>
          </a:prstGeom>
        </p:spPr>
      </p:pic>
    </p:spTree>
    <p:extLst>
      <p:ext uri="{BB962C8B-B14F-4D97-AF65-F5344CB8AC3E}">
        <p14:creationId xmlns:p14="http://schemas.microsoft.com/office/powerpoint/2010/main" val="1096788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AA258023188C42978F7D21644DA72F" ma:contentTypeVersion="5" ma:contentTypeDescription="Create a new document." ma:contentTypeScope="" ma:versionID="d42951ff0035e814db1f5b874ca60aa3">
  <xsd:schema xmlns:xsd="http://www.w3.org/2001/XMLSchema" xmlns:xs="http://www.w3.org/2001/XMLSchema" xmlns:p="http://schemas.microsoft.com/office/2006/metadata/properties" xmlns:ns1="http://schemas.microsoft.com/sharepoint/v3" targetNamespace="http://schemas.microsoft.com/office/2006/metadata/properties" ma:root="true" ma:fieldsID="da060b5deb2db228709cfdc2ab00b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026BEFF-8581-4998-BB7E-8C573457A56C}"/>
</file>

<file path=customXml/itemProps2.xml><?xml version="1.0" encoding="utf-8"?>
<ds:datastoreItem xmlns:ds="http://schemas.openxmlformats.org/officeDocument/2006/customXml" ds:itemID="{CC8553AD-D09A-4722-AF69-D7FA40A40213}"/>
</file>

<file path=customXml/itemProps3.xml><?xml version="1.0" encoding="utf-8"?>
<ds:datastoreItem xmlns:ds="http://schemas.openxmlformats.org/officeDocument/2006/customXml" ds:itemID="{794BC24B-0373-4D0C-BFBB-C16FABCFA91B}"/>
</file>

<file path=docProps/app.xml><?xml version="1.0" encoding="utf-8"?>
<Properties xmlns="http://schemas.openxmlformats.org/officeDocument/2006/extended-properties" xmlns:vt="http://schemas.openxmlformats.org/officeDocument/2006/docPropsVTypes">
  <TotalTime>1025</TotalTime>
  <Words>1351</Words>
  <Application>Microsoft Office PowerPoint</Application>
  <PresentationFormat>On-screen Show (4:3)</PresentationFormat>
  <Paragraphs>512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Narrow</vt:lpstr>
      <vt:lpstr>Calibri</vt:lpstr>
      <vt:lpstr>Cambria</vt:lpstr>
      <vt:lpstr>Montserrat</vt:lpstr>
      <vt:lpstr>Montserrat Black</vt:lpstr>
      <vt:lpstr>Montserrat Semi Bold</vt:lpstr>
      <vt:lpstr>Symbol</vt:lpstr>
      <vt:lpstr>Times New Roman</vt:lpstr>
      <vt:lpstr>Wingdings</vt:lpstr>
      <vt:lpstr>Office Theme</vt:lpstr>
      <vt:lpstr>Greening Your Business Program Tips and Resources for  Sustainable Environmental Management</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 Industrial Assessment Centers</vt:lpstr>
      <vt:lpstr>Environmental Management Systems </vt:lpstr>
      <vt:lpstr>Five Tips for Green Teams</vt:lpstr>
      <vt:lpstr>Where to start…</vt:lpstr>
      <vt:lpstr>Where to start (continued)</vt:lpstr>
      <vt:lpstr>Elements of an ISO 14001:2015 Environmental Policy</vt:lpstr>
      <vt:lpstr>Sample Environmental Policy Statement</vt:lpstr>
      <vt:lpstr>Setting Objectives and Targets</vt:lpstr>
      <vt:lpstr>Identifying Aspects and Determining Significance</vt:lpstr>
      <vt:lpstr>Identifying Aspects and Determining Significance</vt:lpstr>
      <vt:lpstr>Objectives and Targets</vt:lpstr>
      <vt:lpstr>Evaluating Certification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and Support</vt:lpstr>
    </vt:vector>
  </TitlesOfParts>
  <Company>MDE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dc:creator>
  <cp:lastModifiedBy>Laura Armstrong</cp:lastModifiedBy>
  <cp:revision>15</cp:revision>
  <dcterms:created xsi:type="dcterms:W3CDTF">2016-02-09T19:50:36Z</dcterms:created>
  <dcterms:modified xsi:type="dcterms:W3CDTF">2022-10-12T14:13:45Z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0x010100A2AA258023188C42978F7D21644DA72F</vt:lpwstr>
  </property>
</Properties>
</file>